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1"/>
  </p:sldMasterIdLst>
  <p:notesMasterIdLst>
    <p:notesMasterId r:id="rId22"/>
  </p:notesMasterIdLst>
  <p:sldIdLst>
    <p:sldId id="256" r:id="rId2"/>
    <p:sldId id="257" r:id="rId3"/>
    <p:sldId id="271" r:id="rId4"/>
    <p:sldId id="272" r:id="rId5"/>
    <p:sldId id="265" r:id="rId6"/>
    <p:sldId id="273" r:id="rId7"/>
    <p:sldId id="274" r:id="rId8"/>
    <p:sldId id="275" r:id="rId9"/>
    <p:sldId id="276" r:id="rId10"/>
    <p:sldId id="286" r:id="rId11"/>
    <p:sldId id="287" r:id="rId12"/>
    <p:sldId id="278" r:id="rId13"/>
    <p:sldId id="284" r:id="rId14"/>
    <p:sldId id="285" r:id="rId15"/>
    <p:sldId id="279" r:id="rId16"/>
    <p:sldId id="280" r:id="rId17"/>
    <p:sldId id="281" r:id="rId18"/>
    <p:sldId id="282" r:id="rId19"/>
    <p:sldId id="283" r:id="rId20"/>
    <p:sldId id="270" r:id="rId21"/>
  </p:sldIdLst>
  <p:sldSz cx="18288000" cy="10287000"/>
  <p:notesSz cx="6858000" cy="9144000"/>
  <p:embeddedFontLst>
    <p:embeddedFont>
      <p:font typeface="Arial Rounded MT Bold" panose="020F0704030504030204" pitchFamily="34" charset="0"/>
      <p:regular r:id="rId23"/>
    </p:embeddedFont>
    <p:embeddedFont>
      <p:font typeface="微軟正黑體" panose="020B0604030504040204" pitchFamily="34" charset="-120"/>
      <p:regular r:id="rId24"/>
      <p:bold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6E81"/>
    <a:srgbClr val="F5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2" d="100"/>
          <a:sy n="52" d="100"/>
        </p:scale>
        <p:origin x="96"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6740E7-1B00-4361-9203-7DC81A173066}" type="datetimeFigureOut">
              <a:rPr lang="zh-TW" altLang="en-US" smtClean="0"/>
              <a:t>2025/12/16</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85368C-1BED-48A2-BC5C-B04BB99B4A40}" type="slidenum">
              <a:rPr lang="zh-TW" altLang="en-US" smtClean="0"/>
              <a:t>‹#›</a:t>
            </a:fld>
            <a:endParaRPr lang="zh-TW" altLang="en-US"/>
          </a:p>
        </p:txBody>
      </p:sp>
    </p:spTree>
    <p:extLst>
      <p:ext uri="{BB962C8B-B14F-4D97-AF65-F5344CB8AC3E}">
        <p14:creationId xmlns:p14="http://schemas.microsoft.com/office/powerpoint/2010/main" val="138582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E85368C-1BED-48A2-BC5C-B04BB99B4A40}" type="slidenum">
              <a:rPr lang="zh-TW" altLang="en-US" smtClean="0"/>
              <a:t>5</a:t>
            </a:fld>
            <a:endParaRPr lang="zh-TW" altLang="en-US"/>
          </a:p>
        </p:txBody>
      </p:sp>
    </p:spTree>
    <p:extLst>
      <p:ext uri="{BB962C8B-B14F-4D97-AF65-F5344CB8AC3E}">
        <p14:creationId xmlns:p14="http://schemas.microsoft.com/office/powerpoint/2010/main" val="14664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E85368C-1BED-48A2-BC5C-B04BB99B4A40}" type="slidenum">
              <a:rPr lang="zh-TW" altLang="en-US" smtClean="0"/>
              <a:t>6</a:t>
            </a:fld>
            <a:endParaRPr lang="zh-TW" altLang="en-US"/>
          </a:p>
        </p:txBody>
      </p:sp>
    </p:spTree>
    <p:extLst>
      <p:ext uri="{BB962C8B-B14F-4D97-AF65-F5344CB8AC3E}">
        <p14:creationId xmlns:p14="http://schemas.microsoft.com/office/powerpoint/2010/main" val="434678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E85368C-1BED-48A2-BC5C-B04BB99B4A40}" type="slidenum">
              <a:rPr lang="zh-TW" altLang="en-US" smtClean="0"/>
              <a:t>8</a:t>
            </a:fld>
            <a:endParaRPr lang="zh-TW" altLang="en-US"/>
          </a:p>
        </p:txBody>
      </p:sp>
    </p:spTree>
    <p:extLst>
      <p:ext uri="{BB962C8B-B14F-4D97-AF65-F5344CB8AC3E}">
        <p14:creationId xmlns:p14="http://schemas.microsoft.com/office/powerpoint/2010/main" val="3309340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E85368C-1BED-48A2-BC5C-B04BB99B4A40}" type="slidenum">
              <a:rPr lang="zh-TW" altLang="en-US" smtClean="0"/>
              <a:t>17</a:t>
            </a:fld>
            <a:endParaRPr lang="zh-TW" altLang="en-US"/>
          </a:p>
        </p:txBody>
      </p:sp>
    </p:spTree>
    <p:extLst>
      <p:ext uri="{BB962C8B-B14F-4D97-AF65-F5344CB8AC3E}">
        <p14:creationId xmlns:p14="http://schemas.microsoft.com/office/powerpoint/2010/main" val="85722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4045616-BEE3-4F7F-A75B-9CD0D82E9B5B}" type="datetime1">
              <a:rPr lang="en-US" altLang="zh-TW"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E6088A-7167-4301-8C4F-F9FE3DABEB4B}" type="datetime1">
              <a:rPr lang="en-US" altLang="zh-TW"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9AC6CD-F158-4E4F-A827-34733F592B35}" type="datetime1">
              <a:rPr lang="en-US" altLang="zh-TW"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1A1B0C-6849-40FB-BBD7-C5ED6F497787}" type="datetime1">
              <a:rPr lang="en-US" altLang="zh-TW"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C2D68D-79ED-4356-B0F3-24C808EEC928}" type="datetime1">
              <a:rPr lang="en-US" altLang="zh-TW"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2F0E74-FAE8-4C45-86BB-D87E4232F37D}" type="datetime1">
              <a:rPr lang="en-US" altLang="zh-TW"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4D14429-EDDE-46E2-82CB-AFF8B8D29ADE}" type="datetime1">
              <a:rPr lang="en-US" altLang="zh-TW" smtClean="0"/>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00E105-9B0E-4CA1-B750-E7467D4147F3}" type="datetime1">
              <a:rPr lang="en-US" altLang="zh-TW" smtClean="0"/>
              <a:t>12/16/2025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8C8288-D285-4058-BF5F-E6A626E88673}" type="datetime1">
              <a:rPr lang="en-US" altLang="zh-TW" smtClean="0"/>
              <a:t>12/16/2025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26A1B2-3630-4E05-B31B-80F06D648D1B}" type="datetime1">
              <a:rPr lang="en-US" altLang="zh-TW"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E9F59-D303-43FC-916D-B0C31CB68CD6}" type="datetime1">
              <a:rPr lang="en-US" altLang="zh-TW"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E62F0-B9F1-4FBF-87BE-D8E7CEFACEE8}" type="datetime1">
              <a:rPr lang="en-US" altLang="zh-TW" smtClean="0"/>
              <a:t>12/16/2025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773400" y="9486900"/>
            <a:ext cx="2133600" cy="365125"/>
          </a:xfrm>
          <a:prstGeom prst="rect">
            <a:avLst/>
          </a:prstGeom>
        </p:spPr>
        <p:txBody>
          <a:bodyPr vert="horz" lIns="91440" tIns="45720" rIns="91440" bIns="45720" rtlCol="0" anchor="ctr"/>
          <a:lstStyle>
            <a:lvl1pPr algn="r">
              <a:defRPr sz="2000" b="0">
                <a:solidFill>
                  <a:srgbClr val="4E6E81"/>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微軟正黑體" panose="020B0604030504040204" pitchFamily="34" charset="-120"/>
          <a:ea typeface="微軟正黑體" panose="020B0604030504040204" pitchFamily="34" charset="-120"/>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944078" y="1326430"/>
            <a:ext cx="21203378" cy="7634140"/>
            <a:chOff x="0" y="0"/>
            <a:chExt cx="1128752" cy="406400"/>
          </a:xfrm>
        </p:grpSpPr>
        <p:sp>
          <p:nvSpPr>
            <p:cNvPr id="3" name="Freeform 3"/>
            <p:cNvSpPr/>
            <p:nvPr/>
          </p:nvSpPr>
          <p:spPr>
            <a:xfrm>
              <a:off x="0" y="0"/>
              <a:ext cx="1128752" cy="406400"/>
            </a:xfrm>
            <a:custGeom>
              <a:avLst/>
              <a:gdLst/>
              <a:ahLst/>
              <a:cxnLst/>
              <a:rect l="l" t="t" r="r" b="b"/>
              <a:pathLst>
                <a:path w="1128752" h="406400">
                  <a:moveTo>
                    <a:pt x="925552" y="0"/>
                  </a:moveTo>
                  <a:cubicBezTo>
                    <a:pt x="1037776" y="0"/>
                    <a:pt x="1128752" y="90976"/>
                    <a:pt x="1128752" y="203200"/>
                  </a:cubicBezTo>
                  <a:cubicBezTo>
                    <a:pt x="1128752" y="315424"/>
                    <a:pt x="1037776" y="406400"/>
                    <a:pt x="925552" y="406400"/>
                  </a:cubicBezTo>
                  <a:lnTo>
                    <a:pt x="203200" y="406400"/>
                  </a:lnTo>
                  <a:cubicBezTo>
                    <a:pt x="90976" y="406400"/>
                    <a:pt x="0" y="315424"/>
                    <a:pt x="0" y="203200"/>
                  </a:cubicBezTo>
                  <a:cubicBezTo>
                    <a:pt x="0" y="90976"/>
                    <a:pt x="90976" y="0"/>
                    <a:pt x="203200" y="0"/>
                  </a:cubicBezTo>
                  <a:close/>
                </a:path>
              </a:pathLst>
            </a:custGeom>
            <a:solidFill>
              <a:srgbClr val="F2F1F1">
                <a:alpha val="80000"/>
              </a:srgbClr>
            </a:solidFill>
          </p:spPr>
        </p:sp>
        <p:sp>
          <p:nvSpPr>
            <p:cNvPr id="4" name="TextBox 4"/>
            <p:cNvSpPr txBox="1"/>
            <p:nvPr/>
          </p:nvSpPr>
          <p:spPr>
            <a:xfrm>
              <a:off x="0" y="-47625"/>
              <a:ext cx="1128752" cy="454025"/>
            </a:xfrm>
            <a:prstGeom prst="rect">
              <a:avLst/>
            </a:prstGeom>
          </p:spPr>
          <p:txBody>
            <a:bodyPr lIns="50800" tIns="50800" rIns="50800" bIns="50800" rtlCol="0" anchor="ctr"/>
            <a:lstStyle/>
            <a:p>
              <a:pPr algn="ctr">
                <a:lnSpc>
                  <a:spcPts val="3359"/>
                </a:lnSpc>
              </a:pPr>
              <a:endParaRPr/>
            </a:p>
          </p:txBody>
        </p:sp>
      </p:grpSp>
      <p:grpSp>
        <p:nvGrpSpPr>
          <p:cNvPr id="5" name="Group 5"/>
          <p:cNvGrpSpPr/>
          <p:nvPr/>
        </p:nvGrpSpPr>
        <p:grpSpPr>
          <a:xfrm>
            <a:off x="1028700" y="9009810"/>
            <a:ext cx="248490" cy="248490"/>
            <a:chOff x="0" y="0"/>
            <a:chExt cx="812800" cy="812800"/>
          </a:xfrm>
        </p:grpSpPr>
        <p:sp>
          <p:nvSpPr>
            <p:cNvPr id="6" name="Freeform 6"/>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grpSp>
        <p:nvGrpSpPr>
          <p:cNvPr id="8" name="Group 8"/>
          <p:cNvGrpSpPr/>
          <p:nvPr/>
        </p:nvGrpSpPr>
        <p:grpSpPr>
          <a:xfrm>
            <a:off x="17010810" y="1028700"/>
            <a:ext cx="248490" cy="248490"/>
            <a:chOff x="0" y="0"/>
            <a:chExt cx="812800" cy="812800"/>
          </a:xfrm>
        </p:grpSpPr>
        <p:sp>
          <p:nvSpPr>
            <p:cNvPr id="9" name="Freeform 9"/>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15" name="TextBox 15"/>
          <p:cNvSpPr txBox="1"/>
          <p:nvPr/>
        </p:nvSpPr>
        <p:spPr>
          <a:xfrm>
            <a:off x="2958126" y="3606474"/>
            <a:ext cx="12371749" cy="2769989"/>
          </a:xfrm>
          <a:prstGeom prst="rect">
            <a:avLst/>
          </a:prstGeom>
        </p:spPr>
        <p:txBody>
          <a:bodyPr lIns="0" tIns="0" rIns="0" bIns="0" rtlCol="0" anchor="t">
            <a:spAutoFit/>
          </a:bodyPr>
          <a:lstStyle/>
          <a:p>
            <a:r>
              <a:rPr lang="en-US" altLang="zh-TW" sz="6000" b="1" dirty="0">
                <a:solidFill>
                  <a:schemeClr val="tx1">
                    <a:lumMod val="75000"/>
                    <a:lumOff val="25000"/>
                  </a:schemeClr>
                </a:solidFill>
                <a:latin typeface="微軟正黑體" panose="020B0604030504040204" pitchFamily="34" charset="-120"/>
                <a:ea typeface="微軟正黑體" panose="020B0604030504040204" pitchFamily="34" charset="-120"/>
              </a:rPr>
              <a:t>114-2</a:t>
            </a:r>
            <a:r>
              <a:rPr lang="zh-TW" altLang="en-US" sz="6000" b="1" dirty="0">
                <a:solidFill>
                  <a:schemeClr val="tx1">
                    <a:lumMod val="75000"/>
                    <a:lumOff val="25000"/>
                  </a:schemeClr>
                </a:solidFill>
                <a:latin typeface="微軟正黑體" panose="020B0604030504040204" pitchFamily="34" charset="-120"/>
                <a:ea typeface="微軟正黑體" panose="020B0604030504040204" pitchFamily="34" charset="-120"/>
              </a:rPr>
              <a:t>學期</a:t>
            </a:r>
            <a:endParaRPr lang="en-US" altLang="zh-TW" sz="6000" b="1" dirty="0">
              <a:solidFill>
                <a:schemeClr val="tx1">
                  <a:lumMod val="75000"/>
                  <a:lumOff val="25000"/>
                </a:schemeClr>
              </a:solidFill>
              <a:latin typeface="微軟正黑體" panose="020B0604030504040204" pitchFamily="34" charset="-120"/>
              <a:ea typeface="微軟正黑體" panose="020B0604030504040204" pitchFamily="34" charset="-120"/>
            </a:endParaRPr>
          </a:p>
          <a:p>
            <a:r>
              <a:rPr lang="zh-TW" altLang="en-US" sz="6000" b="1" dirty="0">
                <a:solidFill>
                  <a:schemeClr val="tx1">
                    <a:lumMod val="75000"/>
                    <a:lumOff val="25000"/>
                  </a:schemeClr>
                </a:solidFill>
                <a:latin typeface="微軟正黑體" panose="020B0604030504040204" pitchFamily="34" charset="-120"/>
                <a:ea typeface="微軟正黑體" panose="020B0604030504040204" pitchFamily="34" charset="-120"/>
              </a:rPr>
              <a:t>「學生自主學習社群」</a:t>
            </a:r>
            <a:br>
              <a:rPr lang="zh-TW" altLang="en-US" sz="6000" b="1" dirty="0">
                <a:solidFill>
                  <a:schemeClr val="tx1">
                    <a:lumMod val="75000"/>
                    <a:lumOff val="25000"/>
                  </a:schemeClr>
                </a:solidFill>
                <a:latin typeface="微軟正黑體" panose="020B0604030504040204" pitchFamily="34" charset="-120"/>
                <a:ea typeface="微軟正黑體" panose="020B0604030504040204" pitchFamily="34" charset="-120"/>
              </a:rPr>
            </a:br>
            <a:r>
              <a:rPr lang="zh-TW" altLang="en-US" sz="6000" b="1" dirty="0">
                <a:solidFill>
                  <a:schemeClr val="tx1">
                    <a:lumMod val="75000"/>
                    <a:lumOff val="25000"/>
                  </a:schemeClr>
                </a:solidFill>
                <a:latin typeface="微軟正黑體" panose="020B0604030504040204" pitchFamily="34" charset="-120"/>
                <a:ea typeface="微軟正黑體" panose="020B0604030504040204" pitchFamily="34" charset="-120"/>
              </a:rPr>
              <a:t>「自主學習培力獎勵方案」</a:t>
            </a:r>
          </a:p>
        </p:txBody>
      </p:sp>
      <p:sp>
        <p:nvSpPr>
          <p:cNvPr id="16" name="TextBox 16"/>
          <p:cNvSpPr txBox="1"/>
          <p:nvPr/>
        </p:nvSpPr>
        <p:spPr>
          <a:xfrm>
            <a:off x="2958126" y="6772970"/>
            <a:ext cx="12371749" cy="484363"/>
          </a:xfrm>
          <a:prstGeom prst="rect">
            <a:avLst/>
          </a:prstGeom>
        </p:spPr>
        <p:txBody>
          <a:bodyPr lIns="0" tIns="0" rIns="0" bIns="0" rtlCol="0" anchor="t">
            <a:spAutoFit/>
          </a:bodyPr>
          <a:lstStyle/>
          <a:p>
            <a:pPr marL="0" lvl="0" indent="0">
              <a:lnSpc>
                <a:spcPts val="3219"/>
              </a:lnSpc>
            </a:pPr>
            <a:r>
              <a:rPr lang="zh-TW" altLang="en-US" sz="6000" b="1" dirty="0">
                <a:solidFill>
                  <a:schemeClr val="tx1">
                    <a:lumMod val="75000"/>
                    <a:lumOff val="25000"/>
                  </a:schemeClr>
                </a:solidFill>
                <a:latin typeface="微軟正黑體" panose="020B0604030504040204" pitchFamily="34" charset="-120"/>
                <a:ea typeface="微軟正黑體" panose="020B0604030504040204" pitchFamily="34" charset="-120"/>
                <a:sym typeface="Heebo Bold"/>
              </a:rPr>
              <a:t>申請說明簡報</a:t>
            </a:r>
            <a:endParaRPr lang="en-US" sz="6000" b="1" dirty="0">
              <a:solidFill>
                <a:schemeClr val="tx1">
                  <a:lumMod val="75000"/>
                  <a:lumOff val="25000"/>
                </a:schemeClr>
              </a:solidFill>
              <a:latin typeface="微軟正黑體" panose="020B0604030504040204" pitchFamily="34" charset="-120"/>
              <a:ea typeface="微軟正黑體" panose="020B0604030504040204" pitchFamily="34" charset="-120"/>
              <a:sym typeface="Heebo Bold"/>
            </a:endParaRPr>
          </a:p>
        </p:txBody>
      </p:sp>
      <p:sp>
        <p:nvSpPr>
          <p:cNvPr id="17" name="TextBox 17"/>
          <p:cNvSpPr txBox="1"/>
          <p:nvPr/>
        </p:nvSpPr>
        <p:spPr>
          <a:xfrm>
            <a:off x="2958126" y="3130005"/>
            <a:ext cx="12371749" cy="405616"/>
          </a:xfrm>
          <a:prstGeom prst="rect">
            <a:avLst/>
          </a:prstGeom>
        </p:spPr>
        <p:txBody>
          <a:bodyPr lIns="0" tIns="0" rIns="0" bIns="0" rtlCol="0" anchor="t">
            <a:spAutoFit/>
          </a:bodyPr>
          <a:lstStyle/>
          <a:p>
            <a:pPr marL="0" lvl="0" indent="0" algn="ctr">
              <a:lnSpc>
                <a:spcPts val="3359"/>
              </a:lnSpc>
              <a:spcBef>
                <a:spcPct val="0"/>
              </a:spcBef>
            </a:pPr>
            <a:r>
              <a:rPr lang="zh-TW" altLang="en-US" sz="2399" spc="239" dirty="0">
                <a:solidFill>
                  <a:srgbClr val="000000"/>
                </a:solidFill>
                <a:latin typeface="微軟正黑體" panose="020B0604030504040204" pitchFamily="34" charset="-120"/>
                <a:ea typeface="微軟正黑體" panose="020B0604030504040204" pitchFamily="34" charset="-120"/>
                <a:cs typeface="Lato"/>
                <a:sym typeface="Lato"/>
              </a:rPr>
              <a:t>教學卓越中心</a:t>
            </a:r>
            <a:endParaRPr lang="en-US" sz="2399" spc="239" dirty="0">
              <a:solidFill>
                <a:srgbClr val="000000"/>
              </a:solidFill>
              <a:latin typeface="微軟正黑體" panose="020B0604030504040204" pitchFamily="34" charset="-120"/>
              <a:ea typeface="微軟正黑體" panose="020B0604030504040204" pitchFamily="34" charset="-120"/>
              <a:cs typeface="Lato"/>
              <a:sym typeface="Lato"/>
            </a:endParaRPr>
          </a:p>
        </p:txBody>
      </p:sp>
      <p:pic>
        <p:nvPicPr>
          <p:cNvPr id="18" name="圖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63000" y="2065772"/>
            <a:ext cx="885260" cy="885260"/>
          </a:xfrm>
          <a:prstGeom prst="rect">
            <a:avLst/>
          </a:prstGeom>
        </p:spPr>
      </p:pic>
      <p:sp>
        <p:nvSpPr>
          <p:cNvPr id="20" name="投影片編號版面配置區 19"/>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1" name="TextBox 6"/>
          <p:cNvSpPr txBox="1"/>
          <p:nvPr/>
        </p:nvSpPr>
        <p:spPr>
          <a:xfrm>
            <a:off x="1292110" y="911477"/>
            <a:ext cx="7288342" cy="1235723"/>
          </a:xfrm>
          <a:prstGeom prst="rect">
            <a:avLst/>
          </a:prstGeom>
        </p:spPr>
        <p:txBody>
          <a:bodyPr wrap="square" lIns="0" tIns="0" rIns="0" bIns="0" rtlCol="0" anchor="t">
            <a:spAutoFit/>
          </a:bodyPr>
          <a:lstStyle/>
          <a:p>
            <a:pPr>
              <a:lnSpc>
                <a:spcPts val="10442"/>
              </a:lnSpc>
            </a:pPr>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注意事項</a:t>
            </a:r>
            <a:endParaRPr 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endParaRPr>
          </a:p>
        </p:txBody>
      </p:sp>
      <p:grpSp>
        <p:nvGrpSpPr>
          <p:cNvPr id="22" name="淘宝网Chenying0907出品 51"/>
          <p:cNvGrpSpPr/>
          <p:nvPr/>
        </p:nvGrpSpPr>
        <p:grpSpPr>
          <a:xfrm>
            <a:off x="2716482" y="2875199"/>
            <a:ext cx="14173200" cy="2129829"/>
            <a:chOff x="3442706" y="3692107"/>
            <a:chExt cx="7879398" cy="2129829"/>
          </a:xfrm>
        </p:grpSpPr>
        <p:sp>
          <p:nvSpPr>
            <p:cNvPr id="23" name="淘宝网Chenying0907出品 103"/>
            <p:cNvSpPr txBox="1"/>
            <p:nvPr/>
          </p:nvSpPr>
          <p:spPr>
            <a:xfrm>
              <a:off x="3442706" y="3692107"/>
              <a:ext cx="1498222" cy="584775"/>
            </a:xfrm>
            <a:prstGeom prst="rect">
              <a:avLst/>
            </a:prstGeom>
            <a:noFill/>
          </p:spPr>
          <p:txBody>
            <a:bodyPr wrap="square" rtlCol="0">
              <a:spAutoFit/>
            </a:bodyPr>
            <a:lstStyle/>
            <a:p>
              <a:r>
                <a:rPr lang="zh-TW" altLang="en-US" sz="3200" b="1" dirty="0">
                  <a:solidFill>
                    <a:srgbClr val="243E4D"/>
                  </a:solidFill>
                  <a:latin typeface="微軟正黑體" panose="020B0604030504040204" pitchFamily="34" charset="-120"/>
                  <a:ea typeface="微軟正黑體" panose="020B0604030504040204" pitchFamily="34" charset="-120"/>
                </a:rPr>
                <a:t>申請限制</a:t>
              </a:r>
              <a:endParaRPr lang="zh-CN" altLang="en-US" sz="3200" b="1" dirty="0">
                <a:solidFill>
                  <a:srgbClr val="243E4D"/>
                </a:solidFill>
                <a:latin typeface="微軟正黑體" panose="020B0604030504040204" pitchFamily="34" charset="-120"/>
                <a:ea typeface="微軟正黑體" panose="020B0604030504040204" pitchFamily="34" charset="-120"/>
              </a:endParaRPr>
            </a:p>
          </p:txBody>
        </p:sp>
        <p:sp>
          <p:nvSpPr>
            <p:cNvPr id="24" name="淘宝网Chenying0907出品 104"/>
            <p:cNvSpPr txBox="1"/>
            <p:nvPr/>
          </p:nvSpPr>
          <p:spPr>
            <a:xfrm>
              <a:off x="3457190" y="4135512"/>
              <a:ext cx="7864914" cy="1686424"/>
            </a:xfrm>
            <a:prstGeom prst="rect">
              <a:avLst/>
            </a:prstGeom>
            <a:noFill/>
          </p:spPr>
          <p:txBody>
            <a:bodyPr wrap="square" rtlCol="0">
              <a:spAutoFit/>
            </a:bodyPr>
            <a:lstStyle/>
            <a:p>
              <a:pPr marL="265113" indent="-265113" algn="just">
                <a:lnSpc>
                  <a:spcPct val="150000"/>
                </a:lnSpc>
              </a:pPr>
              <a:r>
                <a:rPr lang="en-US" altLang="zh-TW" sz="2400" dirty="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400" dirty="0">
                  <a:latin typeface="微軟正黑體" panose="020B0604030504040204" pitchFamily="34" charset="-120"/>
                  <a:ea typeface="微軟正黑體" panose="020B0604030504040204" pitchFamily="34" charset="-120"/>
                  <a:sym typeface="Wingdings" panose="05000000000000000000" pitchFamily="2" charset="2"/>
                </a:rPr>
                <a:t>社群主題為正式課程之延伸，</a:t>
              </a:r>
              <a:r>
                <a:rPr lang="zh-TW" altLang="en-US" sz="24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一門課程以通過一組社群</a:t>
              </a:r>
              <a:r>
                <a:rPr lang="zh-TW" altLang="en-US" sz="2400" dirty="0">
                  <a:latin typeface="微軟正黑體" panose="020B0604030504040204" pitchFamily="34" charset="-120"/>
                  <a:ea typeface="微軟正黑體" panose="020B0604030504040204" pitchFamily="34" charset="-120"/>
                  <a:sym typeface="Wingdings" panose="05000000000000000000" pitchFamily="2" charset="2"/>
                </a:rPr>
                <a:t>補助為限，惟專題實作類得視每學期經費多寡調整通過組數。</a:t>
              </a:r>
              <a:endParaRPr lang="en-US" altLang="zh-TW" sz="2400" dirty="0">
                <a:latin typeface="微軟正黑體" panose="020B0604030504040204" pitchFamily="34" charset="-120"/>
                <a:ea typeface="微軟正黑體" panose="020B0604030504040204" pitchFamily="34" charset="-120"/>
                <a:sym typeface="Wingdings" panose="05000000000000000000" pitchFamily="2" charset="2"/>
              </a:endParaRPr>
            </a:p>
            <a:p>
              <a:pPr algn="just">
                <a:lnSpc>
                  <a:spcPct val="150000"/>
                </a:lnSpc>
              </a:pPr>
              <a:r>
                <a:rPr lang="en-US" altLang="zh-TW" sz="2400" dirty="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2400" dirty="0">
                  <a:latin typeface="微軟正黑體" panose="020B0604030504040204" pitchFamily="34" charset="-120"/>
                  <a:ea typeface="微軟正黑體" panose="020B0604030504040204" pitchFamily="34" charset="-120"/>
                  <a:sym typeface="Wingdings" panose="05000000000000000000" pitchFamily="2" charset="2"/>
                </a:rPr>
                <a:t>每位教師所指導之學生社群以</a:t>
              </a:r>
              <a:r>
                <a:rPr lang="zh-TW" altLang="en-US" sz="2400" b="1" dirty="0">
                  <a:solidFill>
                    <a:srgbClr val="FF0000"/>
                  </a:solidFill>
                  <a:latin typeface="微軟正黑體" panose="020B0604030504040204" pitchFamily="34" charset="-120"/>
                  <a:ea typeface="微軟正黑體" panose="020B0604030504040204" pitchFamily="34" charset="-120"/>
                  <a:sym typeface="Wingdings" panose="05000000000000000000" pitchFamily="2" charset="2"/>
                </a:rPr>
                <a:t>兩組</a:t>
              </a:r>
              <a:r>
                <a:rPr lang="zh-TW" altLang="en-US" sz="2400" dirty="0">
                  <a:latin typeface="微軟正黑體" panose="020B0604030504040204" pitchFamily="34" charset="-120"/>
                  <a:ea typeface="微軟正黑體" panose="020B0604030504040204" pitchFamily="34" charset="-120"/>
                  <a:sym typeface="Wingdings" panose="05000000000000000000" pitchFamily="2" charset="2"/>
                </a:rPr>
                <a:t>為限</a:t>
              </a:r>
              <a:r>
                <a:rPr lang="zh-TW" altLang="en-US" sz="2000" dirty="0">
                  <a:latin typeface="微軟正黑體" panose="020B0604030504040204" pitchFamily="34" charset="-120"/>
                  <a:ea typeface="微軟正黑體" panose="020B0604030504040204" pitchFamily="34" charset="-120"/>
                  <a:sym typeface="Wingdings" panose="05000000000000000000" pitchFamily="2" charset="2"/>
                </a:rPr>
                <a:t>。</a:t>
              </a:r>
              <a:endParaRPr lang="zh-CN" altLang="en-US" sz="2000" dirty="0">
                <a:latin typeface="微軟正黑體" panose="020B0604030504040204" pitchFamily="34" charset="-120"/>
                <a:ea typeface="微軟正黑體" panose="020B0604030504040204" pitchFamily="34" charset="-120"/>
              </a:endParaRPr>
            </a:p>
          </p:txBody>
        </p:sp>
      </p:grpSp>
      <p:grpSp>
        <p:nvGrpSpPr>
          <p:cNvPr id="25" name="淘宝网Chenying0907出品 56"/>
          <p:cNvGrpSpPr/>
          <p:nvPr/>
        </p:nvGrpSpPr>
        <p:grpSpPr>
          <a:xfrm>
            <a:off x="2716482" y="5299949"/>
            <a:ext cx="14173200" cy="1533363"/>
            <a:chOff x="3499722" y="3777171"/>
            <a:chExt cx="9347949" cy="1533363"/>
          </a:xfrm>
        </p:grpSpPr>
        <p:sp>
          <p:nvSpPr>
            <p:cNvPr id="26" name="淘宝网Chenying0907出品 103"/>
            <p:cNvSpPr txBox="1"/>
            <p:nvPr/>
          </p:nvSpPr>
          <p:spPr>
            <a:xfrm>
              <a:off x="3507920" y="3777171"/>
              <a:ext cx="2104965" cy="584775"/>
            </a:xfrm>
            <a:prstGeom prst="rect">
              <a:avLst/>
            </a:prstGeom>
            <a:noFill/>
          </p:spPr>
          <p:txBody>
            <a:bodyPr wrap="square" rtlCol="0">
              <a:spAutoFit/>
            </a:bodyPr>
            <a:lstStyle/>
            <a:p>
              <a:r>
                <a:rPr lang="zh-TW" altLang="en-US" sz="3200" b="1" dirty="0">
                  <a:solidFill>
                    <a:srgbClr val="243E4D"/>
                  </a:solidFill>
                  <a:latin typeface="微軟正黑體" panose="020B0604030504040204" pitchFamily="34" charset="-120"/>
                  <a:ea typeface="微軟正黑體" panose="020B0604030504040204" pitchFamily="34" charset="-120"/>
                </a:rPr>
                <a:t>計畫執行終止</a:t>
              </a:r>
              <a:endParaRPr lang="zh-CN" altLang="en-US" sz="3200" b="1" dirty="0">
                <a:solidFill>
                  <a:srgbClr val="243E4D"/>
                </a:solidFill>
                <a:latin typeface="微軟正黑體" panose="020B0604030504040204" pitchFamily="34" charset="-120"/>
                <a:ea typeface="微軟正黑體" panose="020B0604030504040204" pitchFamily="34" charset="-120"/>
              </a:endParaRPr>
            </a:p>
          </p:txBody>
        </p:sp>
        <p:sp>
          <p:nvSpPr>
            <p:cNvPr id="27" name="淘宝网Chenying0907出品 104"/>
            <p:cNvSpPr txBox="1"/>
            <p:nvPr/>
          </p:nvSpPr>
          <p:spPr>
            <a:xfrm>
              <a:off x="3499722" y="4178044"/>
              <a:ext cx="9347949" cy="1132490"/>
            </a:xfrm>
            <a:prstGeom prst="rect">
              <a:avLst/>
            </a:prstGeom>
            <a:noFill/>
          </p:spPr>
          <p:txBody>
            <a:bodyPr wrap="square" rtlCol="0">
              <a:spAutoFit/>
            </a:bodyPr>
            <a:lstStyle/>
            <a:p>
              <a:pPr algn="just">
                <a:lnSpc>
                  <a:spcPct val="150000"/>
                </a:lnSpc>
              </a:pPr>
              <a:r>
                <a:rPr lang="zh-TW" altLang="en-US" sz="2400" dirty="0">
                  <a:latin typeface="微軟正黑體" panose="020B0604030504040204" pitchFamily="34" charset="-120"/>
                  <a:ea typeface="微軟正黑體" panose="020B0604030504040204" pitchFamily="34" charset="-120"/>
                </a:rPr>
                <a:t>因故需中止執行計畫，需填寫「學生自主學習社群中止申請單」，並由指導老師及所有組員簽署後，送至教學卓越中心辦理</a:t>
              </a:r>
              <a:r>
                <a:rPr lang="zh-CN" altLang="en-US" sz="2400" dirty="0">
                  <a:latin typeface="微軟正黑體" panose="020B0604030504040204" pitchFamily="34" charset="-120"/>
                  <a:ea typeface="微軟正黑體" panose="020B0604030504040204" pitchFamily="34" charset="-120"/>
                </a:rPr>
                <a:t>。</a:t>
              </a:r>
            </a:p>
          </p:txBody>
        </p:sp>
      </p:grpSp>
      <p:grpSp>
        <p:nvGrpSpPr>
          <p:cNvPr id="31" name="淘宝网Chenying0907出品 59"/>
          <p:cNvGrpSpPr/>
          <p:nvPr/>
        </p:nvGrpSpPr>
        <p:grpSpPr>
          <a:xfrm>
            <a:off x="2716482" y="7048500"/>
            <a:ext cx="14173199" cy="1586528"/>
            <a:chOff x="3548627" y="3745272"/>
            <a:chExt cx="10458387" cy="1586528"/>
          </a:xfrm>
        </p:grpSpPr>
        <p:sp>
          <p:nvSpPr>
            <p:cNvPr id="32" name="淘宝网Chenying0907出品 103"/>
            <p:cNvSpPr txBox="1"/>
            <p:nvPr/>
          </p:nvSpPr>
          <p:spPr>
            <a:xfrm>
              <a:off x="3548627" y="3745272"/>
              <a:ext cx="2140516" cy="584775"/>
            </a:xfrm>
            <a:prstGeom prst="rect">
              <a:avLst/>
            </a:prstGeom>
            <a:noFill/>
          </p:spPr>
          <p:txBody>
            <a:bodyPr wrap="square" rtlCol="0">
              <a:spAutoFit/>
            </a:bodyPr>
            <a:lstStyle/>
            <a:p>
              <a:r>
                <a:rPr lang="zh-TW" altLang="en-US" sz="3200" b="1" dirty="0">
                  <a:solidFill>
                    <a:srgbClr val="243E4D"/>
                  </a:solidFill>
                  <a:latin typeface="微軟正黑體" panose="020B0604030504040204" pitchFamily="34" charset="-120"/>
                  <a:ea typeface="微軟正黑體" panose="020B0604030504040204" pitchFamily="34" charset="-120"/>
                </a:rPr>
                <a:t>計畫執行延後</a:t>
              </a:r>
              <a:endParaRPr lang="zh-CN" altLang="en-US" sz="3200" b="1" dirty="0">
                <a:solidFill>
                  <a:srgbClr val="243E4D"/>
                </a:solidFill>
                <a:latin typeface="微軟正黑體" panose="020B0604030504040204" pitchFamily="34" charset="-120"/>
                <a:ea typeface="微軟正黑體" panose="020B0604030504040204" pitchFamily="34" charset="-120"/>
              </a:endParaRPr>
            </a:p>
          </p:txBody>
        </p:sp>
        <p:sp>
          <p:nvSpPr>
            <p:cNvPr id="33" name="淘宝网Chenying0907出品 104"/>
            <p:cNvSpPr txBox="1"/>
            <p:nvPr/>
          </p:nvSpPr>
          <p:spPr>
            <a:xfrm>
              <a:off x="3563519" y="4199310"/>
              <a:ext cx="10443495" cy="1132490"/>
            </a:xfrm>
            <a:prstGeom prst="rect">
              <a:avLst/>
            </a:prstGeom>
            <a:noFill/>
          </p:spPr>
          <p:txBody>
            <a:bodyPr wrap="square" rtlCol="0">
              <a:spAutoFit/>
            </a:bodyPr>
            <a:lstStyle/>
            <a:p>
              <a:pPr algn="just">
                <a:lnSpc>
                  <a:spcPct val="150000"/>
                </a:lnSpc>
              </a:pPr>
              <a:r>
                <a:rPr lang="zh-TW" altLang="en-US" sz="2400" dirty="0">
                  <a:latin typeface="微軟正黑體" panose="020B0604030504040204" pitchFamily="34" charset="-120"/>
                  <a:ea typeface="微軟正黑體" panose="020B0604030504040204" pitchFamily="34" charset="-120"/>
                </a:rPr>
                <a:t>延後日期最晚為</a:t>
              </a:r>
              <a:r>
                <a:rPr lang="en-US" altLang="zh-TW" sz="2400" dirty="0">
                  <a:solidFill>
                    <a:srgbClr val="FF0000"/>
                  </a:solidFill>
                  <a:latin typeface="微軟正黑體" panose="020B0604030504040204" pitchFamily="34" charset="-120"/>
                  <a:ea typeface="微軟正黑體" panose="020B0604030504040204" pitchFamily="34" charset="-120"/>
                </a:rPr>
                <a:t>115</a:t>
              </a:r>
              <a:r>
                <a:rPr lang="zh-TW" altLang="en-US" sz="2400" dirty="0">
                  <a:solidFill>
                    <a:srgbClr val="FF0000"/>
                  </a:solidFill>
                  <a:latin typeface="微軟正黑體" panose="020B0604030504040204" pitchFamily="34" charset="-120"/>
                  <a:ea typeface="微軟正黑體" panose="020B0604030504040204" pitchFamily="34" charset="-120"/>
                </a:rPr>
                <a:t>年</a:t>
              </a:r>
              <a:r>
                <a:rPr lang="en-US" altLang="zh-TW" sz="2400" dirty="0">
                  <a:solidFill>
                    <a:srgbClr val="FF0000"/>
                  </a:solidFill>
                  <a:latin typeface="微軟正黑體" panose="020B0604030504040204" pitchFamily="34" charset="-120"/>
                  <a:ea typeface="微軟正黑體" panose="020B0604030504040204" pitchFamily="34" charset="-120"/>
                </a:rPr>
                <a:t>06</a:t>
              </a:r>
              <a:r>
                <a:rPr lang="zh-TW" altLang="en-US" sz="2400" dirty="0">
                  <a:solidFill>
                    <a:srgbClr val="FF0000"/>
                  </a:solidFill>
                  <a:latin typeface="微軟正黑體" panose="020B0604030504040204" pitchFamily="34" charset="-120"/>
                  <a:ea typeface="微軟正黑體" panose="020B0604030504040204" pitchFamily="34" charset="-120"/>
                </a:rPr>
                <a:t>月</a:t>
              </a:r>
              <a:r>
                <a:rPr lang="en-US" altLang="zh-TW" sz="2400" dirty="0">
                  <a:solidFill>
                    <a:srgbClr val="FF0000"/>
                  </a:solidFill>
                  <a:latin typeface="微軟正黑體" panose="020B0604030504040204" pitchFamily="34" charset="-120"/>
                  <a:ea typeface="微軟正黑體" panose="020B0604030504040204" pitchFamily="34" charset="-120"/>
                </a:rPr>
                <a:t>05</a:t>
              </a:r>
              <a:r>
                <a:rPr lang="zh-TW" altLang="en-US" sz="2400" dirty="0">
                  <a:solidFill>
                    <a:srgbClr val="FF0000"/>
                  </a:solidFill>
                  <a:latin typeface="微軟正黑體" panose="020B0604030504040204" pitchFamily="34" charset="-120"/>
                  <a:ea typeface="微軟正黑體" panose="020B0604030504040204" pitchFamily="34" charset="-120"/>
                </a:rPr>
                <a:t>日</a:t>
              </a:r>
              <a:r>
                <a:rPr lang="en-US" altLang="zh-TW" sz="2400" dirty="0">
                  <a:solidFill>
                    <a:srgbClr val="FF0000"/>
                  </a:solidFill>
                  <a:latin typeface="微軟正黑體" panose="020B0604030504040204" pitchFamily="34" charset="-120"/>
                  <a:ea typeface="微軟正黑體" panose="020B0604030504040204" pitchFamily="34" charset="-120"/>
                </a:rPr>
                <a:t>(</a:t>
              </a:r>
              <a:r>
                <a:rPr lang="zh-TW" altLang="en-US" sz="2400" dirty="0">
                  <a:solidFill>
                    <a:srgbClr val="FF0000"/>
                  </a:solidFill>
                  <a:latin typeface="微軟正黑體" panose="020B0604030504040204" pitchFamily="34" charset="-120"/>
                  <a:ea typeface="微軟正黑體" panose="020B0604030504040204" pitchFamily="34" charset="-120"/>
                </a:rPr>
                <a:t>五</a:t>
              </a:r>
              <a:r>
                <a:rPr lang="en-US" altLang="zh-TW" sz="2400" dirty="0">
                  <a:solidFill>
                    <a:srgbClr val="FF0000"/>
                  </a:solidFill>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。若因申請延後結案而無法如期繳交成果報告者，則將無法參加優秀社群審查。</a:t>
              </a:r>
              <a:endParaRPr lang="zh-CN" altLang="en-US" sz="2400" dirty="0">
                <a:latin typeface="微軟正黑體" panose="020B0604030504040204" pitchFamily="34" charset="-120"/>
                <a:ea typeface="微軟正黑體" panose="020B0604030504040204" pitchFamily="34" charset="-120"/>
              </a:endParaRPr>
            </a:p>
          </p:txBody>
        </p:sp>
      </p:grpSp>
      <p:sp>
        <p:nvSpPr>
          <p:cNvPr id="34" name="矩形: 圆角 28"/>
          <p:cNvSpPr/>
          <p:nvPr/>
        </p:nvSpPr>
        <p:spPr>
          <a:xfrm>
            <a:off x="1421082" y="3479606"/>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rPr>
              <a:t>1</a:t>
            </a:r>
            <a:endParaRPr kumimoji="0" lang="zh-CN" altLang="en-US"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endParaRPr>
          </a:p>
        </p:txBody>
      </p:sp>
      <p:sp>
        <p:nvSpPr>
          <p:cNvPr id="35" name="矩形: 圆角 28"/>
          <p:cNvSpPr/>
          <p:nvPr/>
        </p:nvSpPr>
        <p:spPr>
          <a:xfrm>
            <a:off x="1377676" y="5573317"/>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cs typeface="Assistant" panose="02020500000000000000" charset="-79"/>
              </a:rPr>
              <a:t>2</a:t>
            </a:r>
            <a:endParaRPr kumimoji="0" lang="zh-CN" altLang="en-US"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cs typeface="Assistant" panose="02020500000000000000" charset="-79"/>
            </a:endParaRPr>
          </a:p>
        </p:txBody>
      </p:sp>
      <p:sp>
        <p:nvSpPr>
          <p:cNvPr id="36" name="矩形: 圆角 28"/>
          <p:cNvSpPr/>
          <p:nvPr/>
        </p:nvSpPr>
        <p:spPr>
          <a:xfrm>
            <a:off x="1376473" y="7348451"/>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rPr>
              <a:t>3</a:t>
            </a:r>
            <a:endParaRPr kumimoji="0" lang="zh-CN" altLang="en-US"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endParaRP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3290490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1" name="TextBox 6"/>
          <p:cNvSpPr txBox="1"/>
          <p:nvPr/>
        </p:nvSpPr>
        <p:spPr>
          <a:xfrm>
            <a:off x="1292110" y="938444"/>
            <a:ext cx="7288342" cy="1235723"/>
          </a:xfrm>
          <a:prstGeom prst="rect">
            <a:avLst/>
          </a:prstGeom>
        </p:spPr>
        <p:txBody>
          <a:bodyPr wrap="square" lIns="0" tIns="0" rIns="0" bIns="0" rtlCol="0" anchor="t">
            <a:spAutoFit/>
          </a:bodyPr>
          <a:lstStyle/>
          <a:p>
            <a:pPr>
              <a:lnSpc>
                <a:spcPts val="10442"/>
              </a:lnSpc>
            </a:pPr>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注意事項</a:t>
            </a:r>
            <a:endParaRPr 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endParaRPr>
          </a:p>
        </p:txBody>
      </p:sp>
      <p:grpSp>
        <p:nvGrpSpPr>
          <p:cNvPr id="28" name="淘宝网Chenying0907出品 59"/>
          <p:cNvGrpSpPr/>
          <p:nvPr/>
        </p:nvGrpSpPr>
        <p:grpSpPr>
          <a:xfrm>
            <a:off x="2888896" y="7505700"/>
            <a:ext cx="9799110" cy="1116596"/>
            <a:chOff x="3548627" y="3745272"/>
            <a:chExt cx="7230752" cy="1116596"/>
          </a:xfrm>
        </p:grpSpPr>
        <p:sp>
          <p:nvSpPr>
            <p:cNvPr id="29" name="淘宝网Chenying0907出品 103"/>
            <p:cNvSpPr txBox="1"/>
            <p:nvPr/>
          </p:nvSpPr>
          <p:spPr>
            <a:xfrm>
              <a:off x="3548627" y="3745272"/>
              <a:ext cx="2140516" cy="584775"/>
            </a:xfrm>
            <a:prstGeom prst="rect">
              <a:avLst/>
            </a:prstGeom>
            <a:noFill/>
          </p:spPr>
          <p:txBody>
            <a:bodyPr wrap="square" rtlCol="0">
              <a:spAutoFit/>
            </a:bodyPr>
            <a:lstStyle/>
            <a:p>
              <a:r>
                <a:rPr lang="zh-TW" altLang="en-US" sz="3200" b="1" dirty="0">
                  <a:solidFill>
                    <a:srgbClr val="243E4D"/>
                  </a:solidFill>
                  <a:latin typeface="微軟正黑體" panose="020B0604030504040204" pitchFamily="34" charset="-120"/>
                  <a:ea typeface="微軟正黑體" panose="020B0604030504040204" pitchFamily="34" charset="-120"/>
                </a:rPr>
                <a:t>請注意智財權</a:t>
              </a:r>
              <a:endParaRPr lang="zh-CN" altLang="en-US" sz="3200" b="1" dirty="0">
                <a:solidFill>
                  <a:srgbClr val="243E4D"/>
                </a:solidFill>
                <a:latin typeface="微軟正黑體" panose="020B0604030504040204" pitchFamily="34" charset="-120"/>
                <a:ea typeface="微軟正黑體" panose="020B0604030504040204" pitchFamily="34" charset="-120"/>
              </a:endParaRPr>
            </a:p>
          </p:txBody>
        </p:sp>
        <p:sp>
          <p:nvSpPr>
            <p:cNvPr id="30" name="淘宝网Chenying0907出品 104"/>
            <p:cNvSpPr txBox="1"/>
            <p:nvPr/>
          </p:nvSpPr>
          <p:spPr>
            <a:xfrm>
              <a:off x="3551895" y="4400203"/>
              <a:ext cx="7227484" cy="461665"/>
            </a:xfrm>
            <a:prstGeom prst="rect">
              <a:avLst/>
            </a:prstGeom>
            <a:noFill/>
          </p:spPr>
          <p:txBody>
            <a:bodyPr wrap="square" rtlCol="0">
              <a:spAutoFit/>
            </a:bodyPr>
            <a:lstStyle/>
            <a:p>
              <a:pPr algn="just"/>
              <a:r>
                <a:rPr lang="zh-TW" altLang="en-US" sz="2400" dirty="0">
                  <a:latin typeface="微軟正黑體" panose="020B0604030504040204" pitchFamily="34" charset="-120"/>
                  <a:ea typeface="微軟正黑體" panose="020B0604030504040204" pitchFamily="34" charset="-120"/>
                </a:rPr>
                <a:t>若經本中心查證確有違反智財權情事，將取消並收回該社群補助。</a:t>
              </a:r>
              <a:endParaRPr lang="zh-CN" altLang="en-US" sz="2400" dirty="0">
                <a:latin typeface="微軟正黑體" panose="020B0604030504040204" pitchFamily="34" charset="-120"/>
                <a:ea typeface="微軟正黑體" panose="020B0604030504040204" pitchFamily="34" charset="-120"/>
              </a:endParaRPr>
            </a:p>
          </p:txBody>
        </p:sp>
      </p:grpSp>
      <p:sp>
        <p:nvSpPr>
          <p:cNvPr id="37" name="矩形: 圆角 28"/>
          <p:cNvSpPr/>
          <p:nvPr/>
        </p:nvSpPr>
        <p:spPr>
          <a:xfrm>
            <a:off x="1548887" y="3089002"/>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rPr>
              <a:t>4</a:t>
            </a:r>
            <a:endParaRPr kumimoji="0" lang="zh-CN" altLang="en-US"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endParaRP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11</a:t>
            </a:fld>
            <a:endParaRPr lang="en-US"/>
          </a:p>
        </p:txBody>
      </p:sp>
      <p:grpSp>
        <p:nvGrpSpPr>
          <p:cNvPr id="4" name="淘宝网Chenying0907出品 59">
            <a:extLst>
              <a:ext uri="{FF2B5EF4-FFF2-40B4-BE49-F238E27FC236}">
                <a16:creationId xmlns:a16="http://schemas.microsoft.com/office/drawing/2014/main" id="{8D40CA94-4373-FA8B-F11E-0A98E6B7EE06}"/>
              </a:ext>
            </a:extLst>
          </p:cNvPr>
          <p:cNvGrpSpPr/>
          <p:nvPr/>
        </p:nvGrpSpPr>
        <p:grpSpPr>
          <a:xfrm>
            <a:off x="2888895" y="3035039"/>
            <a:ext cx="14153017" cy="1116596"/>
            <a:chOff x="3548627" y="3745272"/>
            <a:chExt cx="7230752" cy="1116596"/>
          </a:xfrm>
        </p:grpSpPr>
        <p:sp>
          <p:nvSpPr>
            <p:cNvPr id="5" name="淘宝网Chenying0907出品 103">
              <a:extLst>
                <a:ext uri="{FF2B5EF4-FFF2-40B4-BE49-F238E27FC236}">
                  <a16:creationId xmlns:a16="http://schemas.microsoft.com/office/drawing/2014/main" id="{4D112F79-7844-27B0-8544-88B415CBF929}"/>
                </a:ext>
              </a:extLst>
            </p:cNvPr>
            <p:cNvSpPr txBox="1"/>
            <p:nvPr/>
          </p:nvSpPr>
          <p:spPr>
            <a:xfrm>
              <a:off x="3548627" y="3745272"/>
              <a:ext cx="5454106" cy="584775"/>
            </a:xfrm>
            <a:prstGeom prst="rect">
              <a:avLst/>
            </a:prstGeom>
            <a:noFill/>
          </p:spPr>
          <p:txBody>
            <a:bodyPr wrap="square" rtlCol="0">
              <a:spAutoFit/>
            </a:bodyPr>
            <a:lstStyle/>
            <a:p>
              <a:r>
                <a:rPr lang="zh-TW" altLang="en-US" sz="3200" b="1" dirty="0">
                  <a:solidFill>
                    <a:srgbClr val="243E4D"/>
                  </a:solidFill>
                  <a:latin typeface="微軟正黑體" panose="020B0604030504040204" pitchFamily="34" charset="-120"/>
                  <a:ea typeface="微軟正黑體" panose="020B0604030504040204" pitchFamily="34" charset="-120"/>
                </a:rPr>
                <a:t>使用</a:t>
              </a:r>
              <a:r>
                <a:rPr lang="en-US" altLang="zh-TW" sz="3200" b="1" dirty="0">
                  <a:solidFill>
                    <a:srgbClr val="243E4D"/>
                  </a:solidFill>
                  <a:latin typeface="微軟正黑體" panose="020B0604030504040204" pitchFamily="34" charset="-120"/>
                  <a:ea typeface="微軟正黑體" panose="020B0604030504040204" pitchFamily="34" charset="-120"/>
                </a:rPr>
                <a:t>AI</a:t>
              </a:r>
              <a:r>
                <a:rPr lang="zh-TW" altLang="en-US" sz="3200" b="1" dirty="0">
                  <a:solidFill>
                    <a:srgbClr val="243E4D"/>
                  </a:solidFill>
                  <a:latin typeface="微軟正黑體" panose="020B0604030504040204" pitchFamily="34" charset="-120"/>
                  <a:ea typeface="微軟正黑體" panose="020B0604030504040204" pitchFamily="34" charset="-120"/>
                </a:rPr>
                <a:t>工具輔助撰寫計畫者，請在申請書表格上勾選</a:t>
              </a:r>
              <a:endParaRPr lang="zh-CN" altLang="en-US" sz="3200" b="1" dirty="0">
                <a:solidFill>
                  <a:srgbClr val="243E4D"/>
                </a:solidFill>
                <a:latin typeface="微軟正黑體" panose="020B0604030504040204" pitchFamily="34" charset="-120"/>
                <a:ea typeface="微軟正黑體" panose="020B0604030504040204" pitchFamily="34" charset="-120"/>
              </a:endParaRPr>
            </a:p>
          </p:txBody>
        </p:sp>
        <p:sp>
          <p:nvSpPr>
            <p:cNvPr id="6" name="淘宝网Chenying0907出品 104">
              <a:extLst>
                <a:ext uri="{FF2B5EF4-FFF2-40B4-BE49-F238E27FC236}">
                  <a16:creationId xmlns:a16="http://schemas.microsoft.com/office/drawing/2014/main" id="{964242F8-2076-2501-A215-A1DDC5E22EE2}"/>
                </a:ext>
              </a:extLst>
            </p:cNvPr>
            <p:cNvSpPr txBox="1"/>
            <p:nvPr/>
          </p:nvSpPr>
          <p:spPr>
            <a:xfrm>
              <a:off x="3551895" y="4400203"/>
              <a:ext cx="7227484" cy="461665"/>
            </a:xfrm>
            <a:prstGeom prst="rect">
              <a:avLst/>
            </a:prstGeom>
            <a:noFill/>
          </p:spPr>
          <p:txBody>
            <a:bodyPr wrap="square" rtlCol="0">
              <a:spAutoFit/>
            </a:bodyPr>
            <a:lstStyle/>
            <a:p>
              <a:pPr algn="just"/>
              <a:r>
                <a:rPr lang="zh-TW" altLang="en-US" sz="2400" dirty="0">
                  <a:latin typeface="微軟正黑體" panose="020B0604030504040204" pitchFamily="34" charset="-120"/>
                  <a:ea typeface="微軟正黑體" panose="020B0604030504040204" pitchFamily="34" charset="-120"/>
                </a:rPr>
                <a:t>若在撰寫計畫過程中，有使用</a:t>
              </a:r>
              <a:r>
                <a:rPr lang="en-US" altLang="zh-TW" sz="2400" dirty="0">
                  <a:latin typeface="微軟正黑體" panose="020B0604030504040204" pitchFamily="34" charset="-120"/>
                  <a:ea typeface="微軟正黑體" panose="020B0604030504040204" pitchFamily="34" charset="-120"/>
                </a:rPr>
                <a:t>AI</a:t>
              </a:r>
              <a:r>
                <a:rPr lang="zh-TW" altLang="en-US" sz="2400" dirty="0">
                  <a:latin typeface="微軟正黑體" panose="020B0604030504040204" pitchFamily="34" charset="-120"/>
                  <a:ea typeface="微軟正黑體" panose="020B0604030504040204" pitchFamily="34" charset="-120"/>
                </a:rPr>
                <a:t>工具輔助者，請勾選，並說明輔助撰寫之段落為何。</a:t>
              </a:r>
              <a:endParaRPr lang="zh-CN" altLang="en-US" sz="2400" dirty="0">
                <a:latin typeface="微軟正黑體" panose="020B0604030504040204" pitchFamily="34" charset="-120"/>
                <a:ea typeface="微軟正黑體" panose="020B0604030504040204" pitchFamily="34" charset="-120"/>
              </a:endParaRPr>
            </a:p>
          </p:txBody>
        </p:sp>
      </p:grpSp>
      <p:sp>
        <p:nvSpPr>
          <p:cNvPr id="7" name="矩形: 圆角 28">
            <a:extLst>
              <a:ext uri="{FF2B5EF4-FFF2-40B4-BE49-F238E27FC236}">
                <a16:creationId xmlns:a16="http://schemas.microsoft.com/office/drawing/2014/main" id="{175CEFDB-4D56-E054-D070-A6DC39F945D0}"/>
              </a:ext>
            </a:extLst>
          </p:cNvPr>
          <p:cNvSpPr/>
          <p:nvPr/>
        </p:nvSpPr>
        <p:spPr>
          <a:xfrm>
            <a:off x="1548887" y="7512643"/>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rPr>
              <a:t>5</a:t>
            </a:r>
            <a:endParaRPr kumimoji="0" lang="zh-CN" altLang="en-US" sz="3200" b="0" i="0" u="none" strike="noStrike" kern="1200" cap="none" spc="0" normalizeH="0" baseline="0" noProof="0" dirty="0">
              <a:ln>
                <a:noFill/>
              </a:ln>
              <a:solidFill>
                <a:prstClr val="white"/>
              </a:solidFill>
              <a:effectLst/>
              <a:uLnTx/>
              <a:uFillTx/>
              <a:latin typeface="Arial Rounded MT Bold" panose="020F0704030504030204" pitchFamily="34" charset="0"/>
              <a:ea typeface="微软雅黑"/>
            </a:endParaRPr>
          </a:p>
        </p:txBody>
      </p:sp>
      <p:pic>
        <p:nvPicPr>
          <p:cNvPr id="14" name="圖片 13">
            <a:extLst>
              <a:ext uri="{FF2B5EF4-FFF2-40B4-BE49-F238E27FC236}">
                <a16:creationId xmlns:a16="http://schemas.microsoft.com/office/drawing/2014/main" id="{5AA08C7C-8AD1-A092-2909-CB995CD9A3EB}"/>
              </a:ext>
            </a:extLst>
          </p:cNvPr>
          <p:cNvPicPr>
            <a:picLocks noChangeAspect="1"/>
          </p:cNvPicPr>
          <p:nvPr/>
        </p:nvPicPr>
        <p:blipFill>
          <a:blip r:embed="rId2"/>
          <a:stretch>
            <a:fillRect/>
          </a:stretch>
        </p:blipFill>
        <p:spPr>
          <a:xfrm>
            <a:off x="1936590" y="4814438"/>
            <a:ext cx="16334713" cy="1736277"/>
          </a:xfrm>
          <a:prstGeom prst="rect">
            <a:avLst/>
          </a:prstGeom>
        </p:spPr>
      </p:pic>
    </p:spTree>
    <p:extLst>
      <p:ext uri="{BB962C8B-B14F-4D97-AF65-F5344CB8AC3E}">
        <p14:creationId xmlns:p14="http://schemas.microsoft.com/office/powerpoint/2010/main" val="4199340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10668000" cy="1231106"/>
          </a:xfrm>
          <a:prstGeom prst="rect">
            <a:avLst/>
          </a:prstGeom>
        </p:spPr>
        <p:txBody>
          <a:bodyPr wrap="square"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計畫項目規劃小叮嚀</a:t>
            </a:r>
          </a:p>
        </p:txBody>
      </p:sp>
      <p:grpSp>
        <p:nvGrpSpPr>
          <p:cNvPr id="22" name="Group 2"/>
          <p:cNvGrpSpPr/>
          <p:nvPr/>
        </p:nvGrpSpPr>
        <p:grpSpPr>
          <a:xfrm>
            <a:off x="1371600" y="2839090"/>
            <a:ext cx="15125700" cy="2685410"/>
            <a:chOff x="0" y="0"/>
            <a:chExt cx="2562838" cy="476586"/>
          </a:xfrm>
          <a:solidFill>
            <a:srgbClr val="F5F4F4"/>
          </a:solidFill>
        </p:grpSpPr>
        <p:sp>
          <p:nvSpPr>
            <p:cNvPr id="23" name="Freeform 3"/>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4"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grpSp>
        <p:nvGrpSpPr>
          <p:cNvPr id="25" name="Group 5"/>
          <p:cNvGrpSpPr/>
          <p:nvPr/>
        </p:nvGrpSpPr>
        <p:grpSpPr>
          <a:xfrm>
            <a:off x="1371600" y="5981700"/>
            <a:ext cx="15125700" cy="2876337"/>
            <a:chOff x="0" y="0"/>
            <a:chExt cx="2562838" cy="476586"/>
          </a:xfrm>
          <a:solidFill>
            <a:srgbClr val="F5F4F4"/>
          </a:solidFill>
        </p:grpSpPr>
        <p:sp>
          <p:nvSpPr>
            <p:cNvPr id="26" name="Freeform 6"/>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7" name="TextBox 7"/>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sp>
        <p:nvSpPr>
          <p:cNvPr id="28" name="TextBox 16"/>
          <p:cNvSpPr txBox="1"/>
          <p:nvPr/>
        </p:nvSpPr>
        <p:spPr>
          <a:xfrm>
            <a:off x="1943100" y="3117530"/>
            <a:ext cx="14325600" cy="1858970"/>
          </a:xfrm>
          <a:prstGeom prst="rect">
            <a:avLst/>
          </a:prstGeom>
        </p:spPr>
        <p:txBody>
          <a:bodyPr wrap="square" lIns="0" tIns="0" rIns="0" bIns="0" rtlCol="0" anchor="t">
            <a:spAutoFit/>
          </a:bodyPr>
          <a:lstStyle/>
          <a:p>
            <a:pPr>
              <a:lnSpc>
                <a:spcPct val="120000"/>
              </a:lnSpc>
              <a:buClr>
                <a:srgbClr val="000066"/>
              </a:buClr>
            </a:pPr>
            <a:r>
              <a:rPr lang="zh-TW" altLang="en-US" sz="4400" b="1" spc="300" dirty="0">
                <a:latin typeface="微軟正黑體" panose="020B0604030504040204" pitchFamily="34" charset="-120"/>
                <a:ea typeface="微軟正黑體" panose="020B0604030504040204" pitchFamily="34" charset="-120"/>
                <a:cs typeface="+mn-ea"/>
                <a:sym typeface="+mn-lt"/>
              </a:rPr>
              <a:t>計畫時間控管</a:t>
            </a:r>
            <a:endParaRPr lang="zh-CN" altLang="en-US" sz="4400" b="1" spc="300" dirty="0">
              <a:latin typeface="微軟正黑體" panose="020B0604030504040204" pitchFamily="34" charset="-120"/>
              <a:ea typeface="微軟正黑體" panose="020B0604030504040204" pitchFamily="34" charset="-120"/>
              <a:cs typeface="+mn-ea"/>
              <a:sym typeface="+mn-lt"/>
            </a:endParaRPr>
          </a:p>
          <a:p>
            <a:r>
              <a:rPr lang="zh-TW" altLang="en-US" sz="2800" dirty="0">
                <a:latin typeface="微軟正黑體" panose="020B0604030504040204" pitchFamily="34" charset="-120"/>
                <a:ea typeface="微軟正黑體" panose="020B0604030504040204" pitchFamily="34" charset="-120"/>
              </a:rPr>
              <a:t>歷屆學生社群皆會有同學反思自己在執行社群中，因</a:t>
            </a:r>
            <a:r>
              <a:rPr lang="zh-TW" altLang="en-US" sz="4000" b="1" dirty="0">
                <a:solidFill>
                  <a:srgbClr val="FF0000"/>
                </a:solidFill>
                <a:latin typeface="微軟正黑體" panose="020B0604030504040204" pitchFamily="34" charset="-120"/>
                <a:ea typeface="微軟正黑體" panose="020B0604030504040204" pitchFamily="34" charset="-120"/>
              </a:rPr>
              <a:t>時間安排</a:t>
            </a:r>
            <a:r>
              <a:rPr lang="zh-TW" altLang="en-US" sz="2800" dirty="0">
                <a:latin typeface="微軟正黑體" panose="020B0604030504040204" pitchFamily="34" charset="-120"/>
                <a:ea typeface="微軟正黑體" panose="020B0604030504040204" pitchFamily="34" charset="-120"/>
              </a:rPr>
              <a:t>與</a:t>
            </a:r>
            <a:r>
              <a:rPr lang="zh-TW" altLang="en-US" sz="4000" b="1" dirty="0">
                <a:solidFill>
                  <a:srgbClr val="FF0000"/>
                </a:solidFill>
                <a:latin typeface="微軟正黑體" panose="020B0604030504040204" pitchFamily="34" charset="-120"/>
                <a:ea typeface="微軟正黑體" panose="020B0604030504040204" pitchFamily="34" charset="-120"/>
              </a:rPr>
              <a:t>工作期程管理</a:t>
            </a:r>
            <a:r>
              <a:rPr lang="zh-TW" altLang="en-US" sz="2800" dirty="0">
                <a:latin typeface="微軟正黑體" panose="020B0604030504040204" pitchFamily="34" charset="-120"/>
                <a:ea typeface="微軟正黑體" panose="020B0604030504040204" pitchFamily="34" charset="-120"/>
              </a:rPr>
              <a:t>問題，導致計畫執行進度落後，請大家注意。</a:t>
            </a:r>
          </a:p>
        </p:txBody>
      </p:sp>
      <p:sp>
        <p:nvSpPr>
          <p:cNvPr id="29" name="TextBox 17"/>
          <p:cNvSpPr txBox="1"/>
          <p:nvPr/>
        </p:nvSpPr>
        <p:spPr>
          <a:xfrm>
            <a:off x="1943100" y="6210300"/>
            <a:ext cx="14554200" cy="2474524"/>
          </a:xfrm>
          <a:prstGeom prst="rect">
            <a:avLst/>
          </a:prstGeom>
        </p:spPr>
        <p:txBody>
          <a:bodyPr wrap="square" lIns="0" tIns="0" rIns="0" bIns="0" rtlCol="0" anchor="t">
            <a:spAutoFit/>
          </a:bodyPr>
          <a:lstStyle/>
          <a:p>
            <a:pPr>
              <a:lnSpc>
                <a:spcPct val="120000"/>
              </a:lnSpc>
              <a:buClr>
                <a:srgbClr val="000066"/>
              </a:buClr>
            </a:pPr>
            <a:r>
              <a:rPr lang="zh-TW" altLang="en-US" sz="4400" b="1" spc="300" dirty="0">
                <a:latin typeface="微軟正黑體" panose="020B0604030504040204" pitchFamily="34" charset="-120"/>
                <a:ea typeface="微軟正黑體" panose="020B0604030504040204" pitchFamily="34" charset="-120"/>
                <a:cs typeface="+mn-ea"/>
                <a:sym typeface="+mn-lt"/>
              </a:rPr>
              <a:t>計畫經費項目</a:t>
            </a:r>
            <a:endParaRPr lang="zh-CN" altLang="en-US" sz="4400" b="1" spc="300" dirty="0">
              <a:latin typeface="微軟正黑體" panose="020B0604030504040204" pitchFamily="34" charset="-120"/>
              <a:ea typeface="微軟正黑體" panose="020B0604030504040204" pitchFamily="34" charset="-120"/>
              <a:cs typeface="+mn-ea"/>
              <a:sym typeface="+mn-lt"/>
            </a:endParaRPr>
          </a:p>
          <a:p>
            <a:r>
              <a:rPr lang="en-US" altLang="zh-TW" sz="2800" dirty="0">
                <a:latin typeface="微軟正黑體" panose="020B0604030504040204" pitchFamily="34" charset="-120"/>
                <a:ea typeface="微軟正黑體" panose="020B0604030504040204" pitchFamily="34" charset="-120"/>
              </a:rPr>
              <a:t>1.</a:t>
            </a:r>
            <a:r>
              <a:rPr lang="zh-TW" altLang="en-US" sz="4000" b="1" dirty="0">
                <a:solidFill>
                  <a:srgbClr val="FF0000"/>
                </a:solidFill>
                <a:latin typeface="微軟正黑體" panose="020B0604030504040204" pitchFamily="34" charset="-120"/>
                <a:ea typeface="微軟正黑體" panose="020B0604030504040204" pitchFamily="34" charset="-120"/>
              </a:rPr>
              <a:t>不可購買圖書</a:t>
            </a:r>
            <a:r>
              <a:rPr lang="zh-TW" altLang="en-US" sz="2800" dirty="0">
                <a:latin typeface="微軟正黑體" panose="020B0604030504040204" pitchFamily="34" charset="-120"/>
                <a:ea typeface="微軟正黑體" panose="020B0604030504040204" pitchFamily="34" charset="-120"/>
              </a:rPr>
              <a:t>：學生自主學習社群計畫不可補助購買圖書費用。</a:t>
            </a:r>
            <a:endParaRPr lang="en-US" altLang="zh-TW" sz="2800" dirty="0">
              <a:latin typeface="微軟正黑體" panose="020B0604030504040204" pitchFamily="34" charset="-120"/>
              <a:ea typeface="微軟正黑體" panose="020B0604030504040204" pitchFamily="34" charset="-120"/>
            </a:endParaRPr>
          </a:p>
          <a:p>
            <a:r>
              <a:rPr lang="en-US" altLang="zh-TW" sz="2800" dirty="0">
                <a:latin typeface="微軟正黑體" panose="020B0604030504040204" pitchFamily="34" charset="-120"/>
                <a:ea typeface="微軟正黑體" panose="020B0604030504040204" pitchFamily="34" charset="-120"/>
              </a:rPr>
              <a:t>2.</a:t>
            </a:r>
            <a:r>
              <a:rPr lang="zh-TW" altLang="en-US" sz="4000" b="1" dirty="0">
                <a:solidFill>
                  <a:srgbClr val="FF0000"/>
                </a:solidFill>
                <a:latin typeface="微軟正黑體" panose="020B0604030504040204" pitchFamily="34" charset="-120"/>
                <a:ea typeface="微軟正黑體" panose="020B0604030504040204" pitchFamily="34" charset="-120"/>
              </a:rPr>
              <a:t>請避免以食品當作獎品</a:t>
            </a:r>
            <a:r>
              <a:rPr lang="zh-TW" altLang="en-US" sz="2800" dirty="0">
                <a:latin typeface="微軟正黑體" panose="020B0604030504040204" pitchFamily="34" charset="-120"/>
                <a:ea typeface="微軟正黑體" panose="020B0604030504040204" pitchFamily="34" charset="-120"/>
              </a:rPr>
              <a:t>：食品類一切請以「午餐、晚餐、點心」等誤餐費用執行， </a:t>
            </a:r>
            <a:endParaRPr lang="en-US" altLang="zh-TW" sz="2800" dirty="0">
              <a:latin typeface="微軟正黑體" panose="020B0604030504040204" pitchFamily="34" charset="-120"/>
              <a:ea typeface="微軟正黑體" panose="020B0604030504040204" pitchFamily="34" charset="-120"/>
            </a:endParaRPr>
          </a:p>
          <a:p>
            <a:r>
              <a:rPr lang="zh-TW" altLang="en-US" sz="2800" dirty="0">
                <a:latin typeface="微軟正黑體" panose="020B0604030504040204" pitchFamily="34" charset="-120"/>
                <a:ea typeface="微軟正黑體" panose="020B0604030504040204" pitchFamily="34" charset="-120"/>
              </a:rPr>
              <a:t>   切勿以「物品」申請核銷。</a:t>
            </a: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4193099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10668000" cy="1231106"/>
          </a:xfrm>
          <a:prstGeom prst="rect">
            <a:avLst/>
          </a:prstGeom>
        </p:spPr>
        <p:txBody>
          <a:bodyPr wrap="square"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報名時發問之問題</a:t>
            </a:r>
          </a:p>
        </p:txBody>
      </p:sp>
      <p:grpSp>
        <p:nvGrpSpPr>
          <p:cNvPr id="22" name="Group 2"/>
          <p:cNvGrpSpPr/>
          <p:nvPr/>
        </p:nvGrpSpPr>
        <p:grpSpPr>
          <a:xfrm>
            <a:off x="1371600" y="2839090"/>
            <a:ext cx="7543800" cy="2685410"/>
            <a:chOff x="0" y="0"/>
            <a:chExt cx="2562838" cy="476586"/>
          </a:xfrm>
          <a:solidFill>
            <a:srgbClr val="F5F4F4"/>
          </a:solidFill>
        </p:grpSpPr>
        <p:sp>
          <p:nvSpPr>
            <p:cNvPr id="23" name="Freeform 3"/>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4"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grpSp>
        <p:nvGrpSpPr>
          <p:cNvPr id="25" name="Group 5"/>
          <p:cNvGrpSpPr/>
          <p:nvPr/>
        </p:nvGrpSpPr>
        <p:grpSpPr>
          <a:xfrm>
            <a:off x="1371600" y="6000781"/>
            <a:ext cx="7543800" cy="1219199"/>
            <a:chOff x="0" y="0"/>
            <a:chExt cx="2562838" cy="476586"/>
          </a:xfrm>
          <a:solidFill>
            <a:srgbClr val="F5F4F4"/>
          </a:solidFill>
        </p:grpSpPr>
        <p:sp>
          <p:nvSpPr>
            <p:cNvPr id="26" name="Freeform 6"/>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7" name="TextBox 7"/>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sp>
        <p:nvSpPr>
          <p:cNvPr id="28" name="TextBox 16"/>
          <p:cNvSpPr txBox="1"/>
          <p:nvPr/>
        </p:nvSpPr>
        <p:spPr>
          <a:xfrm>
            <a:off x="1525554" y="2839090"/>
            <a:ext cx="7389845" cy="2538515"/>
          </a:xfrm>
          <a:prstGeom prst="rect">
            <a:avLst/>
          </a:prstGeom>
        </p:spPr>
        <p:txBody>
          <a:bodyPr wrap="square" lIns="0" tIns="0" rIns="0" bIns="0" rtlCol="0" anchor="t">
            <a:spAutoFit/>
          </a:bodyPr>
          <a:lstStyle/>
          <a:p>
            <a:pPr>
              <a:lnSpc>
                <a:spcPct val="120000"/>
              </a:lnSpc>
              <a:buClr>
                <a:srgbClr val="000066"/>
              </a:buClr>
            </a:pPr>
            <a:r>
              <a:rPr lang="zh-TW" altLang="en-US" sz="2800" spc="300" dirty="0">
                <a:latin typeface="微軟正黑體" panose="020B0604030504040204" pitchFamily="34" charset="-120"/>
                <a:ea typeface="微軟正黑體" panose="020B0604030504040204" pitchFamily="34" charset="-120"/>
                <a:cs typeface="+mn-ea"/>
                <a:sym typeface="+mn-lt"/>
              </a:rPr>
              <a:t>想請問關於學生自主學習社群的精進課業類，以考多益證照為例，以往是核銷什麼內容？</a:t>
            </a:r>
          </a:p>
          <a:p>
            <a:pPr>
              <a:lnSpc>
                <a:spcPct val="120000"/>
              </a:lnSpc>
              <a:buClr>
                <a:srgbClr val="000066"/>
              </a:buClr>
            </a:pPr>
            <a:r>
              <a:rPr lang="zh-TW" altLang="en-US" sz="2800" spc="300" dirty="0">
                <a:latin typeface="微軟正黑體" panose="020B0604030504040204" pitchFamily="34" charset="-120"/>
                <a:ea typeface="微軟正黑體" panose="020B0604030504040204" pitchFamily="34" charset="-120"/>
                <a:cs typeface="+mn-ea"/>
                <a:sym typeface="+mn-lt"/>
              </a:rPr>
              <a:t>目前下下學期要去波蘭交換，想要學習與波蘭文、文化相關的內容合適投此計畫嗎？</a:t>
            </a:r>
            <a:endParaRPr lang="zh-TW" altLang="en-US" sz="2800" dirty="0">
              <a:latin typeface="微軟正黑體" panose="020B0604030504040204" pitchFamily="34" charset="-120"/>
              <a:ea typeface="微軟正黑體" panose="020B0604030504040204" pitchFamily="34" charset="-120"/>
            </a:endParaRPr>
          </a:p>
        </p:txBody>
      </p:sp>
      <p:sp>
        <p:nvSpPr>
          <p:cNvPr id="29" name="TextBox 17"/>
          <p:cNvSpPr txBox="1"/>
          <p:nvPr/>
        </p:nvSpPr>
        <p:spPr>
          <a:xfrm>
            <a:off x="1524000" y="6000781"/>
            <a:ext cx="7239000" cy="987322"/>
          </a:xfrm>
          <a:prstGeom prst="rect">
            <a:avLst/>
          </a:prstGeom>
        </p:spPr>
        <p:txBody>
          <a:bodyPr wrap="square" lIns="0" tIns="0" rIns="0" bIns="0" rtlCol="0" anchor="t">
            <a:spAutoFit/>
          </a:bodyPr>
          <a:lstStyle/>
          <a:p>
            <a:pPr>
              <a:lnSpc>
                <a:spcPct val="120000"/>
              </a:lnSpc>
              <a:buClr>
                <a:srgbClr val="000066"/>
              </a:buClr>
            </a:pPr>
            <a:r>
              <a:rPr lang="zh-TW" altLang="en-US" sz="2800" spc="300" dirty="0">
                <a:latin typeface="微軟正黑體" panose="020B0604030504040204" pitchFamily="34" charset="-120"/>
                <a:ea typeface="微軟正黑體" panose="020B0604030504040204" pitchFamily="34" charset="-120"/>
                <a:cs typeface="+mn-ea"/>
                <a:sym typeface="+mn-lt"/>
              </a:rPr>
              <a:t>想了解自主學習，一定要多人嗎</a:t>
            </a:r>
            <a:r>
              <a:rPr lang="en-US" altLang="zh-TW" sz="2800" spc="300" dirty="0">
                <a:latin typeface="微軟正黑體" panose="020B0604030504040204" pitchFamily="34" charset="-120"/>
                <a:ea typeface="微軟正黑體" panose="020B0604030504040204" pitchFamily="34" charset="-120"/>
                <a:cs typeface="+mn-ea"/>
                <a:sym typeface="+mn-lt"/>
              </a:rPr>
              <a:t>?</a:t>
            </a:r>
            <a:r>
              <a:rPr lang="zh-TW" altLang="en-US" sz="2800" spc="300" dirty="0">
                <a:latin typeface="微軟正黑體" panose="020B0604030504040204" pitchFamily="34" charset="-120"/>
                <a:ea typeface="微軟正黑體" panose="020B0604030504040204" pitchFamily="34" charset="-120"/>
                <a:cs typeface="+mn-ea"/>
                <a:sym typeface="+mn-lt"/>
              </a:rPr>
              <a:t>可以自己一個人嗎</a:t>
            </a:r>
            <a:r>
              <a:rPr lang="en-US" altLang="zh-TW" sz="2800" spc="300" dirty="0">
                <a:latin typeface="微軟正黑體" panose="020B0604030504040204" pitchFamily="34" charset="-120"/>
                <a:ea typeface="微軟正黑體" panose="020B0604030504040204" pitchFamily="34" charset="-120"/>
                <a:cs typeface="+mn-ea"/>
                <a:sym typeface="+mn-lt"/>
              </a:rPr>
              <a:t>?</a:t>
            </a:r>
            <a:endParaRPr lang="zh-TW" altLang="en-US" sz="2800" dirty="0">
              <a:latin typeface="微軟正黑體" panose="020B0604030504040204" pitchFamily="34" charset="-120"/>
              <a:ea typeface="微軟正黑體" panose="020B0604030504040204" pitchFamily="34" charset="-120"/>
            </a:endParaRP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13</a:t>
            </a:fld>
            <a:endParaRPr lang="en-US"/>
          </a:p>
        </p:txBody>
      </p:sp>
      <p:grpSp>
        <p:nvGrpSpPr>
          <p:cNvPr id="4" name="Group 5">
            <a:extLst>
              <a:ext uri="{FF2B5EF4-FFF2-40B4-BE49-F238E27FC236}">
                <a16:creationId xmlns:a16="http://schemas.microsoft.com/office/drawing/2014/main" id="{FE9DC05D-82AE-1563-59F3-0EB6FC71A9C3}"/>
              </a:ext>
            </a:extLst>
          </p:cNvPr>
          <p:cNvGrpSpPr/>
          <p:nvPr/>
        </p:nvGrpSpPr>
        <p:grpSpPr>
          <a:xfrm>
            <a:off x="1371599" y="8267701"/>
            <a:ext cx="7543800" cy="1219199"/>
            <a:chOff x="0" y="0"/>
            <a:chExt cx="2562838" cy="476586"/>
          </a:xfrm>
          <a:solidFill>
            <a:srgbClr val="F5F4F4"/>
          </a:solidFill>
        </p:grpSpPr>
        <p:sp>
          <p:nvSpPr>
            <p:cNvPr id="5" name="Freeform 6">
              <a:extLst>
                <a:ext uri="{FF2B5EF4-FFF2-40B4-BE49-F238E27FC236}">
                  <a16:creationId xmlns:a16="http://schemas.microsoft.com/office/drawing/2014/main" id="{B3965CFB-BB6F-3F6B-8AC1-558EE6F65C05}"/>
                </a:ext>
              </a:extLst>
            </p:cNvPr>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6" name="TextBox 7">
              <a:extLst>
                <a:ext uri="{FF2B5EF4-FFF2-40B4-BE49-F238E27FC236}">
                  <a16:creationId xmlns:a16="http://schemas.microsoft.com/office/drawing/2014/main" id="{F5DB171D-DE9B-EC3E-2E1F-9B409D19CC6B}"/>
                </a:ext>
              </a:extLst>
            </p:cNvPr>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sp>
        <p:nvSpPr>
          <p:cNvPr id="7" name="TextBox 17">
            <a:extLst>
              <a:ext uri="{FF2B5EF4-FFF2-40B4-BE49-F238E27FC236}">
                <a16:creationId xmlns:a16="http://schemas.microsoft.com/office/drawing/2014/main" id="{EFED75F5-EE74-6DDC-DBBE-5996A4D3C663}"/>
              </a:ext>
            </a:extLst>
          </p:cNvPr>
          <p:cNvSpPr txBox="1"/>
          <p:nvPr/>
        </p:nvSpPr>
        <p:spPr>
          <a:xfrm>
            <a:off x="1523999" y="8267701"/>
            <a:ext cx="7239000" cy="987322"/>
          </a:xfrm>
          <a:prstGeom prst="rect">
            <a:avLst/>
          </a:prstGeom>
        </p:spPr>
        <p:txBody>
          <a:bodyPr wrap="square" lIns="0" tIns="0" rIns="0" bIns="0" rtlCol="0" anchor="t">
            <a:spAutoFit/>
          </a:bodyPr>
          <a:lstStyle/>
          <a:p>
            <a:pPr>
              <a:lnSpc>
                <a:spcPct val="120000"/>
              </a:lnSpc>
              <a:buClr>
                <a:srgbClr val="000066"/>
              </a:buClr>
            </a:pPr>
            <a:r>
              <a:rPr lang="en-US" altLang="zh-TW" sz="2800" spc="300" dirty="0">
                <a:latin typeface="微軟正黑體" panose="020B0604030504040204" pitchFamily="34" charset="-120"/>
                <a:ea typeface="微軟正黑體" panose="020B0604030504040204" pitchFamily="34" charset="-120"/>
                <a:cs typeface="+mn-ea"/>
                <a:sym typeface="+mn-lt"/>
              </a:rPr>
              <a:t>114-1</a:t>
            </a:r>
            <a:r>
              <a:rPr lang="zh-TW" altLang="en-US" sz="2800" spc="300" dirty="0">
                <a:latin typeface="微軟正黑體" panose="020B0604030504040204" pitchFamily="34" charset="-120"/>
                <a:ea typeface="微軟正黑體" panose="020B0604030504040204" pitchFamily="34" charset="-120"/>
                <a:cs typeface="+mn-ea"/>
                <a:sym typeface="+mn-lt"/>
              </a:rPr>
              <a:t>已申請並通過，</a:t>
            </a:r>
            <a:r>
              <a:rPr lang="en-US" altLang="zh-TW" sz="2800" spc="300" dirty="0">
                <a:latin typeface="微軟正黑體" panose="020B0604030504040204" pitchFamily="34" charset="-120"/>
                <a:ea typeface="微軟正黑體" panose="020B0604030504040204" pitchFamily="34" charset="-120"/>
                <a:cs typeface="+mn-ea"/>
                <a:sym typeface="+mn-lt"/>
              </a:rPr>
              <a:t>114-2</a:t>
            </a:r>
            <a:r>
              <a:rPr lang="zh-TW" altLang="en-US" sz="2800" spc="300" dirty="0">
                <a:latin typeface="微軟正黑體" panose="020B0604030504040204" pitchFamily="34" charset="-120"/>
                <a:ea typeface="微軟正黑體" panose="020B0604030504040204" pitchFamily="34" charset="-120"/>
                <a:cs typeface="+mn-ea"/>
                <a:sym typeface="+mn-lt"/>
              </a:rPr>
              <a:t>可否繼續申請自主學習社群？</a:t>
            </a:r>
            <a:endParaRPr lang="zh-TW" altLang="en-US" sz="2800" dirty="0">
              <a:latin typeface="微軟正黑體" panose="020B0604030504040204" pitchFamily="34" charset="-120"/>
              <a:ea typeface="微軟正黑體" panose="020B0604030504040204" pitchFamily="34" charset="-120"/>
            </a:endParaRPr>
          </a:p>
        </p:txBody>
      </p:sp>
      <p:sp>
        <p:nvSpPr>
          <p:cNvPr id="8" name="矩形 7">
            <a:extLst>
              <a:ext uri="{FF2B5EF4-FFF2-40B4-BE49-F238E27FC236}">
                <a16:creationId xmlns:a16="http://schemas.microsoft.com/office/drawing/2014/main" id="{32BD9A47-9493-9AA3-FB2C-323C7FB33AFC}"/>
              </a:ext>
            </a:extLst>
          </p:cNvPr>
          <p:cNvSpPr/>
          <p:nvPr/>
        </p:nvSpPr>
        <p:spPr>
          <a:xfrm>
            <a:off x="9448800" y="2552084"/>
            <a:ext cx="8305800" cy="2900091"/>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zh-TW" altLang="en-US" sz="3600" b="1" dirty="0">
                <a:solidFill>
                  <a:srgbClr val="FF0000"/>
                </a:solidFill>
                <a:latin typeface="微軟正黑體" panose="020B0604030504040204" pitchFamily="34" charset="-120"/>
                <a:ea typeface="微軟正黑體" panose="020B0604030504040204" pitchFamily="34" charset="-120"/>
              </a:rPr>
              <a:t>回答：</a:t>
            </a:r>
            <a:endParaRPr lang="en-US" altLang="zh-TW" sz="3600" b="1" dirty="0">
              <a:solidFill>
                <a:srgbClr val="FF0000"/>
              </a:solidFill>
              <a:latin typeface="微軟正黑體" panose="020B0604030504040204" pitchFamily="34" charset="-120"/>
              <a:ea typeface="微軟正黑體" panose="020B0604030504040204" pitchFamily="34" charset="-120"/>
            </a:endParaRPr>
          </a:p>
          <a:p>
            <a:pPr marL="514350" indent="-514350" algn="just">
              <a:buFont typeface="+mj-lt"/>
              <a:buAutoNum type="arabicPeriod"/>
            </a:pPr>
            <a:r>
              <a:rPr lang="zh-TW" altLang="en-US" sz="2800" dirty="0">
                <a:solidFill>
                  <a:schemeClr val="tx1"/>
                </a:solidFill>
                <a:latin typeface="微軟正黑體" panose="020B0604030504040204" pitchFamily="34" charset="-120"/>
                <a:ea typeface="微軟正黑體" panose="020B0604030504040204" pitchFamily="34" charset="-120"/>
              </a:rPr>
              <a:t>精進課業類的學生過往以講座鐘點費、誤餐費、印刷費等核銷項目為主。若以多益考照為例，會再增加報名費之項目。</a:t>
            </a:r>
            <a:endParaRPr lang="en-US" altLang="zh-TW" sz="2800" dirty="0">
              <a:solidFill>
                <a:schemeClr val="tx1"/>
              </a:solidFill>
              <a:latin typeface="微軟正黑體" panose="020B0604030504040204" pitchFamily="34" charset="-120"/>
              <a:ea typeface="微軟正黑體" panose="020B0604030504040204" pitchFamily="34" charset="-120"/>
            </a:endParaRPr>
          </a:p>
          <a:p>
            <a:pPr marL="514350" indent="-514350" algn="just">
              <a:buFont typeface="+mj-lt"/>
              <a:buAutoNum type="arabicPeriod"/>
            </a:pPr>
            <a:r>
              <a:rPr lang="zh-TW" altLang="en-US" sz="2800" dirty="0">
                <a:solidFill>
                  <a:schemeClr val="tx1"/>
                </a:solidFill>
                <a:latin typeface="微軟正黑體" panose="020B0604030504040204" pitchFamily="34" charset="-120"/>
                <a:ea typeface="微軟正黑體" panose="020B0604030504040204" pitchFamily="34" charset="-120"/>
              </a:rPr>
              <a:t>學習波蘭文之主題可以申請本計畫，但需要找到</a:t>
            </a:r>
            <a:r>
              <a:rPr lang="en-US" altLang="zh-TW" sz="2800" dirty="0">
                <a:solidFill>
                  <a:schemeClr val="tx1"/>
                </a:solidFill>
                <a:latin typeface="微軟正黑體" panose="020B0604030504040204" pitchFamily="34" charset="-120"/>
                <a:ea typeface="微軟正黑體" panose="020B0604030504040204" pitchFamily="34" charset="-120"/>
              </a:rPr>
              <a:t>3~5</a:t>
            </a:r>
            <a:r>
              <a:rPr lang="zh-TW" altLang="en-US" sz="2800" dirty="0">
                <a:solidFill>
                  <a:schemeClr val="tx1"/>
                </a:solidFill>
                <a:latin typeface="微軟正黑體" panose="020B0604030504040204" pitchFamily="34" charset="-120"/>
                <a:ea typeface="微軟正黑體" panose="020B0604030504040204" pitchFamily="34" charset="-120"/>
              </a:rPr>
              <a:t>名同學一組。</a:t>
            </a:r>
            <a:endParaRPr lang="en-US" altLang="zh-TW" sz="2800" dirty="0">
              <a:solidFill>
                <a:schemeClr val="tx1"/>
              </a:solidFill>
              <a:latin typeface="微軟正黑體" panose="020B0604030504040204" pitchFamily="34" charset="-120"/>
              <a:ea typeface="微軟正黑體" panose="020B0604030504040204" pitchFamily="34" charset="-120"/>
            </a:endParaRPr>
          </a:p>
          <a:p>
            <a:pPr algn="just"/>
            <a:endParaRPr lang="zh-TW" altLang="en-US" sz="2800" dirty="0">
              <a:solidFill>
                <a:schemeClr val="tx1"/>
              </a:solidFill>
              <a:latin typeface="微軟正黑體" panose="020B0604030504040204" pitchFamily="34" charset="-120"/>
              <a:ea typeface="微軟正黑體" panose="020B0604030504040204" pitchFamily="34" charset="-120"/>
            </a:endParaRPr>
          </a:p>
        </p:txBody>
      </p:sp>
      <p:sp>
        <p:nvSpPr>
          <p:cNvPr id="9" name="矩形 8">
            <a:extLst>
              <a:ext uri="{FF2B5EF4-FFF2-40B4-BE49-F238E27FC236}">
                <a16:creationId xmlns:a16="http://schemas.microsoft.com/office/drawing/2014/main" id="{69A24E50-EADC-6541-2CBA-831511108F4A}"/>
              </a:ext>
            </a:extLst>
          </p:cNvPr>
          <p:cNvSpPr/>
          <p:nvPr/>
        </p:nvSpPr>
        <p:spPr>
          <a:xfrm>
            <a:off x="9448800" y="5817544"/>
            <a:ext cx="8305800" cy="1450046"/>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zh-TW" altLang="en-US" sz="3600" b="1" dirty="0">
                <a:solidFill>
                  <a:srgbClr val="FF0000"/>
                </a:solidFill>
                <a:latin typeface="微軟正黑體" panose="020B0604030504040204" pitchFamily="34" charset="-120"/>
                <a:ea typeface="微軟正黑體" panose="020B0604030504040204" pitchFamily="34" charset="-120"/>
              </a:rPr>
              <a:t>回答：</a:t>
            </a:r>
            <a:endParaRPr lang="en-US" altLang="zh-TW" sz="3600" b="1" dirty="0">
              <a:solidFill>
                <a:srgbClr val="FF0000"/>
              </a:solidFill>
              <a:latin typeface="微軟正黑體" panose="020B0604030504040204" pitchFamily="34" charset="-120"/>
              <a:ea typeface="微軟正黑體" panose="020B0604030504040204" pitchFamily="34" charset="-120"/>
            </a:endParaRPr>
          </a:p>
          <a:p>
            <a:pPr algn="just"/>
            <a:r>
              <a:rPr lang="zh-TW" altLang="en-US" sz="2800" dirty="0">
                <a:solidFill>
                  <a:schemeClr val="tx1"/>
                </a:solidFill>
                <a:latin typeface="微軟正黑體" panose="020B0604030504040204" pitchFamily="34" charset="-120"/>
                <a:ea typeface="微軟正黑體" panose="020B0604030504040204" pitchFamily="34" charset="-120"/>
              </a:rPr>
              <a:t>「學生自主學習社群」需要</a:t>
            </a:r>
            <a:r>
              <a:rPr lang="en-US" altLang="zh-TW" sz="2800" dirty="0">
                <a:solidFill>
                  <a:schemeClr val="tx1"/>
                </a:solidFill>
                <a:latin typeface="微軟正黑體" panose="020B0604030504040204" pitchFamily="34" charset="-120"/>
                <a:ea typeface="微軟正黑體" panose="020B0604030504040204" pitchFamily="34" charset="-120"/>
              </a:rPr>
              <a:t>3~5</a:t>
            </a:r>
            <a:r>
              <a:rPr lang="zh-TW" altLang="en-US" sz="2800" dirty="0">
                <a:solidFill>
                  <a:schemeClr val="tx1"/>
                </a:solidFill>
                <a:latin typeface="微軟正黑體" panose="020B0604030504040204" pitchFamily="34" charset="-120"/>
                <a:ea typeface="微軟正黑體" panose="020B0604030504040204" pitchFamily="34" charset="-120"/>
              </a:rPr>
              <a:t>人一組</a:t>
            </a:r>
            <a:endParaRPr lang="en-US" altLang="zh-TW" sz="2800" dirty="0">
              <a:solidFill>
                <a:schemeClr val="tx1"/>
              </a:solidFill>
              <a:latin typeface="微軟正黑體" panose="020B0604030504040204" pitchFamily="34" charset="-120"/>
              <a:ea typeface="微軟正黑體" panose="020B0604030504040204" pitchFamily="34" charset="-120"/>
            </a:endParaRPr>
          </a:p>
          <a:p>
            <a:pPr algn="just"/>
            <a:r>
              <a:rPr lang="zh-TW" altLang="en-US" sz="2800" dirty="0">
                <a:solidFill>
                  <a:schemeClr val="tx1"/>
                </a:solidFill>
                <a:latin typeface="微軟正黑體" panose="020B0604030504040204" pitchFamily="34" charset="-120"/>
                <a:ea typeface="微軟正黑體" panose="020B0604030504040204" pitchFamily="34" charset="-120"/>
              </a:rPr>
              <a:t>「自主學習培力獎勵方案」需要由老師帶領</a:t>
            </a:r>
            <a:r>
              <a:rPr lang="en-US" altLang="zh-TW" sz="2800" dirty="0">
                <a:solidFill>
                  <a:schemeClr val="tx1"/>
                </a:solidFill>
                <a:latin typeface="微軟正黑體" panose="020B0604030504040204" pitchFamily="34" charset="-120"/>
                <a:ea typeface="微軟正黑體" panose="020B0604030504040204" pitchFamily="34" charset="-120"/>
              </a:rPr>
              <a:t>1</a:t>
            </a:r>
            <a:r>
              <a:rPr lang="zh-TW" altLang="en-US" sz="2800" dirty="0">
                <a:solidFill>
                  <a:schemeClr val="tx1"/>
                </a:solidFill>
                <a:latin typeface="微軟正黑體" panose="020B0604030504040204" pitchFamily="34" charset="-120"/>
                <a:ea typeface="微軟正黑體" panose="020B0604030504040204" pitchFamily="34" charset="-120"/>
              </a:rPr>
              <a:t>名學生</a:t>
            </a:r>
          </a:p>
        </p:txBody>
      </p:sp>
      <p:sp>
        <p:nvSpPr>
          <p:cNvPr id="10" name="矩形 9">
            <a:extLst>
              <a:ext uri="{FF2B5EF4-FFF2-40B4-BE49-F238E27FC236}">
                <a16:creationId xmlns:a16="http://schemas.microsoft.com/office/drawing/2014/main" id="{7D5B978E-CDD7-1D49-BCC6-57A27FCF3FEA}"/>
              </a:ext>
            </a:extLst>
          </p:cNvPr>
          <p:cNvSpPr/>
          <p:nvPr/>
        </p:nvSpPr>
        <p:spPr>
          <a:xfrm>
            <a:off x="9448800" y="7789233"/>
            <a:ext cx="8305800" cy="2062792"/>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zh-TW" altLang="en-US" sz="3600" b="1" dirty="0">
                <a:solidFill>
                  <a:srgbClr val="FF0000"/>
                </a:solidFill>
                <a:latin typeface="微軟正黑體" panose="020B0604030504040204" pitchFamily="34" charset="-120"/>
                <a:ea typeface="微軟正黑體" panose="020B0604030504040204" pitchFamily="34" charset="-120"/>
              </a:rPr>
              <a:t>回答：</a:t>
            </a:r>
            <a:endParaRPr lang="en-US" altLang="zh-TW" sz="3600" b="1" dirty="0">
              <a:solidFill>
                <a:srgbClr val="FF0000"/>
              </a:solidFill>
              <a:latin typeface="微軟正黑體" panose="020B0604030504040204" pitchFamily="34" charset="-120"/>
              <a:ea typeface="微軟正黑體" panose="020B0604030504040204" pitchFamily="34" charset="-120"/>
            </a:endParaRPr>
          </a:p>
          <a:p>
            <a:pPr algn="just"/>
            <a:r>
              <a:rPr lang="en-US" altLang="zh-TW" sz="2800" dirty="0">
                <a:solidFill>
                  <a:schemeClr val="tx1"/>
                </a:solidFill>
                <a:latin typeface="微軟正黑體" panose="020B0604030504040204" pitchFamily="34" charset="-120"/>
                <a:ea typeface="微軟正黑體" panose="020B0604030504040204" pitchFamily="34" charset="-120"/>
              </a:rPr>
              <a:t>114-1</a:t>
            </a:r>
            <a:r>
              <a:rPr lang="zh-TW" altLang="en-US" sz="2800" dirty="0">
                <a:solidFill>
                  <a:schemeClr val="tx1"/>
                </a:solidFill>
                <a:latin typeface="微軟正黑體" panose="020B0604030504040204" pitchFamily="34" charset="-120"/>
                <a:ea typeface="微軟正黑體" panose="020B0604030504040204" pitchFamily="34" charset="-120"/>
              </a:rPr>
              <a:t>學期已申請通過，</a:t>
            </a:r>
            <a:r>
              <a:rPr lang="en-US" altLang="zh-TW" sz="2800" dirty="0">
                <a:solidFill>
                  <a:schemeClr val="tx1"/>
                </a:solidFill>
                <a:latin typeface="微軟正黑體" panose="020B0604030504040204" pitchFamily="34" charset="-120"/>
                <a:ea typeface="微軟正黑體" panose="020B0604030504040204" pitchFamily="34" charset="-120"/>
              </a:rPr>
              <a:t>114-2</a:t>
            </a:r>
            <a:r>
              <a:rPr lang="zh-TW" altLang="en-US" sz="2800" dirty="0">
                <a:solidFill>
                  <a:schemeClr val="tx1"/>
                </a:solidFill>
                <a:latin typeface="微軟正黑體" panose="020B0604030504040204" pitchFamily="34" charset="-120"/>
                <a:ea typeface="微軟正黑體" panose="020B0604030504040204" pitchFamily="34" charset="-120"/>
              </a:rPr>
              <a:t>是可以繼續申請學生自主學習社群，惟在</a:t>
            </a:r>
            <a:r>
              <a:rPr lang="en-US" altLang="zh-TW" sz="2800" dirty="0">
                <a:solidFill>
                  <a:schemeClr val="tx1"/>
                </a:solidFill>
                <a:latin typeface="微軟正黑體" panose="020B0604030504040204" pitchFamily="34" charset="-120"/>
                <a:ea typeface="微軟正黑體" panose="020B0604030504040204" pitchFamily="34" charset="-120"/>
              </a:rPr>
              <a:t>114-2</a:t>
            </a:r>
            <a:r>
              <a:rPr lang="zh-TW" altLang="en-US" sz="2800" dirty="0">
                <a:solidFill>
                  <a:schemeClr val="tx1"/>
                </a:solidFill>
                <a:latin typeface="微軟正黑體" panose="020B0604030504040204" pitchFamily="34" charset="-120"/>
                <a:ea typeface="微軟正黑體" panose="020B0604030504040204" pitchFamily="34" charset="-120"/>
              </a:rPr>
              <a:t>的申請書中需敘明</a:t>
            </a:r>
            <a:r>
              <a:rPr lang="en-US" altLang="zh-TW" sz="2800" dirty="0">
                <a:solidFill>
                  <a:schemeClr val="tx1"/>
                </a:solidFill>
                <a:latin typeface="微軟正黑體" panose="020B0604030504040204" pitchFamily="34" charset="-120"/>
                <a:ea typeface="微軟正黑體" panose="020B0604030504040204" pitchFamily="34" charset="-120"/>
              </a:rPr>
              <a:t>114-1</a:t>
            </a:r>
            <a:r>
              <a:rPr lang="zh-TW" altLang="en-US" sz="2800" dirty="0">
                <a:solidFill>
                  <a:schemeClr val="tx1"/>
                </a:solidFill>
                <a:latin typeface="微軟正黑體" panose="020B0604030504040204" pitchFamily="34" charset="-120"/>
                <a:ea typeface="微軟正黑體" panose="020B0604030504040204" pitchFamily="34" charset="-120"/>
              </a:rPr>
              <a:t>的執行成果</a:t>
            </a:r>
          </a:p>
        </p:txBody>
      </p:sp>
    </p:spTree>
    <p:extLst>
      <p:ext uri="{BB962C8B-B14F-4D97-AF65-F5344CB8AC3E}">
        <p14:creationId xmlns:p14="http://schemas.microsoft.com/office/powerpoint/2010/main" val="3260316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10668000" cy="1231106"/>
          </a:xfrm>
          <a:prstGeom prst="rect">
            <a:avLst/>
          </a:prstGeom>
        </p:spPr>
        <p:txBody>
          <a:bodyPr wrap="square"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報名時發問之問題</a:t>
            </a:r>
          </a:p>
        </p:txBody>
      </p:sp>
      <p:grpSp>
        <p:nvGrpSpPr>
          <p:cNvPr id="22" name="Group 2"/>
          <p:cNvGrpSpPr/>
          <p:nvPr/>
        </p:nvGrpSpPr>
        <p:grpSpPr>
          <a:xfrm>
            <a:off x="1371600" y="3222336"/>
            <a:ext cx="7543800" cy="2152010"/>
            <a:chOff x="0" y="0"/>
            <a:chExt cx="2562838" cy="476586"/>
          </a:xfrm>
          <a:solidFill>
            <a:srgbClr val="F5F4F4"/>
          </a:solidFill>
        </p:grpSpPr>
        <p:sp>
          <p:nvSpPr>
            <p:cNvPr id="23" name="Freeform 3"/>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4"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grpSp>
        <p:nvGrpSpPr>
          <p:cNvPr id="25" name="Group 5"/>
          <p:cNvGrpSpPr/>
          <p:nvPr/>
        </p:nvGrpSpPr>
        <p:grpSpPr>
          <a:xfrm>
            <a:off x="1371600" y="6743700"/>
            <a:ext cx="7543800" cy="1219199"/>
            <a:chOff x="0" y="0"/>
            <a:chExt cx="2562838" cy="476586"/>
          </a:xfrm>
          <a:solidFill>
            <a:srgbClr val="F5F4F4"/>
          </a:solidFill>
        </p:grpSpPr>
        <p:sp>
          <p:nvSpPr>
            <p:cNvPr id="26" name="Freeform 6"/>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7" name="TextBox 7"/>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sp>
        <p:nvSpPr>
          <p:cNvPr id="28" name="TextBox 16"/>
          <p:cNvSpPr txBox="1"/>
          <p:nvPr/>
        </p:nvSpPr>
        <p:spPr>
          <a:xfrm>
            <a:off x="1525554" y="3222336"/>
            <a:ext cx="7389845" cy="2021451"/>
          </a:xfrm>
          <a:prstGeom prst="rect">
            <a:avLst/>
          </a:prstGeom>
        </p:spPr>
        <p:txBody>
          <a:bodyPr wrap="square" lIns="0" tIns="0" rIns="0" bIns="0" rtlCol="0" anchor="t">
            <a:spAutoFit/>
          </a:bodyPr>
          <a:lstStyle/>
          <a:p>
            <a:pPr>
              <a:lnSpc>
                <a:spcPct val="120000"/>
              </a:lnSpc>
              <a:buClr>
                <a:srgbClr val="000066"/>
              </a:buClr>
            </a:pPr>
            <a:r>
              <a:rPr lang="zh-TW" altLang="en-US" sz="2800" spc="300" dirty="0">
                <a:latin typeface="微軟正黑體" panose="020B0604030504040204" pitchFamily="34" charset="-120"/>
                <a:ea typeface="微軟正黑體" panose="020B0604030504040204" pitchFamily="34" charset="-120"/>
                <a:cs typeface="+mn-ea"/>
                <a:sym typeface="+mn-lt"/>
              </a:rPr>
              <a:t>請問我在大三下修本系的專題製作課程，是可以申請自主學習專題實作類嗎？因為聽說好像不能修課的同時，申請自主學習社群專題實作類別</a:t>
            </a:r>
            <a:endParaRPr lang="zh-TW" altLang="en-US" sz="2800" dirty="0">
              <a:latin typeface="微軟正黑體" panose="020B0604030504040204" pitchFamily="34" charset="-120"/>
              <a:ea typeface="微軟正黑體" panose="020B0604030504040204" pitchFamily="34" charset="-120"/>
            </a:endParaRPr>
          </a:p>
        </p:txBody>
      </p:sp>
      <p:sp>
        <p:nvSpPr>
          <p:cNvPr id="29" name="TextBox 17"/>
          <p:cNvSpPr txBox="1"/>
          <p:nvPr/>
        </p:nvSpPr>
        <p:spPr>
          <a:xfrm>
            <a:off x="1524000" y="6743700"/>
            <a:ext cx="7239000" cy="987322"/>
          </a:xfrm>
          <a:prstGeom prst="rect">
            <a:avLst/>
          </a:prstGeom>
        </p:spPr>
        <p:txBody>
          <a:bodyPr wrap="square" lIns="0" tIns="0" rIns="0" bIns="0" rtlCol="0" anchor="t">
            <a:spAutoFit/>
          </a:bodyPr>
          <a:lstStyle/>
          <a:p>
            <a:pPr>
              <a:lnSpc>
                <a:spcPct val="120000"/>
              </a:lnSpc>
              <a:buClr>
                <a:srgbClr val="000066"/>
              </a:buClr>
            </a:pPr>
            <a:r>
              <a:rPr lang="zh-TW" altLang="en-US" sz="2800" spc="300" dirty="0">
                <a:latin typeface="微軟正黑體" panose="020B0604030504040204" pitchFamily="34" charset="-120"/>
                <a:ea typeface="微軟正黑體" panose="020B0604030504040204" pitchFamily="34" charset="-120"/>
                <a:cs typeface="+mn-ea"/>
                <a:sym typeface="+mn-lt"/>
              </a:rPr>
              <a:t>想詢問審核的標準是什麼？會因為什麼原因導致方案不被通過？</a:t>
            </a:r>
            <a:endParaRPr lang="zh-TW" altLang="en-US" sz="2800" dirty="0">
              <a:latin typeface="微軟正黑體" panose="020B0604030504040204" pitchFamily="34" charset="-120"/>
              <a:ea typeface="微軟正黑體" panose="020B0604030504040204" pitchFamily="34" charset="-120"/>
            </a:endParaRP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14</a:t>
            </a:fld>
            <a:endParaRPr lang="en-US"/>
          </a:p>
        </p:txBody>
      </p:sp>
      <p:sp>
        <p:nvSpPr>
          <p:cNvPr id="8" name="矩形 7">
            <a:extLst>
              <a:ext uri="{FF2B5EF4-FFF2-40B4-BE49-F238E27FC236}">
                <a16:creationId xmlns:a16="http://schemas.microsoft.com/office/drawing/2014/main" id="{32BD9A47-9493-9AA3-FB2C-323C7FB33AFC}"/>
              </a:ext>
            </a:extLst>
          </p:cNvPr>
          <p:cNvSpPr/>
          <p:nvPr/>
        </p:nvSpPr>
        <p:spPr>
          <a:xfrm>
            <a:off x="9448800" y="3007656"/>
            <a:ext cx="8305800" cy="2366690"/>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zh-TW" altLang="en-US" sz="3600" b="1" dirty="0">
                <a:solidFill>
                  <a:srgbClr val="FF0000"/>
                </a:solidFill>
                <a:latin typeface="微軟正黑體" panose="020B0604030504040204" pitchFamily="34" charset="-120"/>
                <a:ea typeface="微軟正黑體" panose="020B0604030504040204" pitchFamily="34" charset="-120"/>
              </a:rPr>
              <a:t>回答：</a:t>
            </a:r>
            <a:endParaRPr lang="en-US" altLang="zh-TW" sz="3600" b="1" dirty="0">
              <a:solidFill>
                <a:srgbClr val="FF0000"/>
              </a:solidFill>
              <a:latin typeface="微軟正黑體" panose="020B0604030504040204" pitchFamily="34" charset="-120"/>
              <a:ea typeface="微軟正黑體" panose="020B0604030504040204" pitchFamily="34" charset="-120"/>
            </a:endParaRPr>
          </a:p>
          <a:p>
            <a:pPr algn="just"/>
            <a:r>
              <a:rPr lang="zh-TW" altLang="en-US" sz="2800" dirty="0">
                <a:solidFill>
                  <a:schemeClr val="tx1"/>
                </a:solidFill>
                <a:latin typeface="微軟正黑體" panose="020B0604030504040204" pitchFamily="34" charset="-120"/>
                <a:ea typeface="微軟正黑體" panose="020B0604030504040204" pitchFamily="34" charset="-120"/>
              </a:rPr>
              <a:t>專題實作類係提供學生結合學系專題實作課程執行之類別，所以可以在修課學期申請學生自主學習社群方案。惟同一門專題課程所通過的組數需視每學期總預算而定。</a:t>
            </a:r>
          </a:p>
        </p:txBody>
      </p:sp>
      <p:sp>
        <p:nvSpPr>
          <p:cNvPr id="9" name="矩形 8">
            <a:extLst>
              <a:ext uri="{FF2B5EF4-FFF2-40B4-BE49-F238E27FC236}">
                <a16:creationId xmlns:a16="http://schemas.microsoft.com/office/drawing/2014/main" id="{69A24E50-EADC-6541-2CBA-831511108F4A}"/>
              </a:ext>
            </a:extLst>
          </p:cNvPr>
          <p:cNvSpPr/>
          <p:nvPr/>
        </p:nvSpPr>
        <p:spPr>
          <a:xfrm>
            <a:off x="9448800" y="6134100"/>
            <a:ext cx="8305800" cy="2366690"/>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zh-TW" altLang="en-US" sz="3600" b="1" dirty="0">
                <a:solidFill>
                  <a:srgbClr val="FF0000"/>
                </a:solidFill>
                <a:latin typeface="微軟正黑體" panose="020B0604030504040204" pitchFamily="34" charset="-120"/>
                <a:ea typeface="微軟正黑體" panose="020B0604030504040204" pitchFamily="34" charset="-120"/>
              </a:rPr>
              <a:t>回答：</a:t>
            </a:r>
            <a:endParaRPr lang="en-US" altLang="zh-TW" sz="3600" b="1" dirty="0">
              <a:solidFill>
                <a:srgbClr val="FF0000"/>
              </a:solidFill>
              <a:latin typeface="微軟正黑體" panose="020B0604030504040204" pitchFamily="34" charset="-120"/>
              <a:ea typeface="微軟正黑體" panose="020B0604030504040204" pitchFamily="34" charset="-120"/>
            </a:endParaRPr>
          </a:p>
          <a:p>
            <a:pPr marL="514350" indent="-514350" algn="just">
              <a:buFont typeface="+mj-lt"/>
              <a:buAutoNum type="arabicPeriod"/>
            </a:pPr>
            <a:r>
              <a:rPr lang="zh-TW" altLang="en-US" sz="2800" dirty="0">
                <a:solidFill>
                  <a:schemeClr val="tx1"/>
                </a:solidFill>
                <a:latin typeface="微軟正黑體" panose="020B0604030504040204" pitchFamily="34" charset="-120"/>
                <a:ea typeface="微軟正黑體" panose="020B0604030504040204" pitchFamily="34" charset="-120"/>
              </a:rPr>
              <a:t>學生自主學習社群審查標準請見投影片</a:t>
            </a:r>
            <a:r>
              <a:rPr lang="en-US" altLang="zh-TW" sz="2800" dirty="0">
                <a:solidFill>
                  <a:schemeClr val="tx1"/>
                </a:solidFill>
                <a:latin typeface="微軟正黑體" panose="020B0604030504040204" pitchFamily="34" charset="-120"/>
                <a:ea typeface="微軟正黑體" panose="020B0604030504040204" pitchFamily="34" charset="-120"/>
              </a:rPr>
              <a:t>P.7</a:t>
            </a:r>
            <a:r>
              <a:rPr lang="zh-TW" altLang="en-US" sz="2800" dirty="0">
                <a:solidFill>
                  <a:schemeClr val="tx1"/>
                </a:solidFill>
                <a:latin typeface="微軟正黑體" panose="020B0604030504040204" pitchFamily="34" charset="-120"/>
                <a:ea typeface="微軟正黑體" panose="020B0604030504040204" pitchFamily="34" charset="-120"/>
              </a:rPr>
              <a:t>、自主學習培力獎勵方案審查標準請見</a:t>
            </a:r>
            <a:r>
              <a:rPr lang="en-US" altLang="zh-TW" sz="2800" dirty="0">
                <a:solidFill>
                  <a:schemeClr val="tx1"/>
                </a:solidFill>
                <a:latin typeface="微軟正黑體" panose="020B0604030504040204" pitchFamily="34" charset="-120"/>
                <a:ea typeface="微軟正黑體" panose="020B0604030504040204" pitchFamily="34" charset="-120"/>
              </a:rPr>
              <a:t>P.17</a:t>
            </a:r>
            <a:r>
              <a:rPr lang="zh-TW" altLang="en-US" sz="2800" dirty="0">
                <a:solidFill>
                  <a:schemeClr val="tx1"/>
                </a:solidFill>
                <a:latin typeface="微軟正黑體" panose="020B0604030504040204" pitchFamily="34" charset="-120"/>
                <a:ea typeface="微軟正黑體" panose="020B0604030504040204" pitchFamily="34" charset="-120"/>
              </a:rPr>
              <a:t>。</a:t>
            </a:r>
            <a:endParaRPr lang="en-US" altLang="zh-TW" sz="2800" dirty="0">
              <a:solidFill>
                <a:schemeClr val="tx1"/>
              </a:solidFill>
              <a:latin typeface="微軟正黑體" panose="020B0604030504040204" pitchFamily="34" charset="-120"/>
              <a:ea typeface="微軟正黑體" panose="020B0604030504040204" pitchFamily="34" charset="-120"/>
            </a:endParaRPr>
          </a:p>
          <a:p>
            <a:pPr marL="514350" indent="-514350" algn="just">
              <a:buFont typeface="+mj-lt"/>
              <a:buAutoNum type="arabicPeriod"/>
            </a:pPr>
            <a:r>
              <a:rPr lang="zh-TW" altLang="en-US" sz="2800" dirty="0">
                <a:solidFill>
                  <a:schemeClr val="tx1"/>
                </a:solidFill>
                <a:latin typeface="微軟正黑體" panose="020B0604030504040204" pitchFamily="34" charset="-120"/>
                <a:ea typeface="微軟正黑體" panose="020B0604030504040204" pitchFamily="34" charset="-120"/>
              </a:rPr>
              <a:t>因為兩項方案都是送校外委員審查，建議申請書的撰寫盡量以將執行計畫敘述清楚為方向撰寫。</a:t>
            </a:r>
          </a:p>
        </p:txBody>
      </p:sp>
    </p:spTree>
    <p:extLst>
      <p:ext uri="{BB962C8B-B14F-4D97-AF65-F5344CB8AC3E}">
        <p14:creationId xmlns:p14="http://schemas.microsoft.com/office/powerpoint/2010/main" val="741004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4" name="Group 4"/>
          <p:cNvGrpSpPr/>
          <p:nvPr/>
        </p:nvGrpSpPr>
        <p:grpSpPr>
          <a:xfrm>
            <a:off x="7976688" y="-5728"/>
            <a:ext cx="10350222" cy="10467826"/>
            <a:chOff x="-16653" y="-47625"/>
            <a:chExt cx="2725984" cy="2756958"/>
          </a:xfrm>
        </p:grpSpPr>
        <p:sp>
          <p:nvSpPr>
            <p:cNvPr id="5" name="Freeform 5"/>
            <p:cNvSpPr/>
            <p:nvPr/>
          </p:nvSpPr>
          <p:spPr>
            <a:xfrm>
              <a:off x="-16653" y="-47625"/>
              <a:ext cx="2709331" cy="2709333"/>
            </a:xfrm>
            <a:custGeom>
              <a:avLst/>
              <a:gdLst/>
              <a:ahLst/>
              <a:cxnLst/>
              <a:rect l="l" t="t" r="r" b="b"/>
              <a:pathLst>
                <a:path w="2709331" h="2709333">
                  <a:moveTo>
                    <a:pt x="0" y="0"/>
                  </a:moveTo>
                  <a:lnTo>
                    <a:pt x="2709331" y="0"/>
                  </a:lnTo>
                  <a:lnTo>
                    <a:pt x="2709331" y="2709333"/>
                  </a:lnTo>
                  <a:lnTo>
                    <a:pt x="0" y="2709333"/>
                  </a:lnTo>
                  <a:close/>
                </a:path>
              </a:pathLst>
            </a:custGeom>
            <a:solidFill>
              <a:srgbClr val="F2F1F1">
                <a:alpha val="80000"/>
              </a:srgbClr>
            </a:solidFill>
          </p:spPr>
        </p:sp>
        <p:sp>
          <p:nvSpPr>
            <p:cNvPr id="6" name="TextBox 6"/>
            <p:cNvSpPr txBox="1"/>
            <p:nvPr/>
          </p:nvSpPr>
          <p:spPr>
            <a:xfrm>
              <a:off x="0" y="-47625"/>
              <a:ext cx="2709331" cy="2756958"/>
            </a:xfrm>
            <a:prstGeom prst="rect">
              <a:avLst/>
            </a:prstGeom>
          </p:spPr>
          <p:txBody>
            <a:bodyPr lIns="50800" tIns="50800" rIns="50800" bIns="50800" rtlCol="0" anchor="ctr"/>
            <a:lstStyle/>
            <a:p>
              <a:pPr algn="ctr">
                <a:lnSpc>
                  <a:spcPts val="3359"/>
                </a:lnSpc>
              </a:pPr>
              <a:endParaRPr/>
            </a:p>
          </p:txBody>
        </p:sp>
      </p:grpSp>
      <p:sp>
        <p:nvSpPr>
          <p:cNvPr id="8" name="TextBox 8"/>
          <p:cNvSpPr txBox="1"/>
          <p:nvPr/>
        </p:nvSpPr>
        <p:spPr>
          <a:xfrm>
            <a:off x="965523" y="3768928"/>
            <a:ext cx="6996120" cy="2215991"/>
          </a:xfrm>
          <a:prstGeom prst="rect">
            <a:avLst/>
          </a:prstGeom>
        </p:spPr>
        <p:txBody>
          <a:bodyPr lIns="0" tIns="0" rIns="0" bIns="0" rtlCol="0" anchor="t">
            <a:spAutoFit/>
          </a:bodyPr>
          <a:lstStyle/>
          <a:p>
            <a:pPr>
              <a:spcBef>
                <a:spcPct val="0"/>
              </a:spcBef>
            </a:pPr>
            <a:r>
              <a:rPr lang="zh-TW" altLang="en-US" sz="7200" b="1" dirty="0">
                <a:solidFill>
                  <a:schemeClr val="tx1">
                    <a:lumMod val="75000"/>
                    <a:lumOff val="25000"/>
                  </a:schemeClr>
                </a:solidFill>
                <a:latin typeface="微軟正黑體" panose="020B0604030504040204" pitchFamily="34" charset="-120"/>
                <a:ea typeface="微軟正黑體" panose="020B0604030504040204" pitchFamily="34" charset="-120"/>
              </a:rPr>
              <a:t>「自主學習</a:t>
            </a:r>
            <a:endParaRPr lang="en-US" altLang="zh-TW" sz="7200" b="1" dirty="0">
              <a:solidFill>
                <a:schemeClr val="tx1">
                  <a:lumMod val="75000"/>
                  <a:lumOff val="25000"/>
                </a:schemeClr>
              </a:solidFill>
              <a:latin typeface="微軟正黑體" panose="020B0604030504040204" pitchFamily="34" charset="-120"/>
              <a:ea typeface="微軟正黑體" panose="020B0604030504040204" pitchFamily="34" charset="-120"/>
            </a:endParaRPr>
          </a:p>
          <a:p>
            <a:pPr>
              <a:spcBef>
                <a:spcPct val="0"/>
              </a:spcBef>
            </a:pPr>
            <a:r>
              <a:rPr lang="zh-TW" altLang="en-US" sz="7200" b="1" dirty="0">
                <a:solidFill>
                  <a:schemeClr val="tx1">
                    <a:lumMod val="75000"/>
                    <a:lumOff val="25000"/>
                  </a:schemeClr>
                </a:solidFill>
                <a:latin typeface="微軟正黑體" panose="020B0604030504040204" pitchFamily="34" charset="-120"/>
                <a:ea typeface="微軟正黑體" panose="020B0604030504040204" pitchFamily="34" charset="-120"/>
              </a:rPr>
              <a:t>培力」獎勵方案</a:t>
            </a:r>
          </a:p>
        </p:txBody>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pic>
        <p:nvPicPr>
          <p:cNvPr id="13" name="圖片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8412931"/>
            <a:ext cx="4096847" cy="1363082"/>
          </a:xfrm>
          <a:prstGeom prst="rect">
            <a:avLst/>
          </a:prstGeom>
        </p:spPr>
      </p:pic>
      <p:grpSp>
        <p:nvGrpSpPr>
          <p:cNvPr id="21" name="群組 20"/>
          <p:cNvGrpSpPr/>
          <p:nvPr/>
        </p:nvGrpSpPr>
        <p:grpSpPr>
          <a:xfrm>
            <a:off x="9372600" y="4283012"/>
            <a:ext cx="9002801" cy="1801947"/>
            <a:chOff x="1319926" y="4757070"/>
            <a:chExt cx="6946542" cy="1801947"/>
          </a:xfrm>
        </p:grpSpPr>
        <p:sp>
          <p:nvSpPr>
            <p:cNvPr id="22" name="TextBox 99"/>
            <p:cNvSpPr txBox="1"/>
            <p:nvPr/>
          </p:nvSpPr>
          <p:spPr>
            <a:xfrm>
              <a:off x="1319926" y="4757070"/>
              <a:ext cx="3569046" cy="1077218"/>
            </a:xfrm>
            <a:prstGeom prst="rect">
              <a:avLst/>
            </a:prstGeom>
            <a:noFill/>
          </p:spPr>
          <p:txBody>
            <a:bodyPr wrap="square" rtlCol="0">
              <a:spAutoFit/>
            </a:bodyPr>
            <a:lstStyle/>
            <a:p>
              <a:pPr marL="342900" indent="-342900">
                <a:buFont typeface="Wingdings" panose="05000000000000000000" pitchFamily="2" charset="2"/>
                <a:buChar char="ü"/>
              </a:pPr>
              <a:r>
                <a:rPr lang="zh-TW" altLang="en-US" sz="3200" b="1" dirty="0">
                  <a:solidFill>
                    <a:schemeClr val="tx1">
                      <a:lumMod val="65000"/>
                      <a:lumOff val="35000"/>
                    </a:schemeClr>
                  </a:solidFill>
                  <a:latin typeface="微軟正黑體" panose="020B0604030504040204" pitchFamily="34" charset="-120"/>
                  <a:ea typeface="微軟正黑體" panose="020B0604030504040204" pitchFamily="34" charset="-120"/>
                  <a:cs typeface="方正黑体简体" panose="02010601030101010101" pitchFamily="2" charset="-122"/>
                  <a:sym typeface="+mn-lt"/>
                </a:rPr>
                <a:t>實施目的與申請方式</a:t>
              </a:r>
            </a:p>
          </p:txBody>
        </p:sp>
        <p:sp>
          <p:nvSpPr>
            <p:cNvPr id="23" name="TextBox 15"/>
            <p:cNvSpPr txBox="1"/>
            <p:nvPr/>
          </p:nvSpPr>
          <p:spPr>
            <a:xfrm>
              <a:off x="1319926" y="5481799"/>
              <a:ext cx="3328274" cy="1077218"/>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TW"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獎勵方式與申請期程</a:t>
              </a:r>
            </a:p>
          </p:txBody>
        </p:sp>
        <p:sp>
          <p:nvSpPr>
            <p:cNvPr id="24" name="TextBox 18"/>
            <p:cNvSpPr txBox="1"/>
            <p:nvPr/>
          </p:nvSpPr>
          <p:spPr>
            <a:xfrm>
              <a:off x="5082854" y="4757071"/>
              <a:ext cx="1813554" cy="1077218"/>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CN"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審查</a:t>
              </a:r>
              <a:r>
                <a:rPr lang="zh-TW"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方式</a:t>
              </a:r>
              <a:endParaRPr lang="zh-CN" altLang="zh-CN" sz="3200" dirty="0">
                <a:latin typeface="微軟正黑體" panose="020B0604030504040204" pitchFamily="34" charset="-120"/>
                <a:ea typeface="微軟正黑體" panose="020B0604030504040204" pitchFamily="34" charset="-120"/>
                <a:cs typeface="方正黑体简体" panose="02010601030101010101" pitchFamily="2" charset="-122"/>
                <a:sym typeface="+mn-lt"/>
              </a:endParaRPr>
            </a:p>
          </p:txBody>
        </p:sp>
        <p:sp>
          <p:nvSpPr>
            <p:cNvPr id="25" name="TextBox 19"/>
            <p:cNvSpPr txBox="1"/>
            <p:nvPr/>
          </p:nvSpPr>
          <p:spPr>
            <a:xfrm>
              <a:off x="5103931" y="5483226"/>
              <a:ext cx="3162537" cy="584775"/>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TW"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方案終止情形</a:t>
              </a:r>
            </a:p>
          </p:txBody>
        </p:sp>
      </p:grpSp>
      <p:sp>
        <p:nvSpPr>
          <p:cNvPr id="2" name="投影片編號版面配置區 1"/>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3634384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1" name="TextBox 6"/>
          <p:cNvSpPr txBox="1"/>
          <p:nvPr/>
        </p:nvSpPr>
        <p:spPr>
          <a:xfrm>
            <a:off x="1292110" y="1003602"/>
            <a:ext cx="11661890" cy="1231106"/>
          </a:xfrm>
          <a:prstGeom prst="rect">
            <a:avLst/>
          </a:prstGeom>
        </p:spPr>
        <p:txBody>
          <a:bodyPr wrap="square"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實施目的與申請方式</a:t>
            </a:r>
          </a:p>
        </p:txBody>
      </p:sp>
      <p:sp>
        <p:nvSpPr>
          <p:cNvPr id="38" name="六边形 16"/>
          <p:cNvSpPr/>
          <p:nvPr/>
        </p:nvSpPr>
        <p:spPr>
          <a:xfrm flipH="1">
            <a:off x="1578448" y="3041480"/>
            <a:ext cx="2288087" cy="523220"/>
          </a:xfrm>
          <a:prstGeom prst="roundRect">
            <a:avLst/>
          </a:prstGeom>
          <a:solidFill>
            <a:srgbClr val="243E4D"/>
          </a:solidFill>
          <a:ln w="19050">
            <a:gradFill>
              <a:gsLst>
                <a:gs pos="0">
                  <a:schemeClr val="bg1"/>
                </a:gs>
                <a:gs pos="100000">
                  <a:srgbClr val="CBCBCB"/>
                </a:gs>
              </a:gsLst>
              <a:lin ang="5400000" scaled="0"/>
            </a:gradFill>
          </a:ln>
          <a:effectLst>
            <a:outerShdw blurRad="1905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39" name="文字方塊 38"/>
          <p:cNvSpPr txBox="1"/>
          <p:nvPr/>
        </p:nvSpPr>
        <p:spPr>
          <a:xfrm>
            <a:off x="1719191" y="3041052"/>
            <a:ext cx="2012816" cy="523220"/>
          </a:xfrm>
          <a:prstGeom prst="rect">
            <a:avLst/>
          </a:prstGeom>
          <a:noFill/>
        </p:spPr>
        <p:txBody>
          <a:bodyPr wrap="square" rtlCol="0">
            <a:spAutoFit/>
          </a:bodyPr>
          <a:lstStyle/>
          <a:p>
            <a:pPr algn="ctr"/>
            <a:r>
              <a:rPr lang="zh-TW" altLang="en-US" sz="2800" b="1" dirty="0">
                <a:solidFill>
                  <a:schemeClr val="bg1"/>
                </a:solidFill>
                <a:latin typeface="微軟正黑體" panose="020B0604030504040204" pitchFamily="34" charset="-120"/>
                <a:ea typeface="微軟正黑體" panose="020B0604030504040204" pitchFamily="34" charset="-120"/>
              </a:rPr>
              <a:t>實施目的</a:t>
            </a:r>
          </a:p>
        </p:txBody>
      </p:sp>
      <p:sp>
        <p:nvSpPr>
          <p:cNvPr id="40" name="文字方塊 39"/>
          <p:cNvSpPr txBox="1"/>
          <p:nvPr/>
        </p:nvSpPr>
        <p:spPr>
          <a:xfrm>
            <a:off x="4415383" y="2823805"/>
            <a:ext cx="12099793" cy="954107"/>
          </a:xfrm>
          <a:prstGeom prst="rect">
            <a:avLst/>
          </a:prstGeom>
          <a:noFill/>
        </p:spPr>
        <p:txBody>
          <a:bodyPr wrap="square" rtlCol="0">
            <a:spAutoFit/>
          </a:bodyPr>
          <a:lstStyle/>
          <a:p>
            <a:r>
              <a:rPr lang="zh-TW" altLang="en-US" sz="2800" dirty="0">
                <a:latin typeface="微軟正黑體" panose="020B0604030504040204" pitchFamily="34" charset="-120"/>
                <a:ea typeface="微軟正黑體" panose="020B0604030504040204" pitchFamily="34" charset="-120"/>
              </a:rPr>
              <a:t>藉由教師個別指導方式，參與教師課程教學之培力學習及訓練，以提升學生學習能力。</a:t>
            </a:r>
          </a:p>
        </p:txBody>
      </p:sp>
      <p:sp>
        <p:nvSpPr>
          <p:cNvPr id="41" name="六边形 16"/>
          <p:cNvSpPr/>
          <p:nvPr/>
        </p:nvSpPr>
        <p:spPr>
          <a:xfrm flipH="1">
            <a:off x="1577691" y="4401489"/>
            <a:ext cx="2289600" cy="522000"/>
          </a:xfrm>
          <a:prstGeom prst="roundRect">
            <a:avLst/>
          </a:prstGeom>
          <a:solidFill>
            <a:schemeClr val="tx2">
              <a:lumMod val="75000"/>
            </a:schemeClr>
          </a:solidFill>
          <a:ln w="19050">
            <a:gradFill>
              <a:gsLst>
                <a:gs pos="0">
                  <a:schemeClr val="bg1"/>
                </a:gs>
                <a:gs pos="100000">
                  <a:srgbClr val="CBCBCB"/>
                </a:gs>
              </a:gsLst>
              <a:lin ang="5400000" scaled="0"/>
            </a:gradFill>
          </a:ln>
          <a:effectLst>
            <a:outerShdw blurRad="1905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42" name="文字方塊 41"/>
          <p:cNvSpPr txBox="1"/>
          <p:nvPr/>
        </p:nvSpPr>
        <p:spPr>
          <a:xfrm>
            <a:off x="1718813" y="4381301"/>
            <a:ext cx="2012816" cy="523220"/>
          </a:xfrm>
          <a:prstGeom prst="rect">
            <a:avLst/>
          </a:prstGeom>
          <a:noFill/>
        </p:spPr>
        <p:txBody>
          <a:bodyPr wrap="square" rtlCol="0">
            <a:spAutoFit/>
          </a:bodyPr>
          <a:lstStyle/>
          <a:p>
            <a:pPr algn="ctr"/>
            <a:r>
              <a:rPr lang="zh-TW" altLang="en-US" sz="2800" b="1" dirty="0">
                <a:solidFill>
                  <a:schemeClr val="bg1"/>
                </a:solidFill>
                <a:latin typeface="微軟正黑體" panose="020B0604030504040204" pitchFamily="34" charset="-120"/>
                <a:ea typeface="微軟正黑體" panose="020B0604030504040204" pitchFamily="34" charset="-120"/>
              </a:rPr>
              <a:t>申請方式</a:t>
            </a:r>
          </a:p>
        </p:txBody>
      </p:sp>
      <p:sp>
        <p:nvSpPr>
          <p:cNvPr id="43" name="文字方塊 42"/>
          <p:cNvSpPr txBox="1"/>
          <p:nvPr/>
        </p:nvSpPr>
        <p:spPr>
          <a:xfrm>
            <a:off x="4415383" y="4010711"/>
            <a:ext cx="12099793" cy="1384995"/>
          </a:xfrm>
          <a:prstGeom prst="rect">
            <a:avLst/>
          </a:prstGeom>
          <a:noFill/>
        </p:spPr>
        <p:txBody>
          <a:bodyPr wrap="square" rtlCol="0">
            <a:spAutoFit/>
          </a:bodyPr>
          <a:lstStyle/>
          <a:p>
            <a:r>
              <a:rPr lang="zh-TW" altLang="en-US" sz="2800" b="1" dirty="0">
                <a:solidFill>
                  <a:srgbClr val="FF0000"/>
                </a:solidFill>
                <a:latin typeface="微軟正黑體" panose="020B0604030504040204" pitchFamily="34" charset="-120"/>
                <a:ea typeface="微軟正黑體" panose="020B0604030504040204" pitchFamily="34" charset="-120"/>
              </a:rPr>
              <a:t>每名學生僅能申請</a:t>
            </a:r>
            <a:r>
              <a:rPr lang="en-US" altLang="zh-TW" sz="2800" b="1" dirty="0">
                <a:solidFill>
                  <a:srgbClr val="FF0000"/>
                </a:solidFill>
                <a:latin typeface="微軟正黑體" panose="020B0604030504040204" pitchFamily="34" charset="-120"/>
                <a:ea typeface="微軟正黑體" panose="020B0604030504040204" pitchFamily="34" charset="-120"/>
              </a:rPr>
              <a:t>1</a:t>
            </a:r>
            <a:r>
              <a:rPr lang="zh-TW" altLang="en-US" sz="2800" b="1" dirty="0">
                <a:solidFill>
                  <a:srgbClr val="FF0000"/>
                </a:solidFill>
                <a:latin typeface="微軟正黑體" panose="020B0604030504040204" pitchFamily="34" charset="-120"/>
                <a:ea typeface="微軟正黑體" panose="020B0604030504040204" pitchFamily="34" charset="-120"/>
              </a:rPr>
              <a:t>項學習獎勵</a:t>
            </a:r>
            <a:r>
              <a:rPr lang="zh-TW" altLang="en-US" sz="2800" b="1" dirty="0">
                <a:latin typeface="微軟正黑體" panose="020B0604030504040204" pitchFamily="34" charset="-120"/>
                <a:ea typeface="微軟正黑體" panose="020B0604030504040204" pitchFamily="34" charset="-120"/>
              </a:rPr>
              <a:t>。</a:t>
            </a:r>
            <a:endParaRPr lang="en-US" altLang="zh-TW" sz="2800" b="1" dirty="0">
              <a:latin typeface="微軟正黑體" panose="020B0604030504040204" pitchFamily="34" charset="-120"/>
              <a:ea typeface="微軟正黑體" panose="020B0604030504040204" pitchFamily="34" charset="-120"/>
            </a:endParaRPr>
          </a:p>
          <a:p>
            <a:r>
              <a:rPr lang="zh-TW" altLang="en-US" sz="2800" dirty="0">
                <a:latin typeface="微軟正黑體" panose="020B0604030504040204" pitchFamily="34" charset="-120"/>
                <a:ea typeface="微軟正黑體" panose="020B0604030504040204" pitchFamily="34" charset="-120"/>
              </a:rPr>
              <a:t>每門課程以</a:t>
            </a:r>
            <a:r>
              <a:rPr lang="en-US" altLang="zh-TW" sz="2800" b="1" dirty="0">
                <a:solidFill>
                  <a:srgbClr val="FF0000"/>
                </a:solidFill>
                <a:latin typeface="微軟正黑體" panose="020B0604030504040204" pitchFamily="34" charset="-120"/>
                <a:ea typeface="微軟正黑體" panose="020B0604030504040204" pitchFamily="34" charset="-120"/>
              </a:rPr>
              <a:t>25</a:t>
            </a:r>
            <a:r>
              <a:rPr lang="zh-TW" altLang="en-US" sz="2800" b="1" dirty="0">
                <a:solidFill>
                  <a:srgbClr val="FF0000"/>
                </a:solidFill>
                <a:latin typeface="微軟正黑體" panose="020B0604030504040204" pitchFamily="34" charset="-120"/>
                <a:ea typeface="微軟正黑體" panose="020B0604030504040204" pitchFamily="34" charset="-120"/>
              </a:rPr>
              <a:t>人</a:t>
            </a:r>
            <a:r>
              <a:rPr lang="zh-TW" altLang="en-US" sz="2800" dirty="0">
                <a:latin typeface="微軟正黑體" panose="020B0604030504040204" pitchFamily="34" charset="-120"/>
                <a:ea typeface="微軟正黑體" panose="020B0604030504040204" pitchFamily="34" charset="-120"/>
              </a:rPr>
              <a:t>為一個單位，提供</a:t>
            </a:r>
            <a:r>
              <a:rPr lang="en-US" altLang="zh-TW" sz="2800" dirty="0">
                <a:latin typeface="微軟正黑體" panose="020B0604030504040204" pitchFamily="34" charset="-120"/>
                <a:ea typeface="微軟正黑體" panose="020B0604030504040204" pitchFamily="34" charset="-120"/>
              </a:rPr>
              <a:t>1</a:t>
            </a:r>
            <a:r>
              <a:rPr lang="zh-TW" altLang="en-US" sz="2800" dirty="0">
                <a:latin typeface="微軟正黑體" panose="020B0604030504040204" pitchFamily="34" charset="-120"/>
                <a:ea typeface="微軟正黑體" panose="020B0604030504040204" pitchFamily="34" charset="-120"/>
              </a:rPr>
              <a:t>名學生申請</a:t>
            </a:r>
            <a:r>
              <a:rPr lang="zh-TW" altLang="zh-TW" sz="2800" b="1" dirty="0">
                <a:solidFill>
                  <a:srgbClr val="FF0000"/>
                </a:solidFill>
                <a:latin typeface="微軟正黑體" panose="020B0604030504040204" pitchFamily="34" charset="-120"/>
                <a:ea typeface="微軟正黑體" panose="020B0604030504040204" pitchFamily="34" charset="-120"/>
              </a:rPr>
              <a:t>（若因開課人數上限而未滿</a:t>
            </a:r>
            <a:r>
              <a:rPr lang="en-US" altLang="zh-TW" sz="2800" b="1" dirty="0">
                <a:solidFill>
                  <a:srgbClr val="FF0000"/>
                </a:solidFill>
                <a:latin typeface="微軟正黑體" panose="020B0604030504040204" pitchFamily="34" charset="-120"/>
                <a:ea typeface="微軟正黑體" panose="020B0604030504040204" pitchFamily="34" charset="-120"/>
              </a:rPr>
              <a:t>25</a:t>
            </a:r>
            <a:r>
              <a:rPr lang="zh-TW" altLang="zh-TW" sz="2800" b="1" dirty="0">
                <a:solidFill>
                  <a:srgbClr val="FF0000"/>
                </a:solidFill>
                <a:latin typeface="微軟正黑體" panose="020B0604030504040204" pitchFamily="34" charset="-120"/>
                <a:ea typeface="微軟正黑體" panose="020B0604030504040204" pitchFamily="34" charset="-120"/>
              </a:rPr>
              <a:t>人者，不在此限）</a:t>
            </a:r>
            <a:r>
              <a:rPr lang="zh-TW" altLang="en-US" sz="2800" dirty="0">
                <a:latin typeface="微軟正黑體" panose="020B0604030504040204" pitchFamily="34" charset="-120"/>
                <a:ea typeface="微軟正黑體" panose="020B0604030504040204" pitchFamily="34" charset="-120"/>
              </a:rPr>
              <a:t>。</a:t>
            </a:r>
          </a:p>
        </p:txBody>
      </p:sp>
      <p:sp>
        <p:nvSpPr>
          <p:cNvPr id="44" name="六边形 16"/>
          <p:cNvSpPr/>
          <p:nvPr/>
        </p:nvSpPr>
        <p:spPr>
          <a:xfrm flipH="1">
            <a:off x="1577691" y="7211035"/>
            <a:ext cx="2289600" cy="522000"/>
          </a:xfrm>
          <a:prstGeom prst="roundRect">
            <a:avLst/>
          </a:prstGeom>
          <a:solidFill>
            <a:schemeClr val="tx1">
              <a:lumMod val="65000"/>
              <a:lumOff val="35000"/>
            </a:schemeClr>
          </a:solidFill>
          <a:ln w="19050">
            <a:gradFill>
              <a:gsLst>
                <a:gs pos="0">
                  <a:schemeClr val="bg1"/>
                </a:gs>
                <a:gs pos="100000">
                  <a:srgbClr val="CBCBCB"/>
                </a:gs>
              </a:gsLst>
              <a:lin ang="5400000" scaled="0"/>
            </a:gradFill>
          </a:ln>
          <a:effectLst>
            <a:outerShdw blurRad="1905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45" name="文字方塊 44"/>
          <p:cNvSpPr txBox="1"/>
          <p:nvPr/>
        </p:nvSpPr>
        <p:spPr>
          <a:xfrm>
            <a:off x="1761830" y="7182594"/>
            <a:ext cx="1921323" cy="578882"/>
          </a:xfrm>
          <a:prstGeom prst="roundRect">
            <a:avLst/>
          </a:prstGeom>
          <a:noFill/>
        </p:spPr>
        <p:txBody>
          <a:bodyPr wrap="square" rtlCol="0">
            <a:spAutoFit/>
          </a:bodyPr>
          <a:lstStyle/>
          <a:p>
            <a:pPr algn="ctr"/>
            <a:r>
              <a:rPr lang="zh-TW" altLang="en-US" sz="2800" b="1" dirty="0">
                <a:solidFill>
                  <a:schemeClr val="bg1"/>
                </a:solidFill>
                <a:latin typeface="微軟正黑體" panose="020B0604030504040204" pitchFamily="34" charset="-120"/>
                <a:ea typeface="微軟正黑體" panose="020B0604030504040204" pitchFamily="34" charset="-120"/>
              </a:rPr>
              <a:t>申請資格</a:t>
            </a:r>
          </a:p>
        </p:txBody>
      </p:sp>
      <p:sp>
        <p:nvSpPr>
          <p:cNvPr id="46" name="文字方塊 45"/>
          <p:cNvSpPr txBox="1"/>
          <p:nvPr/>
        </p:nvSpPr>
        <p:spPr>
          <a:xfrm>
            <a:off x="4415384" y="6705003"/>
            <a:ext cx="12442433" cy="2677656"/>
          </a:xfrm>
          <a:prstGeom prst="rect">
            <a:avLst/>
          </a:prstGeom>
          <a:noFill/>
        </p:spPr>
        <p:txBody>
          <a:bodyPr wrap="square" rtlCol="0">
            <a:spAutoFit/>
          </a:bodyPr>
          <a:lstStyle/>
          <a:p>
            <a:pPr marL="342900" indent="-342900">
              <a:buFont typeface="Wingdings" panose="05000000000000000000" pitchFamily="2" charset="2"/>
              <a:buChar char="p"/>
            </a:pPr>
            <a:r>
              <a:rPr lang="zh-TW" altLang="en-US" sz="2800" dirty="0">
                <a:latin typeface="微軟正黑體" panose="020B0604030504040204" pitchFamily="34" charset="-120"/>
                <a:ea typeface="微軟正黑體" panose="020B0604030504040204" pitchFamily="34" charset="-120"/>
              </a:rPr>
              <a:t>須為本校</a:t>
            </a:r>
            <a:r>
              <a:rPr lang="zh-TW" altLang="en-US" sz="2800" b="1" dirty="0">
                <a:solidFill>
                  <a:srgbClr val="FF0000"/>
                </a:solidFill>
                <a:latin typeface="微軟正黑體" panose="020B0604030504040204" pitchFamily="34" charset="-120"/>
                <a:ea typeface="微軟正黑體" panose="020B0604030504040204" pitchFamily="34" charset="-120"/>
              </a:rPr>
              <a:t>大學部高年級</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en-US" sz="2800" b="1" dirty="0">
                <a:solidFill>
                  <a:srgbClr val="FF0000"/>
                </a:solidFill>
                <a:latin typeface="微軟正黑體" panose="020B0604030504040204" pitchFamily="34" charset="-120"/>
                <a:ea typeface="微軟正黑體" panose="020B0604030504040204" pitchFamily="34" charset="-120"/>
              </a:rPr>
              <a:t>大三（含）以上</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en-US" sz="2800" b="1" dirty="0">
                <a:solidFill>
                  <a:srgbClr val="FF0000"/>
                </a:solidFill>
                <a:latin typeface="微軟正黑體" panose="020B0604030504040204" pitchFamily="34" charset="-120"/>
                <a:ea typeface="微軟正黑體" panose="020B0604030504040204" pitchFamily="34" charset="-120"/>
              </a:rPr>
              <a:t>或研究所</a:t>
            </a:r>
            <a:r>
              <a:rPr lang="zh-TW" altLang="en-US" sz="2800" dirty="0">
                <a:latin typeface="微軟正黑體" panose="020B0604030504040204" pitchFamily="34" charset="-120"/>
                <a:ea typeface="微軟正黑體" panose="020B0604030504040204" pitchFamily="34" charset="-120"/>
              </a:rPr>
              <a:t>之全職學生</a:t>
            </a:r>
            <a:endParaRPr lang="en-US" altLang="zh-TW" sz="2800" dirty="0">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Char char="p"/>
            </a:pPr>
            <a:r>
              <a:rPr lang="zh-TW" altLang="en-US" sz="2800" dirty="0">
                <a:latin typeface="微軟正黑體" panose="020B0604030504040204" pitchFamily="34" charset="-120"/>
                <a:ea typeface="微軟正黑體" panose="020B0604030504040204" pitchFamily="34" charset="-120"/>
              </a:rPr>
              <a:t>不得申請至其當學期修課之課堂上進行學習。</a:t>
            </a:r>
          </a:p>
          <a:p>
            <a:pPr marL="342900" indent="-342900">
              <a:buFont typeface="Wingdings" panose="05000000000000000000" pitchFamily="2" charset="2"/>
              <a:buChar char="p"/>
            </a:pPr>
            <a:r>
              <a:rPr lang="zh-TW" altLang="en-US" sz="2800" dirty="0">
                <a:latin typeface="微軟正黑體" panose="020B0604030504040204" pitchFamily="34" charset="-120"/>
                <a:ea typeface="微軟正黑體" panose="020B0604030504040204" pitchFamily="34" charset="-120"/>
              </a:rPr>
              <a:t>無法申請本方案狀況（弱勢學生不在此限）</a:t>
            </a:r>
            <a:endParaRPr lang="en-US" altLang="zh-TW" sz="2800" dirty="0">
              <a:latin typeface="微軟正黑體" panose="020B0604030504040204" pitchFamily="34" charset="-120"/>
              <a:ea typeface="微軟正黑體" panose="020B0604030504040204" pitchFamily="34" charset="-120"/>
            </a:endParaRPr>
          </a:p>
          <a:p>
            <a:pPr marL="800100" lvl="1" indent="-342900">
              <a:buFont typeface="Wingdings" panose="05000000000000000000" pitchFamily="2" charset="2"/>
              <a:buChar char="Ø"/>
            </a:pPr>
            <a:r>
              <a:rPr lang="zh-TW" altLang="en-US" sz="2800" b="1" dirty="0">
                <a:solidFill>
                  <a:srgbClr val="FF0000"/>
                </a:solidFill>
                <a:latin typeface="微軟正黑體" panose="020B0604030504040204" pitchFamily="34" charset="-120"/>
                <a:ea typeface="微軟正黑體" panose="020B0604030504040204" pitchFamily="34" charset="-120"/>
              </a:rPr>
              <a:t>在本校擔任教務處、師培中心、通識中心聘任之滿</a:t>
            </a:r>
            <a:r>
              <a:rPr lang="en-US" altLang="zh-TW" sz="2800" b="1" dirty="0">
                <a:solidFill>
                  <a:srgbClr val="FF0000"/>
                </a:solidFill>
                <a:latin typeface="微軟正黑體" panose="020B0604030504040204" pitchFamily="34" charset="-120"/>
                <a:ea typeface="微軟正黑體" panose="020B0604030504040204" pitchFamily="34" charset="-120"/>
              </a:rPr>
              <a:t>50</a:t>
            </a:r>
            <a:r>
              <a:rPr lang="zh-TW" altLang="en-US" sz="2800" b="1" dirty="0">
                <a:solidFill>
                  <a:srgbClr val="FF0000"/>
                </a:solidFill>
                <a:latin typeface="微軟正黑體" panose="020B0604030504040204" pitchFamily="34" charset="-120"/>
                <a:ea typeface="微軟正黑體" panose="020B0604030504040204" pitchFamily="34" charset="-120"/>
              </a:rPr>
              <a:t>人及以上之課程教學</a:t>
            </a:r>
            <a:r>
              <a:rPr lang="en-US" altLang="zh-TW" sz="2800" b="1" dirty="0">
                <a:solidFill>
                  <a:srgbClr val="FF0000"/>
                </a:solidFill>
                <a:latin typeface="微軟正黑體" panose="020B0604030504040204" pitchFamily="34" charset="-120"/>
                <a:ea typeface="微軟正黑體" panose="020B0604030504040204" pitchFamily="34" charset="-120"/>
              </a:rPr>
              <a:t>TA</a:t>
            </a:r>
          </a:p>
          <a:p>
            <a:pPr marL="800100" lvl="1" indent="-342900">
              <a:buFont typeface="Wingdings" panose="05000000000000000000" pitchFamily="2" charset="2"/>
              <a:buChar char="Ø"/>
            </a:pPr>
            <a:r>
              <a:rPr lang="zh-TW" altLang="en-US" sz="2800" b="1" dirty="0">
                <a:solidFill>
                  <a:srgbClr val="FF0000"/>
                </a:solidFill>
                <a:latin typeface="微軟正黑體" panose="020B0604030504040204" pitchFamily="34" charset="-120"/>
                <a:ea typeface="微軟正黑體" panose="020B0604030504040204" pitchFamily="34" charset="-120"/>
              </a:rPr>
              <a:t>已申請</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en-US" sz="2800" b="1" dirty="0">
                <a:solidFill>
                  <a:srgbClr val="FF0000"/>
                </a:solidFill>
                <a:latin typeface="微軟正黑體" panose="020B0604030504040204" pitchFamily="34" charset="-120"/>
                <a:ea typeface="微軟正黑體" panose="020B0604030504040204" pitchFamily="34" charset="-120"/>
              </a:rPr>
              <a:t>參加「學生自主學習社群者」</a:t>
            </a:r>
          </a:p>
        </p:txBody>
      </p:sp>
      <p:sp>
        <p:nvSpPr>
          <p:cNvPr id="47" name="六边形 16"/>
          <p:cNvSpPr/>
          <p:nvPr/>
        </p:nvSpPr>
        <p:spPr>
          <a:xfrm flipH="1">
            <a:off x="1546984" y="5705441"/>
            <a:ext cx="2289600" cy="522000"/>
          </a:xfrm>
          <a:prstGeom prst="roundRect">
            <a:avLst/>
          </a:prstGeom>
          <a:solidFill>
            <a:srgbClr val="4E6E81"/>
          </a:solidFill>
          <a:ln w="19050">
            <a:gradFill>
              <a:gsLst>
                <a:gs pos="0">
                  <a:schemeClr val="bg1"/>
                </a:gs>
                <a:gs pos="100000">
                  <a:srgbClr val="CBCBCB"/>
                </a:gs>
              </a:gsLst>
              <a:lin ang="5400000" scaled="0"/>
            </a:gradFill>
          </a:ln>
          <a:effectLst>
            <a:outerShdw blurRad="1905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48" name="文字方塊 47"/>
          <p:cNvSpPr txBox="1"/>
          <p:nvPr/>
        </p:nvSpPr>
        <p:spPr>
          <a:xfrm>
            <a:off x="1682647" y="5704831"/>
            <a:ext cx="2079689" cy="523220"/>
          </a:xfrm>
          <a:prstGeom prst="rect">
            <a:avLst/>
          </a:prstGeom>
          <a:noFill/>
        </p:spPr>
        <p:txBody>
          <a:bodyPr wrap="square" rtlCol="0">
            <a:spAutoFit/>
          </a:bodyPr>
          <a:lstStyle/>
          <a:p>
            <a:pPr algn="ctr"/>
            <a:r>
              <a:rPr lang="zh-TW" altLang="en-US" sz="2800" b="1" dirty="0">
                <a:solidFill>
                  <a:schemeClr val="bg1"/>
                </a:solidFill>
                <a:latin typeface="微軟正黑體" panose="020B0604030504040204" pitchFamily="34" charset="-120"/>
                <a:ea typeface="微軟正黑體" panose="020B0604030504040204" pitchFamily="34" charset="-120"/>
              </a:rPr>
              <a:t>申請書內容</a:t>
            </a:r>
          </a:p>
        </p:txBody>
      </p:sp>
      <p:sp>
        <p:nvSpPr>
          <p:cNvPr id="49" name="文字方塊 48"/>
          <p:cNvSpPr txBox="1"/>
          <p:nvPr/>
        </p:nvSpPr>
        <p:spPr>
          <a:xfrm>
            <a:off x="4370174" y="5736711"/>
            <a:ext cx="12562944" cy="523220"/>
          </a:xfrm>
          <a:prstGeom prst="rect">
            <a:avLst/>
          </a:prstGeom>
          <a:noFill/>
        </p:spPr>
        <p:txBody>
          <a:bodyPr wrap="square" rtlCol="0">
            <a:spAutoFit/>
          </a:bodyPr>
          <a:lstStyle/>
          <a:p>
            <a:r>
              <a:rPr lang="zh-TW" altLang="en-US" sz="2800" dirty="0">
                <a:latin typeface="微軟正黑體" panose="020B0604030504040204" pitchFamily="34" charset="-120"/>
                <a:ea typeface="微軟正黑體" panose="020B0604030504040204" pitchFamily="34" charset="-120"/>
              </a:rPr>
              <a:t>學習期程、學生資料、指導教師資料、學習目標及指導方式等</a:t>
            </a: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013523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4018367"/>
            <a:ext cx="18288000" cy="0"/>
          </a:xfrm>
          <a:prstGeom prst="line">
            <a:avLst/>
          </a:prstGeom>
          <a:ln w="57150" cap="flat">
            <a:solidFill>
              <a:srgbClr val="4E6E81"/>
            </a:solidFill>
            <a:prstDash val="sysDash"/>
            <a:headEnd type="none" w="sm" len="sm"/>
            <a:tailEnd type="none" w="sm" len="sm"/>
          </a:ln>
        </p:spPr>
      </p:sp>
      <p:grpSp>
        <p:nvGrpSpPr>
          <p:cNvPr id="3" name="Group 3"/>
          <p:cNvGrpSpPr/>
          <p:nvPr/>
        </p:nvGrpSpPr>
        <p:grpSpPr>
          <a:xfrm>
            <a:off x="1897117" y="3091689"/>
            <a:ext cx="2002674" cy="1669629"/>
            <a:chOff x="0" y="-66675"/>
            <a:chExt cx="1054906" cy="879475"/>
          </a:xfrm>
        </p:grpSpPr>
        <p:sp>
          <p:nvSpPr>
            <p:cNvPr id="4" name="Freeform 4"/>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5" name="TextBox 5"/>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rPr>
                <a:t>方案申請</a:t>
              </a:r>
            </a:p>
          </p:txBody>
        </p:sp>
      </p:grpSp>
      <p:grpSp>
        <p:nvGrpSpPr>
          <p:cNvPr id="6" name="Group 6"/>
          <p:cNvGrpSpPr/>
          <p:nvPr/>
        </p:nvGrpSpPr>
        <p:grpSpPr>
          <a:xfrm>
            <a:off x="10279365" y="3218267"/>
            <a:ext cx="2002674" cy="1543050"/>
            <a:chOff x="0" y="0"/>
            <a:chExt cx="1054906" cy="812800"/>
          </a:xfrm>
        </p:grpSpPr>
        <p:sp>
          <p:nvSpPr>
            <p:cNvPr id="7" name="Freeform 7"/>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8" name="TextBox 8"/>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sym typeface="Heebo Bold"/>
                </a:rPr>
                <a:t>學習階段</a:t>
              </a:r>
            </a:p>
          </p:txBody>
        </p:sp>
      </p:grpSp>
      <p:sp>
        <p:nvSpPr>
          <p:cNvPr id="12" name="TextBox 12"/>
          <p:cNvSpPr txBox="1"/>
          <p:nvPr/>
        </p:nvSpPr>
        <p:spPr>
          <a:xfrm>
            <a:off x="966578" y="5125401"/>
            <a:ext cx="3863751" cy="2154436"/>
          </a:xfrm>
          <a:prstGeom prst="rect">
            <a:avLst/>
          </a:prstGeom>
        </p:spPr>
        <p:txBody>
          <a:bodyPr wrap="square" lIns="0" tIns="0" rIns="0" bIns="0" rtlCol="0" anchor="t">
            <a:spAutoFit/>
          </a:bodyPr>
          <a:lstStyle/>
          <a:p>
            <a:pPr fontAlgn="base">
              <a:spcBef>
                <a:spcPct val="0"/>
              </a:spcBef>
              <a:spcAft>
                <a:spcPct val="0"/>
              </a:spcAft>
            </a:pPr>
            <a:r>
              <a:rPr lang="zh-TW" altLang="en-US" sz="2800" dirty="0">
                <a:latin typeface="微軟正黑體" panose="020B0604030504040204" pitchFamily="34" charset="-120"/>
                <a:ea typeface="微軟正黑體" panose="020B0604030504040204" pitchFamily="34" charset="-120"/>
              </a:rPr>
              <a:t>即日起至</a:t>
            </a:r>
            <a:r>
              <a:rPr lang="en-US" altLang="zh-TW" sz="2800" b="1" dirty="0">
                <a:solidFill>
                  <a:srgbClr val="FF0000"/>
                </a:solidFill>
                <a:latin typeface="微軟正黑體" panose="020B0604030504040204" pitchFamily="34" charset="-120"/>
                <a:ea typeface="微軟正黑體" panose="020B0604030504040204" pitchFamily="34" charset="-120"/>
              </a:rPr>
              <a:t>115</a:t>
            </a:r>
            <a:r>
              <a:rPr lang="zh-TW" altLang="zh-TW" sz="2800" b="1" dirty="0">
                <a:solidFill>
                  <a:srgbClr val="FF0000"/>
                </a:solidFill>
                <a:latin typeface="微軟正黑體" panose="020B0604030504040204" pitchFamily="34" charset="-120"/>
                <a:ea typeface="微軟正黑體" panose="020B0604030504040204" pitchFamily="34" charset="-120"/>
              </a:rPr>
              <a:t>年</a:t>
            </a:r>
            <a:r>
              <a:rPr lang="en-US" altLang="zh-TW" sz="2800" b="1" dirty="0">
                <a:solidFill>
                  <a:srgbClr val="FF0000"/>
                </a:solidFill>
                <a:latin typeface="微軟正黑體" panose="020B0604030504040204" pitchFamily="34" charset="-120"/>
                <a:ea typeface="微軟正黑體" panose="020B0604030504040204" pitchFamily="34" charset="-120"/>
              </a:rPr>
              <a:t>1</a:t>
            </a:r>
            <a:r>
              <a:rPr lang="zh-TW" altLang="zh-TW" sz="2800" b="1" dirty="0">
                <a:solidFill>
                  <a:srgbClr val="FF0000"/>
                </a:solidFill>
                <a:latin typeface="微軟正黑體" panose="020B0604030504040204" pitchFamily="34" charset="-120"/>
                <a:ea typeface="微軟正黑體" panose="020B0604030504040204" pitchFamily="34" charset="-120"/>
              </a:rPr>
              <a:t>月</a:t>
            </a:r>
            <a:r>
              <a:rPr lang="en-US" altLang="zh-TW" sz="2800" b="1" dirty="0">
                <a:solidFill>
                  <a:srgbClr val="FF0000"/>
                </a:solidFill>
                <a:latin typeface="微軟正黑體" panose="020B0604030504040204" pitchFamily="34" charset="-120"/>
                <a:ea typeface="微軟正黑體" panose="020B0604030504040204" pitchFamily="34" charset="-120"/>
              </a:rPr>
              <a:t>12</a:t>
            </a:r>
            <a:r>
              <a:rPr lang="zh-TW" altLang="en-US" sz="2800" b="1" dirty="0">
                <a:solidFill>
                  <a:srgbClr val="FF0000"/>
                </a:solidFill>
                <a:latin typeface="微軟正黑體" panose="020B0604030504040204" pitchFamily="34" charset="-120"/>
                <a:ea typeface="微軟正黑體" panose="020B0604030504040204" pitchFamily="34" charset="-120"/>
              </a:rPr>
              <a:t>日</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en-US" sz="2800" b="1" dirty="0">
                <a:solidFill>
                  <a:srgbClr val="FF0000"/>
                </a:solidFill>
                <a:latin typeface="微軟正黑體" panose="020B0604030504040204" pitchFamily="34" charset="-120"/>
                <a:ea typeface="微軟正黑體" panose="020B0604030504040204" pitchFamily="34" charset="-120"/>
              </a:rPr>
              <a:t>一</a:t>
            </a:r>
            <a:r>
              <a:rPr lang="en-US" altLang="zh-TW" sz="2800" b="1" dirty="0">
                <a:solidFill>
                  <a:srgbClr val="FF0000"/>
                </a:solidFill>
                <a:latin typeface="微軟正黑體" panose="020B0604030504040204" pitchFamily="34" charset="-120"/>
                <a:ea typeface="微軟正黑體" panose="020B0604030504040204" pitchFamily="34" charset="-120"/>
              </a:rPr>
              <a:t>)</a:t>
            </a: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繳交「自主學習培力申請書」，由校外專業評審審核通過，擇優錄取至多</a:t>
            </a:r>
            <a:r>
              <a:rPr kumimoji="1" lang="en-US" altLang="zh-TW"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50</a:t>
            </a:r>
            <a:r>
              <a:rPr kumimoji="1" lang="zh-TW" altLang="en-US"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名</a:t>
            </a: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3" name="TextBox 13"/>
          <p:cNvSpPr txBox="1"/>
          <p:nvPr/>
        </p:nvSpPr>
        <p:spPr>
          <a:xfrm>
            <a:off x="9348826" y="5125401"/>
            <a:ext cx="3863752" cy="2154436"/>
          </a:xfrm>
          <a:prstGeom prst="rect">
            <a:avLst/>
          </a:prstGeom>
        </p:spPr>
        <p:txBody>
          <a:bodyPr lIns="0" tIns="0" rIns="0" bIns="0" rtlCol="0" anchor="t">
            <a:spAutoFit/>
          </a:bodyPr>
          <a:lstStyle/>
          <a:p>
            <a:pPr algn="just" fontAlgn="base">
              <a:spcBef>
                <a:spcPct val="0"/>
              </a:spcBef>
              <a:spcAft>
                <a:spcPct val="0"/>
              </a:spcAft>
            </a:pPr>
            <a:r>
              <a:rPr kumimoji="1" lang="en-US" altLang="zh-TW"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115/02~115/04</a:t>
            </a:r>
          </a:p>
          <a:p>
            <a:pPr algn="just" fontAlgn="base">
              <a:spcBef>
                <a:spcPct val="0"/>
              </a:spcBef>
              <a:spcAft>
                <a:spcPct val="0"/>
              </a:spcAft>
            </a:pP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於</a:t>
            </a:r>
            <a:r>
              <a:rPr kumimoji="1" lang="zh-TW" altLang="en-US"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期</a:t>
            </a:r>
            <a:r>
              <a:rPr kumimoji="1" lang="zh-TW" altLang="zh-TW"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中</a:t>
            </a:r>
            <a:r>
              <a:rPr kumimoji="1" lang="zh-TW" altLang="zh-TW"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繳交「期中學習報告」</a:t>
            </a: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，合格者則核予經費，每案新臺幣</a:t>
            </a:r>
            <a:r>
              <a:rPr kumimoji="1" lang="zh-TW" altLang="en-US"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伍仟元</a:t>
            </a: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2800" b="1"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4" name="TextBox 14"/>
          <p:cNvSpPr txBox="1"/>
          <p:nvPr/>
        </p:nvSpPr>
        <p:spPr>
          <a:xfrm>
            <a:off x="14095234" y="5125401"/>
            <a:ext cx="3863752" cy="2154436"/>
          </a:xfrm>
          <a:prstGeom prst="rect">
            <a:avLst/>
          </a:prstGeom>
        </p:spPr>
        <p:txBody>
          <a:bodyPr lIns="0" tIns="0" rIns="0" bIns="0" rtlCol="0" anchor="t">
            <a:spAutoFit/>
          </a:bodyPr>
          <a:lstStyle/>
          <a:p>
            <a:pPr algn="just" fontAlgn="base">
              <a:spcBef>
                <a:spcPct val="0"/>
              </a:spcBef>
              <a:spcAft>
                <a:spcPct val="0"/>
              </a:spcAft>
            </a:pPr>
            <a:r>
              <a:rPr kumimoji="1" lang="en-US" altLang="zh-TW"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115/04~115/06</a:t>
            </a:r>
          </a:p>
          <a:p>
            <a:pPr algn="just" fontAlgn="base">
              <a:spcBef>
                <a:spcPct val="0"/>
              </a:spcBef>
              <a:spcAft>
                <a:spcPct val="0"/>
              </a:spcAft>
            </a:pPr>
            <a:r>
              <a:rPr kumimoji="1" lang="zh-TW" altLang="zh-TW"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於</a:t>
            </a:r>
            <a:r>
              <a:rPr kumimoji="1" lang="zh-TW" altLang="en-US"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期末</a:t>
            </a:r>
            <a:r>
              <a:rPr kumimoji="1" lang="zh-TW" altLang="zh-TW"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繳交「</a:t>
            </a: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期末學習報告</a:t>
            </a:r>
            <a:r>
              <a:rPr kumimoji="1" lang="zh-TW" altLang="zh-TW"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，合格者則核予經費，每案新臺幣</a:t>
            </a:r>
            <a:r>
              <a:rPr kumimoji="1" lang="zh-TW" altLang="en-US" sz="28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伍仟元</a:t>
            </a:r>
            <a:r>
              <a:rPr kumimoji="1" lang="zh-TW" altLang="en-US" sz="280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2800" b="1"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grpSp>
        <p:nvGrpSpPr>
          <p:cNvPr id="16" name="Group 16"/>
          <p:cNvGrpSpPr/>
          <p:nvPr/>
        </p:nvGrpSpPr>
        <p:grpSpPr>
          <a:xfrm>
            <a:off x="15025773" y="3091689"/>
            <a:ext cx="2002674" cy="1669628"/>
            <a:chOff x="0" y="-66675"/>
            <a:chExt cx="1054906" cy="879475"/>
          </a:xfrm>
        </p:grpSpPr>
        <p:sp>
          <p:nvSpPr>
            <p:cNvPr id="17" name="Freeform 17"/>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18" name="TextBox 18"/>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sym typeface="Heebo Bold"/>
                </a:rPr>
                <a:t>評量階段</a:t>
              </a:r>
            </a:p>
          </p:txBody>
        </p:sp>
      </p:grpSp>
      <p:sp>
        <p:nvSpPr>
          <p:cNvPr id="19" name="TextBox 19"/>
          <p:cNvSpPr txBox="1"/>
          <p:nvPr/>
        </p:nvSpPr>
        <p:spPr>
          <a:xfrm>
            <a:off x="1449340" y="1471277"/>
            <a:ext cx="15872082" cy="1077218"/>
          </a:xfrm>
          <a:prstGeom prst="rect">
            <a:avLst/>
          </a:prstGeom>
        </p:spPr>
        <p:txBody>
          <a:bodyPr lIns="0" tIns="0" rIns="0" bIns="0" rtlCol="0" anchor="t">
            <a:spAutoFit/>
          </a:bodyPr>
          <a:lstStyle/>
          <a:p>
            <a:pPr lvl="0" indent="0">
              <a:lnSpc>
                <a:spcPts val="8400"/>
              </a:lnSpc>
            </a:pPr>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Helios Extended Bold"/>
              </a:rPr>
              <a:t>計畫執行日程</a:t>
            </a:r>
          </a:p>
        </p:txBody>
      </p:sp>
      <p:grpSp>
        <p:nvGrpSpPr>
          <p:cNvPr id="20" name="Group 20"/>
          <p:cNvGrpSpPr/>
          <p:nvPr/>
        </p:nvGrpSpPr>
        <p:grpSpPr>
          <a:xfrm>
            <a:off x="17259300" y="9258300"/>
            <a:ext cx="248490" cy="248490"/>
            <a:chOff x="0" y="0"/>
            <a:chExt cx="812800" cy="812800"/>
          </a:xfrm>
        </p:grpSpPr>
        <p:sp>
          <p:nvSpPr>
            <p:cNvPr id="21" name="Freeform 2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22" name="TextBox 2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grpSp>
        <p:nvGrpSpPr>
          <p:cNvPr id="23" name="Group 23"/>
          <p:cNvGrpSpPr/>
          <p:nvPr/>
        </p:nvGrpSpPr>
        <p:grpSpPr>
          <a:xfrm>
            <a:off x="718088" y="780210"/>
            <a:ext cx="248490" cy="248490"/>
            <a:chOff x="0" y="0"/>
            <a:chExt cx="812800" cy="812800"/>
          </a:xfrm>
        </p:grpSpPr>
        <p:sp>
          <p:nvSpPr>
            <p:cNvPr id="24" name="Freeform 24"/>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25" name="TextBox 25"/>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6" name="圓角矩形 25"/>
          <p:cNvSpPr/>
          <p:nvPr/>
        </p:nvSpPr>
        <p:spPr>
          <a:xfrm>
            <a:off x="2898453" y="8218525"/>
            <a:ext cx="11959301" cy="1288265"/>
          </a:xfrm>
          <a:prstGeom prst="roundRect">
            <a:avLst/>
          </a:prstGeom>
          <a:solidFill>
            <a:sysClr val="window" lastClr="FFFFFF"/>
          </a:solidFill>
          <a:ln w="28575" cap="flat" cmpd="sng" algn="ctr">
            <a:solidFill>
              <a:srgbClr val="FF0000"/>
            </a:solidFill>
            <a:prstDash val="solid"/>
            <a:miter lim="800000"/>
          </a:ln>
          <a:effectLst/>
        </p:spPr>
        <p:txBody>
          <a:bodyPr rtlCol="0" anchor="ctr"/>
          <a:lstStyle/>
          <a:p>
            <a:pPr lvl="0" defTabSz="457200"/>
            <a:r>
              <a:rPr lang="zh-TW" altLang="en-US" sz="3200" b="1" kern="0" dirty="0">
                <a:solidFill>
                  <a:prstClr val="black"/>
                </a:solidFill>
                <a:latin typeface="微軟正黑體" panose="020B0604030504040204" pitchFamily="34" charset="-120"/>
                <a:ea typeface="微軟正黑體" panose="020B0604030504040204" pitchFamily="34" charset="-120"/>
              </a:rPr>
              <a:t>備註：方案詳細時程以當學期中心公告為準，方案執行期間未繳交各項報告者，隨即停止方案，不再獎勵。</a:t>
            </a:r>
          </a:p>
        </p:txBody>
      </p:sp>
      <p:sp>
        <p:nvSpPr>
          <p:cNvPr id="27" name="TextBox 14"/>
          <p:cNvSpPr txBox="1"/>
          <p:nvPr/>
        </p:nvSpPr>
        <p:spPr>
          <a:xfrm>
            <a:off x="4922084" y="5143500"/>
            <a:ext cx="3863752" cy="1281505"/>
          </a:xfrm>
          <a:prstGeom prst="rect">
            <a:avLst/>
          </a:prstGeom>
        </p:spPr>
        <p:txBody>
          <a:bodyPr lIns="0" tIns="0" rIns="0" bIns="0" rtlCol="0" anchor="t">
            <a:spAutoFit/>
          </a:bodyPr>
          <a:lstStyle/>
          <a:p>
            <a:pPr marL="226695" lvl="1">
              <a:lnSpc>
                <a:spcPts val="3360"/>
              </a:lnSpc>
            </a:pPr>
            <a:r>
              <a:rPr lang="zh-TW" altLang="zh-TW" sz="2800" dirty="0">
                <a:latin typeface="微軟正黑體" panose="020B0604030504040204" pitchFamily="34" charset="-120"/>
                <a:ea typeface="微軟正黑體" panose="020B0604030504040204" pitchFamily="34" charset="-120"/>
              </a:rPr>
              <a:t>將於</a:t>
            </a:r>
            <a:r>
              <a:rPr lang="en-US" altLang="zh-TW" sz="2800" b="1" dirty="0">
                <a:solidFill>
                  <a:srgbClr val="FF0000"/>
                </a:solidFill>
                <a:latin typeface="微軟正黑體" panose="020B0604030504040204" pitchFamily="34" charset="-120"/>
                <a:ea typeface="微軟正黑體" panose="020B0604030504040204" pitchFamily="34" charset="-120"/>
              </a:rPr>
              <a:t>115</a:t>
            </a:r>
            <a:r>
              <a:rPr lang="zh-TW" altLang="zh-TW" sz="2800" b="1" dirty="0">
                <a:solidFill>
                  <a:srgbClr val="FF0000"/>
                </a:solidFill>
                <a:latin typeface="微軟正黑體" panose="020B0604030504040204" pitchFamily="34" charset="-120"/>
                <a:ea typeface="微軟正黑體" panose="020B0604030504040204" pitchFamily="34" charset="-120"/>
              </a:rPr>
              <a:t>年</a:t>
            </a:r>
            <a:r>
              <a:rPr lang="en-US" altLang="zh-TW" sz="2800" b="1" dirty="0">
                <a:solidFill>
                  <a:srgbClr val="FF0000"/>
                </a:solidFill>
                <a:latin typeface="微軟正黑體" panose="020B0604030504040204" pitchFamily="34" charset="-120"/>
                <a:ea typeface="微軟正黑體" panose="020B0604030504040204" pitchFamily="34" charset="-120"/>
              </a:rPr>
              <a:t>2</a:t>
            </a:r>
            <a:r>
              <a:rPr lang="zh-TW" altLang="zh-TW" sz="2800" b="1" dirty="0">
                <a:solidFill>
                  <a:srgbClr val="FF0000"/>
                </a:solidFill>
                <a:latin typeface="微軟正黑體" panose="020B0604030504040204" pitchFamily="34" charset="-120"/>
                <a:ea typeface="微軟正黑體" panose="020B0604030504040204" pitchFamily="34" charset="-120"/>
              </a:rPr>
              <a:t>月</a:t>
            </a:r>
            <a:r>
              <a:rPr lang="en-US" altLang="zh-TW" sz="2800" b="1" dirty="0">
                <a:solidFill>
                  <a:srgbClr val="FF0000"/>
                </a:solidFill>
                <a:latin typeface="微軟正黑體" panose="020B0604030504040204" pitchFamily="34" charset="-120"/>
                <a:ea typeface="微軟正黑體" panose="020B0604030504040204" pitchFamily="34" charset="-120"/>
              </a:rPr>
              <a:t>23</a:t>
            </a:r>
            <a:r>
              <a:rPr lang="zh-TW" altLang="zh-TW" sz="2800" b="1" dirty="0">
                <a:solidFill>
                  <a:srgbClr val="FF0000"/>
                </a:solidFill>
                <a:latin typeface="微軟正黑體" panose="020B0604030504040204" pitchFamily="34" charset="-120"/>
                <a:ea typeface="微軟正黑體" panose="020B0604030504040204" pitchFamily="34" charset="-120"/>
              </a:rPr>
              <a:t>日</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en-US" sz="2800" b="1" dirty="0">
                <a:solidFill>
                  <a:srgbClr val="FF0000"/>
                </a:solidFill>
                <a:latin typeface="微軟正黑體" panose="020B0604030504040204" pitchFamily="34" charset="-120"/>
                <a:ea typeface="微軟正黑體" panose="020B0604030504040204" pitchFamily="34" charset="-120"/>
              </a:rPr>
              <a:t>一</a:t>
            </a:r>
            <a:r>
              <a:rPr lang="en-US" altLang="zh-TW" sz="2800" b="1" dirty="0">
                <a:solidFill>
                  <a:srgbClr val="FF0000"/>
                </a:solidFill>
                <a:latin typeface="微軟正黑體" panose="020B0604030504040204" pitchFamily="34" charset="-120"/>
                <a:ea typeface="微軟正黑體" panose="020B0604030504040204" pitchFamily="34" charset="-120"/>
              </a:rPr>
              <a:t>)</a:t>
            </a:r>
            <a:r>
              <a:rPr lang="zh-TW" altLang="zh-TW" sz="2800" dirty="0">
                <a:latin typeface="微軟正黑體" panose="020B0604030504040204" pitchFamily="34" charset="-120"/>
                <a:ea typeface="微軟正黑體" panose="020B0604030504040204" pitchFamily="34" charset="-120"/>
              </a:rPr>
              <a:t>公告於教學卓越中心網站。</a:t>
            </a:r>
            <a:endParaRPr lang="en-US" sz="2800" dirty="0">
              <a:latin typeface="微軟正黑體" panose="020B0604030504040204" pitchFamily="34" charset="-120"/>
              <a:ea typeface="微軟正黑體" panose="020B0604030504040204" pitchFamily="34" charset="-120"/>
              <a:sym typeface="Lato"/>
            </a:endParaRPr>
          </a:p>
        </p:txBody>
      </p:sp>
      <p:grpSp>
        <p:nvGrpSpPr>
          <p:cNvPr id="28" name="Group 16"/>
          <p:cNvGrpSpPr/>
          <p:nvPr/>
        </p:nvGrpSpPr>
        <p:grpSpPr>
          <a:xfrm>
            <a:off x="5852623" y="3086100"/>
            <a:ext cx="2002674" cy="1669628"/>
            <a:chOff x="0" y="-66675"/>
            <a:chExt cx="1054906" cy="879475"/>
          </a:xfrm>
        </p:grpSpPr>
        <p:sp>
          <p:nvSpPr>
            <p:cNvPr id="29" name="Freeform 17"/>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30" name="TextBox 18"/>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sym typeface="Heebo Bold"/>
                </a:rPr>
                <a:t>錄取公告時間</a:t>
              </a:r>
            </a:p>
          </p:txBody>
        </p:sp>
      </p:grpSp>
      <p:sp>
        <p:nvSpPr>
          <p:cNvPr id="31" name="投影片編號版面配置區 30"/>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2638976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1" name="TextBox 6"/>
          <p:cNvSpPr txBox="1"/>
          <p:nvPr/>
        </p:nvSpPr>
        <p:spPr>
          <a:xfrm>
            <a:off x="1292110" y="1003602"/>
            <a:ext cx="11661890" cy="1231106"/>
          </a:xfrm>
          <a:prstGeom prst="rect">
            <a:avLst/>
          </a:prstGeom>
        </p:spPr>
        <p:txBody>
          <a:bodyPr wrap="square"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審查標準</a:t>
            </a:r>
          </a:p>
        </p:txBody>
      </p:sp>
      <p:grpSp>
        <p:nvGrpSpPr>
          <p:cNvPr id="19" name="Group 2"/>
          <p:cNvGrpSpPr/>
          <p:nvPr/>
        </p:nvGrpSpPr>
        <p:grpSpPr>
          <a:xfrm>
            <a:off x="1465837" y="2579674"/>
            <a:ext cx="11849101" cy="1954198"/>
            <a:chOff x="0" y="-38100"/>
            <a:chExt cx="2796641" cy="514686"/>
          </a:xfrm>
          <a:solidFill>
            <a:srgbClr val="F5F4F4"/>
          </a:solidFill>
        </p:grpSpPr>
        <p:sp>
          <p:nvSpPr>
            <p:cNvPr id="20" name="Freeform 3"/>
            <p:cNvSpPr/>
            <p:nvPr/>
          </p:nvSpPr>
          <p:spPr>
            <a:xfrm>
              <a:off x="0" y="0"/>
              <a:ext cx="2796641" cy="367241"/>
            </a:xfrm>
            <a:custGeom>
              <a:avLst/>
              <a:gdLst/>
              <a:ahLst/>
              <a:cxnLst/>
              <a:rect l="l" t="t" r="r" b="b"/>
              <a:pathLst>
                <a:path w="2562838" h="476586">
                  <a:moveTo>
                    <a:pt x="0" y="0"/>
                  </a:moveTo>
                  <a:lnTo>
                    <a:pt x="2562838" y="0"/>
                  </a:lnTo>
                  <a:lnTo>
                    <a:pt x="2562838" y="476586"/>
                  </a:lnTo>
                  <a:lnTo>
                    <a:pt x="0" y="476586"/>
                  </a:lnTo>
                  <a:close/>
                </a:path>
              </a:pathLst>
            </a:custGeom>
            <a:grpFill/>
          </p:spPr>
          <p:txBody>
            <a:bodyPr/>
            <a:lstStyle/>
            <a:p>
              <a:endParaRPr lang="zh-TW" altLang="en-US" dirty="0"/>
            </a:p>
          </p:txBody>
        </p:sp>
        <p:sp>
          <p:nvSpPr>
            <p:cNvPr id="22"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sp>
        <p:nvSpPr>
          <p:cNvPr id="23" name="TextBox 13"/>
          <p:cNvSpPr txBox="1"/>
          <p:nvPr/>
        </p:nvSpPr>
        <p:spPr>
          <a:xfrm>
            <a:off x="2293561" y="2789818"/>
            <a:ext cx="452199" cy="1055417"/>
          </a:xfrm>
          <a:prstGeom prst="rect">
            <a:avLst/>
          </a:prstGeom>
        </p:spPr>
        <p:txBody>
          <a:bodyPr lIns="0" tIns="0" rIns="0" bIns="0" rtlCol="0" anchor="t">
            <a:spAutoFit/>
          </a:bodyPr>
          <a:lstStyle/>
          <a:p>
            <a:pPr>
              <a:lnSpc>
                <a:spcPts val="9028"/>
              </a:lnSpc>
            </a:pPr>
            <a:r>
              <a:rPr lang="en-US" altLang="zh-TW" sz="6448" dirty="0">
                <a:solidFill>
                  <a:srgbClr val="4E6E81"/>
                </a:solidFill>
                <a:latin typeface="微軟正黑體" panose="020B0604030504040204" pitchFamily="34" charset="-120"/>
                <a:ea typeface="微軟正黑體" panose="020B0604030504040204" pitchFamily="34" charset="-120"/>
              </a:rPr>
              <a:t>1</a:t>
            </a:r>
            <a:endParaRPr lang="en-US" sz="6448" dirty="0">
              <a:solidFill>
                <a:srgbClr val="4E6E81"/>
              </a:solidFill>
              <a:latin typeface="微軟正黑體" panose="020B0604030504040204" pitchFamily="34" charset="-120"/>
              <a:ea typeface="微軟正黑體" panose="020B0604030504040204" pitchFamily="34" charset="-120"/>
            </a:endParaRPr>
          </a:p>
        </p:txBody>
      </p:sp>
      <p:sp>
        <p:nvSpPr>
          <p:cNvPr id="24" name="TextBox 16"/>
          <p:cNvSpPr txBox="1"/>
          <p:nvPr/>
        </p:nvSpPr>
        <p:spPr>
          <a:xfrm>
            <a:off x="3415965" y="3002775"/>
            <a:ext cx="9736096" cy="677108"/>
          </a:xfrm>
          <a:prstGeom prst="rect">
            <a:avLst/>
          </a:prstGeom>
        </p:spPr>
        <p:txBody>
          <a:bodyPr wrap="square" lIns="0" tIns="0" rIns="0" bIns="0" rtlCol="0" anchor="t">
            <a:spAutoFit/>
          </a:bodyPr>
          <a:lstStyle/>
          <a:p>
            <a:pPr lvl="0"/>
            <a:r>
              <a:rPr lang="zh-TW" altLang="zh-TW" sz="4400" dirty="0">
                <a:latin typeface="微軟正黑體" panose="020B0604030504040204" pitchFamily="34" charset="-120"/>
                <a:ea typeface="微軟正黑體" panose="020B0604030504040204" pitchFamily="34" charset="-120"/>
              </a:rPr>
              <a:t>申請</a:t>
            </a:r>
            <a:r>
              <a:rPr lang="zh-TW" altLang="en-US" sz="4400" dirty="0">
                <a:latin typeface="微軟正黑體" panose="020B0604030504040204" pitchFamily="34" charset="-120"/>
                <a:ea typeface="微軟正黑體" panose="020B0604030504040204" pitchFamily="34" charset="-120"/>
              </a:rPr>
              <a:t>人基本資料、</a:t>
            </a:r>
            <a:r>
              <a:rPr lang="zh-TW" altLang="zh-TW" sz="4400" dirty="0">
                <a:latin typeface="微軟正黑體" panose="020B0604030504040204" pitchFamily="34" charset="-120"/>
                <a:ea typeface="微軟正黑體" panose="020B0604030504040204" pitchFamily="34" charset="-120"/>
              </a:rPr>
              <a:t>課程屬性與班級規模</a:t>
            </a:r>
            <a:endParaRPr lang="en-US" altLang="zh-CN" sz="2800" dirty="0">
              <a:solidFill>
                <a:prstClr val="black">
                  <a:lumMod val="75000"/>
                </a:prstClr>
              </a:solidFill>
              <a:latin typeface="微軟正黑體" panose="020B0604030504040204" pitchFamily="34" charset="-120"/>
              <a:ea typeface="微軟正黑體" panose="020B0604030504040204" pitchFamily="34" charset="-120"/>
            </a:endParaRPr>
          </a:p>
        </p:txBody>
      </p:sp>
      <p:grpSp>
        <p:nvGrpSpPr>
          <p:cNvPr id="25" name="Group 2"/>
          <p:cNvGrpSpPr/>
          <p:nvPr/>
        </p:nvGrpSpPr>
        <p:grpSpPr>
          <a:xfrm>
            <a:off x="1465837" y="4134372"/>
            <a:ext cx="11849101" cy="1954198"/>
            <a:chOff x="0" y="-38100"/>
            <a:chExt cx="2796641" cy="514686"/>
          </a:xfrm>
          <a:solidFill>
            <a:srgbClr val="F5F4F4"/>
          </a:solidFill>
        </p:grpSpPr>
        <p:sp>
          <p:nvSpPr>
            <p:cNvPr id="26" name="Freeform 3"/>
            <p:cNvSpPr/>
            <p:nvPr/>
          </p:nvSpPr>
          <p:spPr>
            <a:xfrm>
              <a:off x="0" y="0"/>
              <a:ext cx="2796641" cy="367241"/>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7"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grpSp>
        <p:nvGrpSpPr>
          <p:cNvPr id="28" name="Group 2"/>
          <p:cNvGrpSpPr/>
          <p:nvPr/>
        </p:nvGrpSpPr>
        <p:grpSpPr>
          <a:xfrm>
            <a:off x="1465837" y="5681435"/>
            <a:ext cx="11849101" cy="1954198"/>
            <a:chOff x="0" y="-38100"/>
            <a:chExt cx="2796641" cy="514686"/>
          </a:xfrm>
          <a:solidFill>
            <a:srgbClr val="F5F4F4"/>
          </a:solidFill>
        </p:grpSpPr>
        <p:sp>
          <p:nvSpPr>
            <p:cNvPr id="29" name="Freeform 3"/>
            <p:cNvSpPr/>
            <p:nvPr/>
          </p:nvSpPr>
          <p:spPr>
            <a:xfrm>
              <a:off x="0" y="0"/>
              <a:ext cx="2796641" cy="367241"/>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30"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grpSp>
        <p:nvGrpSpPr>
          <p:cNvPr id="31" name="Group 2"/>
          <p:cNvGrpSpPr/>
          <p:nvPr/>
        </p:nvGrpSpPr>
        <p:grpSpPr>
          <a:xfrm>
            <a:off x="1447800" y="7200900"/>
            <a:ext cx="11849101" cy="1954198"/>
            <a:chOff x="0" y="-38100"/>
            <a:chExt cx="2796641" cy="514686"/>
          </a:xfrm>
          <a:solidFill>
            <a:srgbClr val="F5F4F4"/>
          </a:solidFill>
        </p:grpSpPr>
        <p:sp>
          <p:nvSpPr>
            <p:cNvPr id="32" name="Freeform 3"/>
            <p:cNvSpPr/>
            <p:nvPr/>
          </p:nvSpPr>
          <p:spPr>
            <a:xfrm>
              <a:off x="0" y="0"/>
              <a:ext cx="2796641" cy="367241"/>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33"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sp>
        <p:nvSpPr>
          <p:cNvPr id="34" name="TextBox 13"/>
          <p:cNvSpPr txBox="1"/>
          <p:nvPr/>
        </p:nvSpPr>
        <p:spPr>
          <a:xfrm>
            <a:off x="2255461" y="4435592"/>
            <a:ext cx="452199" cy="1055417"/>
          </a:xfrm>
          <a:prstGeom prst="rect">
            <a:avLst/>
          </a:prstGeom>
        </p:spPr>
        <p:txBody>
          <a:bodyPr lIns="0" tIns="0" rIns="0" bIns="0" rtlCol="0" anchor="t">
            <a:spAutoFit/>
          </a:bodyPr>
          <a:lstStyle/>
          <a:p>
            <a:pPr>
              <a:lnSpc>
                <a:spcPts val="9028"/>
              </a:lnSpc>
            </a:pPr>
            <a:r>
              <a:rPr lang="en-US" altLang="zh-TW" sz="6448" dirty="0">
                <a:solidFill>
                  <a:srgbClr val="4E6E81"/>
                </a:solidFill>
                <a:latin typeface="微軟正黑體" panose="020B0604030504040204" pitchFamily="34" charset="-120"/>
                <a:ea typeface="微軟正黑體" panose="020B0604030504040204" pitchFamily="34" charset="-120"/>
              </a:rPr>
              <a:t>2</a:t>
            </a:r>
            <a:endParaRPr lang="en-US" sz="6448" dirty="0">
              <a:solidFill>
                <a:srgbClr val="4E6E81"/>
              </a:solidFill>
              <a:latin typeface="微軟正黑體" panose="020B0604030504040204" pitchFamily="34" charset="-120"/>
              <a:ea typeface="微軟正黑體" panose="020B0604030504040204" pitchFamily="34" charset="-120"/>
            </a:endParaRPr>
          </a:p>
        </p:txBody>
      </p:sp>
      <p:sp>
        <p:nvSpPr>
          <p:cNvPr id="35" name="TextBox 16"/>
          <p:cNvSpPr txBox="1"/>
          <p:nvPr/>
        </p:nvSpPr>
        <p:spPr>
          <a:xfrm>
            <a:off x="3377865" y="4648549"/>
            <a:ext cx="9736096" cy="677108"/>
          </a:xfrm>
          <a:prstGeom prst="rect">
            <a:avLst/>
          </a:prstGeom>
        </p:spPr>
        <p:txBody>
          <a:bodyPr wrap="square" lIns="0" tIns="0" rIns="0" bIns="0" rtlCol="0" anchor="t">
            <a:spAutoFit/>
          </a:bodyPr>
          <a:lstStyle/>
          <a:p>
            <a:pPr lvl="0"/>
            <a:r>
              <a:rPr lang="zh-TW" altLang="en-US" sz="4400" dirty="0">
                <a:latin typeface="微軟正黑體" panose="020B0604030504040204" pitchFamily="34" charset="-120"/>
                <a:ea typeface="微軟正黑體" panose="020B0604030504040204" pitchFamily="34" charset="-120"/>
              </a:rPr>
              <a:t>學生學習目標與教師指導方式之相關性</a:t>
            </a:r>
          </a:p>
        </p:txBody>
      </p:sp>
      <p:sp>
        <p:nvSpPr>
          <p:cNvPr id="36" name="TextBox 13"/>
          <p:cNvSpPr txBox="1"/>
          <p:nvPr/>
        </p:nvSpPr>
        <p:spPr>
          <a:xfrm>
            <a:off x="2255461" y="5977695"/>
            <a:ext cx="452199" cy="1055417"/>
          </a:xfrm>
          <a:prstGeom prst="rect">
            <a:avLst/>
          </a:prstGeom>
        </p:spPr>
        <p:txBody>
          <a:bodyPr lIns="0" tIns="0" rIns="0" bIns="0" rtlCol="0" anchor="t">
            <a:spAutoFit/>
          </a:bodyPr>
          <a:lstStyle/>
          <a:p>
            <a:pPr>
              <a:lnSpc>
                <a:spcPts val="9028"/>
              </a:lnSpc>
            </a:pPr>
            <a:r>
              <a:rPr lang="en-US" altLang="zh-TW" sz="6448" dirty="0">
                <a:solidFill>
                  <a:srgbClr val="4E6E81"/>
                </a:solidFill>
                <a:latin typeface="微軟正黑體" panose="020B0604030504040204" pitchFamily="34" charset="-120"/>
                <a:ea typeface="微軟正黑體" panose="020B0604030504040204" pitchFamily="34" charset="-120"/>
              </a:rPr>
              <a:t>3</a:t>
            </a:r>
            <a:endParaRPr lang="en-US" sz="6448" dirty="0">
              <a:solidFill>
                <a:srgbClr val="4E6E81"/>
              </a:solidFill>
              <a:latin typeface="微軟正黑體" panose="020B0604030504040204" pitchFamily="34" charset="-120"/>
              <a:ea typeface="微軟正黑體" panose="020B0604030504040204" pitchFamily="34" charset="-120"/>
            </a:endParaRPr>
          </a:p>
        </p:txBody>
      </p:sp>
      <p:sp>
        <p:nvSpPr>
          <p:cNvPr id="37" name="TextBox 16"/>
          <p:cNvSpPr txBox="1"/>
          <p:nvPr/>
        </p:nvSpPr>
        <p:spPr>
          <a:xfrm>
            <a:off x="3377865" y="6190652"/>
            <a:ext cx="9736096" cy="677108"/>
          </a:xfrm>
          <a:prstGeom prst="rect">
            <a:avLst/>
          </a:prstGeom>
        </p:spPr>
        <p:txBody>
          <a:bodyPr wrap="square" lIns="0" tIns="0" rIns="0" bIns="0" rtlCol="0" anchor="t">
            <a:spAutoFit/>
          </a:bodyPr>
          <a:lstStyle/>
          <a:p>
            <a:pPr lvl="0"/>
            <a:r>
              <a:rPr lang="zh-TW" altLang="zh-TW" sz="4400" dirty="0">
                <a:latin typeface="微軟正黑體" panose="020B0604030504040204" pitchFamily="34" charset="-120"/>
                <a:ea typeface="微軟正黑體" panose="020B0604030504040204" pitchFamily="34" charset="-120"/>
              </a:rPr>
              <a:t>申請書內容之完整性</a:t>
            </a:r>
            <a:r>
              <a:rPr lang="zh-TW" altLang="en-US" sz="4400" dirty="0">
                <a:latin typeface="微軟正黑體" panose="020B0604030504040204" pitchFamily="34" charset="-120"/>
                <a:ea typeface="微軟正黑體" panose="020B0604030504040204" pitchFamily="34" charset="-120"/>
              </a:rPr>
              <a:t>與獨特性</a:t>
            </a:r>
          </a:p>
        </p:txBody>
      </p:sp>
      <p:sp>
        <p:nvSpPr>
          <p:cNvPr id="50" name="TextBox 13"/>
          <p:cNvSpPr txBox="1"/>
          <p:nvPr/>
        </p:nvSpPr>
        <p:spPr>
          <a:xfrm>
            <a:off x="2255461" y="7524758"/>
            <a:ext cx="452199" cy="1055417"/>
          </a:xfrm>
          <a:prstGeom prst="rect">
            <a:avLst/>
          </a:prstGeom>
        </p:spPr>
        <p:txBody>
          <a:bodyPr lIns="0" tIns="0" rIns="0" bIns="0" rtlCol="0" anchor="t">
            <a:spAutoFit/>
          </a:bodyPr>
          <a:lstStyle/>
          <a:p>
            <a:pPr>
              <a:lnSpc>
                <a:spcPts val="9028"/>
              </a:lnSpc>
            </a:pPr>
            <a:r>
              <a:rPr lang="en-US" altLang="zh-TW" sz="6448" dirty="0">
                <a:solidFill>
                  <a:srgbClr val="4E6E81"/>
                </a:solidFill>
                <a:latin typeface="微軟正黑體" panose="020B0604030504040204" pitchFamily="34" charset="-120"/>
                <a:ea typeface="微軟正黑體" panose="020B0604030504040204" pitchFamily="34" charset="-120"/>
              </a:rPr>
              <a:t>4</a:t>
            </a:r>
            <a:endParaRPr lang="en-US" sz="6448" dirty="0">
              <a:solidFill>
                <a:srgbClr val="4E6E81"/>
              </a:solidFill>
              <a:latin typeface="微軟正黑體" panose="020B0604030504040204" pitchFamily="34" charset="-120"/>
              <a:ea typeface="微軟正黑體" panose="020B0604030504040204" pitchFamily="34" charset="-120"/>
            </a:endParaRPr>
          </a:p>
        </p:txBody>
      </p:sp>
      <p:sp>
        <p:nvSpPr>
          <p:cNvPr id="51" name="TextBox 16"/>
          <p:cNvSpPr txBox="1"/>
          <p:nvPr/>
        </p:nvSpPr>
        <p:spPr>
          <a:xfrm>
            <a:off x="3377865" y="7737715"/>
            <a:ext cx="9736096" cy="677108"/>
          </a:xfrm>
          <a:prstGeom prst="rect">
            <a:avLst/>
          </a:prstGeom>
        </p:spPr>
        <p:txBody>
          <a:bodyPr wrap="square" lIns="0" tIns="0" rIns="0" bIns="0" rtlCol="0" anchor="t">
            <a:spAutoFit/>
          </a:bodyPr>
          <a:lstStyle/>
          <a:p>
            <a:pPr lvl="0"/>
            <a:r>
              <a:rPr lang="zh-TW" altLang="en-US" sz="4400" dirty="0">
                <a:latin typeface="微軟正黑體" panose="020B0604030504040204" pitchFamily="34" charset="-120"/>
                <a:ea typeface="微軟正黑體" panose="020B0604030504040204" pitchFamily="34" charset="-120"/>
              </a:rPr>
              <a:t>細則另行公告之</a:t>
            </a:r>
          </a:p>
        </p:txBody>
      </p:sp>
      <p:sp>
        <p:nvSpPr>
          <p:cNvPr id="52" name="圓角矩形 51"/>
          <p:cNvSpPr/>
          <p:nvPr/>
        </p:nvSpPr>
        <p:spPr>
          <a:xfrm>
            <a:off x="8854471" y="7491108"/>
            <a:ext cx="9067800" cy="1847430"/>
          </a:xfrm>
          <a:prstGeom prst="roundRect">
            <a:avLst/>
          </a:prstGeom>
          <a:solidFill>
            <a:srgbClr val="4E6E81"/>
          </a:solidFill>
          <a:ln w="28575" cap="flat" cmpd="sng" algn="ctr">
            <a:noFill/>
            <a:prstDash val="solid"/>
            <a:miter lim="800000"/>
          </a:ln>
          <a:effectLst/>
        </p:spPr>
        <p:txBody>
          <a:bodyPr rtlCol="0" anchor="ctr"/>
          <a:lstStyle/>
          <a:p>
            <a:pPr>
              <a:buClr>
                <a:srgbClr val="C00000"/>
              </a:buClr>
              <a:buSzPct val="120000"/>
            </a:pPr>
            <a:r>
              <a:rPr lang="zh-TW" altLang="zh-TW" sz="3600" b="1" dirty="0">
                <a:solidFill>
                  <a:schemeClr val="bg1"/>
                </a:solidFill>
                <a:latin typeface="微軟正黑體" panose="020B0604030504040204" pitchFamily="34" charset="-120"/>
                <a:ea typeface="微軟正黑體" panose="020B0604030504040204" pitchFamily="34" charset="-120"/>
              </a:rPr>
              <a:t>審查結果公告：</a:t>
            </a:r>
            <a:endParaRPr lang="en-US" altLang="zh-TW" sz="3600" b="1" dirty="0">
              <a:solidFill>
                <a:schemeClr val="bg1"/>
              </a:solidFill>
              <a:latin typeface="微軟正黑體" panose="020B0604030504040204" pitchFamily="34" charset="-120"/>
              <a:ea typeface="微軟正黑體" panose="020B0604030504040204" pitchFamily="34" charset="-120"/>
            </a:endParaRPr>
          </a:p>
          <a:p>
            <a:pPr>
              <a:buClr>
                <a:srgbClr val="C00000"/>
              </a:buClr>
              <a:buSzPct val="120000"/>
            </a:pPr>
            <a:r>
              <a:rPr lang="zh-TW" altLang="zh-TW" sz="3600" b="1" dirty="0">
                <a:solidFill>
                  <a:schemeClr val="bg1"/>
                </a:solidFill>
                <a:latin typeface="微軟正黑體" panose="020B0604030504040204" pitchFamily="34" charset="-120"/>
                <a:ea typeface="微軟正黑體" panose="020B0604030504040204" pitchFamily="34" charset="-120"/>
              </a:rPr>
              <a:t>經審查通過之學生名單將由教卓中心公告</a:t>
            </a:r>
            <a:endParaRPr lang="en-US" altLang="zh-TW" sz="3600" b="1" dirty="0">
              <a:solidFill>
                <a:schemeClr val="bg1"/>
              </a:solidFill>
              <a:latin typeface="微軟正黑體" panose="020B0604030504040204" pitchFamily="34" charset="-120"/>
              <a:ea typeface="微軟正黑體" panose="020B0604030504040204" pitchFamily="34" charset="-120"/>
            </a:endParaRP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3117119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1" name="TextBox 6"/>
          <p:cNvSpPr txBox="1"/>
          <p:nvPr/>
        </p:nvSpPr>
        <p:spPr>
          <a:xfrm>
            <a:off x="1292110" y="1003602"/>
            <a:ext cx="11661890" cy="1231106"/>
          </a:xfrm>
          <a:prstGeom prst="rect">
            <a:avLst/>
          </a:prstGeom>
        </p:spPr>
        <p:txBody>
          <a:bodyPr wrap="square"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方案終止情形</a:t>
            </a:r>
          </a:p>
        </p:txBody>
      </p:sp>
      <p:sp>
        <p:nvSpPr>
          <p:cNvPr id="38" name="內容版面配置區 2"/>
          <p:cNvSpPr txBox="1">
            <a:spLocks/>
          </p:cNvSpPr>
          <p:nvPr/>
        </p:nvSpPr>
        <p:spPr>
          <a:xfrm>
            <a:off x="1600200" y="2620163"/>
            <a:ext cx="14630400"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zh-TW" altLang="en-US" sz="4400" b="1" i="0" u="none" strike="noStrike" kern="1200" cap="none" spc="0" normalizeH="0" baseline="0" noProof="0" dirty="0">
                <a:ln>
                  <a:noFill/>
                </a:ln>
                <a:solidFill>
                  <a:sysClr val="windowText" lastClr="000000"/>
                </a:solidFill>
                <a:effectLst/>
                <a:uLnTx/>
                <a:uFillTx/>
                <a:latin typeface="微軟正黑體" panose="020B0604030504040204" pitchFamily="34" charset="-120"/>
                <a:ea typeface="微軟正黑體" panose="020B0604030504040204" pitchFamily="34" charset="-120"/>
                <a:cs typeface="+mn-cs"/>
              </a:rPr>
              <a:t>自行申請</a:t>
            </a:r>
            <a:endParaRPr kumimoji="0" lang="en-US" altLang="zh-TW" sz="4400" b="1" i="0" u="none" strike="noStrike" kern="1200" cap="none" spc="0" normalizeH="0" baseline="0" noProof="0" dirty="0">
              <a:ln>
                <a:noFill/>
              </a:ln>
              <a:solidFill>
                <a:sysClr val="windowText" lastClr="000000"/>
              </a:solidFill>
              <a:effectLst/>
              <a:uLnTx/>
              <a:uFillTx/>
              <a:latin typeface="微軟正黑體" panose="020B0604030504040204" pitchFamily="34" charset="-120"/>
              <a:ea typeface="微軟正黑體" panose="020B0604030504040204" pitchFamily="34" charset="-120"/>
              <a:cs typeface="+mn-cs"/>
            </a:endParaRP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zh-TW" altLang="en-US" sz="4000" b="0" i="0" u="none" strike="noStrike" kern="1200" cap="none" spc="0" normalizeH="0" baseline="0" noProof="0" dirty="0">
                <a:ln>
                  <a:noFill/>
                </a:ln>
                <a:solidFill>
                  <a:sysClr val="windowText" lastClr="000000"/>
                </a:solidFill>
                <a:effectLst/>
                <a:uLnTx/>
                <a:uFillTx/>
              </a:rPr>
              <a:t>學生：可於</a:t>
            </a:r>
            <a:r>
              <a:rPr lang="zh-TW" altLang="en-US" sz="4000" dirty="0">
                <a:solidFill>
                  <a:sysClr val="windowText" lastClr="000000"/>
                </a:solidFill>
              </a:rPr>
              <a:t>期</a:t>
            </a:r>
            <a:r>
              <a:rPr kumimoji="0" lang="zh-TW" altLang="en-US" sz="4000" b="0" i="0" u="none" strike="noStrike" kern="1200" cap="none" spc="0" normalizeH="0" baseline="0" noProof="0" dirty="0">
                <a:ln>
                  <a:noFill/>
                </a:ln>
                <a:solidFill>
                  <a:sysClr val="windowText" lastClr="000000"/>
                </a:solidFill>
                <a:effectLst/>
                <a:uLnTx/>
                <a:uFillTx/>
              </a:rPr>
              <a:t>中以前提出</a:t>
            </a:r>
            <a:endParaRPr kumimoji="0" lang="en-US" altLang="zh-TW" sz="4000" b="0" i="0" u="none" strike="noStrike" kern="1200" cap="none" spc="0" normalizeH="0" baseline="0" noProof="0" dirty="0">
              <a:ln>
                <a:noFill/>
              </a:ln>
              <a:solidFill>
                <a:sysClr val="windowText" lastClr="000000"/>
              </a:solidFill>
              <a:effectLst/>
              <a:uLnTx/>
              <a:uFillTx/>
            </a:endParaRP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zh-TW" altLang="en-US" sz="4000" b="0" i="0" u="none" strike="noStrike" kern="1200" cap="none" spc="0" normalizeH="0" baseline="0" noProof="0" dirty="0">
                <a:ln>
                  <a:noFill/>
                </a:ln>
                <a:solidFill>
                  <a:sysClr val="windowText" lastClr="000000"/>
                </a:solidFill>
                <a:effectLst/>
                <a:uLnTx/>
                <a:uFillTx/>
              </a:rPr>
              <a:t>教師：</a:t>
            </a:r>
            <a:r>
              <a:rPr kumimoji="0" lang="zh-TW" altLang="zh-TW" sz="4000" b="0" i="0" u="none" strike="noStrike" kern="1200" cap="none" spc="0" normalizeH="0" baseline="0" noProof="0" dirty="0">
                <a:ln>
                  <a:noFill/>
                </a:ln>
                <a:solidFill>
                  <a:sysClr val="windowText" lastClr="000000"/>
                </a:solidFill>
                <a:effectLst/>
                <a:uLnTx/>
                <a:uFillTx/>
              </a:rPr>
              <a:t>期中評量學生學習情況不佳，亦得提出終止</a:t>
            </a:r>
            <a:endParaRPr kumimoji="0" lang="en-US" altLang="zh-TW" sz="4000" b="0" i="0" u="none" strike="noStrike" kern="1200" cap="none" spc="0" normalizeH="0" baseline="0" noProof="0" dirty="0">
              <a:ln>
                <a:noFill/>
              </a:ln>
              <a:solidFill>
                <a:sysClr val="windowText" lastClr="000000"/>
              </a:solidFill>
              <a:effectLst/>
              <a:uLnTx/>
              <a:uFillTx/>
            </a:endParaRPr>
          </a:p>
          <a:p>
            <a:pPr marL="457200" marR="0" lvl="1" indent="0" algn="l" defTabSz="914400" rtl="0" eaLnBrk="1" fontAlgn="auto" latinLnBrk="0" hangingPunct="1">
              <a:lnSpc>
                <a:spcPct val="100000"/>
              </a:lnSpc>
              <a:spcBef>
                <a:spcPts val="500"/>
              </a:spcBef>
              <a:spcAft>
                <a:spcPts val="0"/>
              </a:spcAft>
              <a:buClrTx/>
              <a:buSzTx/>
              <a:buFont typeface="Arial" panose="020B0604020202020204" pitchFamily="34" charset="0"/>
              <a:buNone/>
              <a:tabLst/>
              <a:defRPr/>
            </a:pPr>
            <a:r>
              <a:rPr kumimoji="0" lang="en-US" altLang="zh-TW" sz="4000" b="1" i="0" u="none" strike="noStrike" kern="1200" cap="none" spc="0" normalizeH="0" baseline="0" noProof="0" dirty="0">
                <a:ln>
                  <a:noFill/>
                </a:ln>
                <a:solidFill>
                  <a:srgbClr val="FF0000"/>
                </a:solidFill>
                <a:effectLst/>
                <a:uLnTx/>
                <a:uFillTx/>
                <a:sym typeface="Wingdings" panose="05000000000000000000" pitchFamily="2" charset="2"/>
              </a:rPr>
              <a:t></a:t>
            </a:r>
            <a:r>
              <a:rPr kumimoji="0" lang="zh-TW" altLang="zh-TW" sz="4000" b="1" i="0" u="none" strike="noStrike" kern="1200" cap="none" spc="0" normalizeH="0" baseline="0" noProof="0" dirty="0">
                <a:ln>
                  <a:noFill/>
                </a:ln>
                <a:solidFill>
                  <a:srgbClr val="FF0000"/>
                </a:solidFill>
                <a:effectLst/>
                <a:uLnTx/>
                <a:uFillTx/>
              </a:rPr>
              <a:t>終止後即不再核發學生獎勵金。</a:t>
            </a:r>
            <a:endParaRPr kumimoji="0" lang="en-US" altLang="zh-TW" sz="4000" b="0" i="0" u="none" strike="noStrike" kern="1200" cap="none" spc="0" normalizeH="0" baseline="0" noProof="0" dirty="0">
              <a:ln>
                <a:noFill/>
              </a:ln>
              <a:solidFill>
                <a:sysClr val="windowText" lastClr="000000"/>
              </a:solidFill>
              <a:effectLst/>
              <a:uLnTx/>
              <a:uFillTx/>
            </a:endParaRPr>
          </a:p>
          <a:p>
            <a:pPr marL="228600" marR="0" lvl="1"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zh-TW" altLang="zh-TW" sz="4400" b="0" i="0" u="none" strike="noStrike" kern="1200" cap="none" spc="0" normalizeH="0" baseline="0" noProof="0" dirty="0">
                <a:ln>
                  <a:noFill/>
                </a:ln>
                <a:solidFill>
                  <a:sysClr val="windowText" lastClr="000000"/>
                </a:solidFill>
                <a:effectLst/>
                <a:uLnTx/>
                <a:uFillTx/>
                <a:latin typeface="微軟正黑體" panose="020B0604030504040204" pitchFamily="34" charset="-120"/>
                <a:ea typeface="微軟正黑體" panose="020B0604030504040204" pitchFamily="34" charset="-120"/>
                <a:cs typeface="+mn-cs"/>
              </a:rPr>
              <a:t>學生於學期中</a:t>
            </a:r>
            <a:r>
              <a:rPr kumimoji="0" lang="zh-TW" altLang="zh-TW" sz="4400" b="1"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rPr>
              <a:t>申請休學或遭退學生效</a:t>
            </a:r>
            <a:endParaRPr kumimoji="0" lang="en-US" altLang="zh-TW" sz="4400" b="1"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p>
            <a:pPr marL="228600" marR="0" lvl="1"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zh-TW" altLang="en-US" sz="4400" b="0" i="0" u="none" strike="noStrike" kern="1200" cap="none" spc="0" normalizeH="0" baseline="0" noProof="0" dirty="0">
                <a:ln>
                  <a:noFill/>
                </a:ln>
                <a:solidFill>
                  <a:sysClr val="windowText" lastClr="000000"/>
                </a:solidFill>
                <a:effectLst/>
                <a:uLnTx/>
                <a:uFillTx/>
                <a:latin typeface="微軟正黑體" panose="020B0604030504040204" pitchFamily="34" charset="-120"/>
                <a:ea typeface="微軟正黑體" panose="020B0604030504040204" pitchFamily="34" charset="-120"/>
                <a:cs typeface="+mn-cs"/>
              </a:rPr>
              <a:t>未按時繳交期中與期末報告</a:t>
            </a:r>
            <a:endParaRPr kumimoji="0" lang="en-US" altLang="zh-TW" sz="4400" b="0" i="0" u="none" strike="noStrike" kern="1200" cap="none" spc="0" normalizeH="0" baseline="0" noProof="0" dirty="0">
              <a:ln>
                <a:noFill/>
              </a:ln>
              <a:solidFill>
                <a:sysClr val="windowText" lastClr="000000"/>
              </a:solidFill>
              <a:effectLst/>
              <a:uLnTx/>
              <a:uFillTx/>
              <a:latin typeface="微軟正黑體" panose="020B0604030504040204" pitchFamily="34" charset="-120"/>
              <a:ea typeface="微軟正黑體" panose="020B0604030504040204" pitchFamily="34" charset="-120"/>
              <a:cs typeface="+mn-cs"/>
            </a:endParaRPr>
          </a:p>
        </p:txBody>
      </p:sp>
      <p:sp>
        <p:nvSpPr>
          <p:cNvPr id="39" name="圓角矩形 38"/>
          <p:cNvSpPr/>
          <p:nvPr/>
        </p:nvSpPr>
        <p:spPr>
          <a:xfrm>
            <a:off x="3200400" y="7604501"/>
            <a:ext cx="12268200" cy="911733"/>
          </a:xfrm>
          <a:prstGeom prst="roundRect">
            <a:avLst/>
          </a:prstGeom>
          <a:solidFill>
            <a:sysClr val="window" lastClr="FFFFFF"/>
          </a:solidFill>
          <a:ln w="28575" cap="flat" cmpd="sng" algn="ctr">
            <a:solidFill>
              <a:srgbClr val="FF0000"/>
            </a:solidFill>
            <a:prstDash val="solid"/>
            <a:miter lim="800000"/>
          </a:ln>
          <a:effectLst/>
        </p:spPr>
        <p:txBody>
          <a:bodyPr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zh-TW" altLang="en-US" sz="3200" b="1" i="0" u="none" strike="noStrike" kern="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rPr>
              <a:t>以上狀況若有發生，教學卓越中心將作為嗣後獎勵之參考依據。</a:t>
            </a: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401842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4" name="Group 4"/>
          <p:cNvGrpSpPr/>
          <p:nvPr/>
        </p:nvGrpSpPr>
        <p:grpSpPr>
          <a:xfrm>
            <a:off x="8001007" y="0"/>
            <a:ext cx="10286993" cy="10287000"/>
            <a:chOff x="0" y="0"/>
            <a:chExt cx="2709331" cy="2709333"/>
          </a:xfrm>
        </p:grpSpPr>
        <p:sp>
          <p:nvSpPr>
            <p:cNvPr id="5" name="Freeform 5"/>
            <p:cNvSpPr/>
            <p:nvPr/>
          </p:nvSpPr>
          <p:spPr>
            <a:xfrm>
              <a:off x="0" y="0"/>
              <a:ext cx="2709331" cy="2709333"/>
            </a:xfrm>
            <a:custGeom>
              <a:avLst/>
              <a:gdLst/>
              <a:ahLst/>
              <a:cxnLst/>
              <a:rect l="l" t="t" r="r" b="b"/>
              <a:pathLst>
                <a:path w="2709331" h="2709333">
                  <a:moveTo>
                    <a:pt x="0" y="0"/>
                  </a:moveTo>
                  <a:lnTo>
                    <a:pt x="2709331" y="0"/>
                  </a:lnTo>
                  <a:lnTo>
                    <a:pt x="2709331" y="2709333"/>
                  </a:lnTo>
                  <a:lnTo>
                    <a:pt x="0" y="2709333"/>
                  </a:lnTo>
                  <a:close/>
                </a:path>
              </a:pathLst>
            </a:custGeom>
            <a:solidFill>
              <a:srgbClr val="F2F1F1">
                <a:alpha val="80000"/>
              </a:srgbClr>
            </a:solidFill>
          </p:spPr>
        </p:sp>
        <p:sp>
          <p:nvSpPr>
            <p:cNvPr id="6" name="TextBox 6"/>
            <p:cNvSpPr txBox="1"/>
            <p:nvPr/>
          </p:nvSpPr>
          <p:spPr>
            <a:xfrm>
              <a:off x="0" y="-47625"/>
              <a:ext cx="2709331" cy="2756958"/>
            </a:xfrm>
            <a:prstGeom prst="rect">
              <a:avLst/>
            </a:prstGeom>
          </p:spPr>
          <p:txBody>
            <a:bodyPr lIns="50800" tIns="50800" rIns="50800" bIns="50800" rtlCol="0" anchor="ctr"/>
            <a:lstStyle/>
            <a:p>
              <a:pPr algn="ctr">
                <a:lnSpc>
                  <a:spcPts val="3359"/>
                </a:lnSpc>
              </a:pPr>
              <a:endParaRPr/>
            </a:p>
          </p:txBody>
        </p:sp>
      </p:grpSp>
      <p:sp>
        <p:nvSpPr>
          <p:cNvPr id="8" name="TextBox 8"/>
          <p:cNvSpPr txBox="1"/>
          <p:nvPr/>
        </p:nvSpPr>
        <p:spPr>
          <a:xfrm>
            <a:off x="965523" y="3768928"/>
            <a:ext cx="6996120" cy="2215991"/>
          </a:xfrm>
          <a:prstGeom prst="rect">
            <a:avLst/>
          </a:prstGeom>
        </p:spPr>
        <p:txBody>
          <a:bodyPr lIns="0" tIns="0" rIns="0" bIns="0" rtlCol="0" anchor="t">
            <a:spAutoFit/>
          </a:bodyPr>
          <a:lstStyle/>
          <a:p>
            <a:pPr algn="ctr">
              <a:spcBef>
                <a:spcPct val="0"/>
              </a:spcBef>
            </a:pPr>
            <a:r>
              <a:rPr lang="zh-TW" altLang="en-US" sz="7200" b="1" dirty="0">
                <a:solidFill>
                  <a:schemeClr val="tx1">
                    <a:lumMod val="75000"/>
                    <a:lumOff val="25000"/>
                  </a:schemeClr>
                </a:solidFill>
                <a:latin typeface="微軟正黑體" panose="020B0604030504040204" pitchFamily="34" charset="-120"/>
                <a:ea typeface="微軟正黑體" panose="020B0604030504040204" pitchFamily="34" charset="-120"/>
              </a:rPr>
              <a:t>學生自主</a:t>
            </a:r>
            <a:endParaRPr lang="en-US" altLang="zh-TW" sz="7200" b="1" dirty="0">
              <a:solidFill>
                <a:schemeClr val="tx1">
                  <a:lumMod val="75000"/>
                  <a:lumOff val="25000"/>
                </a:schemeClr>
              </a:solidFill>
              <a:latin typeface="微軟正黑體" panose="020B0604030504040204" pitchFamily="34" charset="-120"/>
              <a:ea typeface="微軟正黑體" panose="020B0604030504040204" pitchFamily="34" charset="-120"/>
            </a:endParaRPr>
          </a:p>
          <a:p>
            <a:pPr algn="ctr">
              <a:spcBef>
                <a:spcPct val="0"/>
              </a:spcBef>
            </a:pPr>
            <a:r>
              <a:rPr lang="zh-TW" altLang="en-US" sz="7200" b="1" dirty="0">
                <a:solidFill>
                  <a:schemeClr val="tx1">
                    <a:lumMod val="75000"/>
                    <a:lumOff val="25000"/>
                  </a:schemeClr>
                </a:solidFill>
                <a:latin typeface="微軟正黑體" panose="020B0604030504040204" pitchFamily="34" charset="-120"/>
                <a:ea typeface="微軟正黑體" panose="020B0604030504040204" pitchFamily="34" charset="-120"/>
              </a:rPr>
              <a:t>學習社群</a:t>
            </a:r>
            <a:endParaRPr lang="zh-CN" altLang="en-US" sz="72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pic>
        <p:nvPicPr>
          <p:cNvPr id="13" name="圖片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8412931"/>
            <a:ext cx="4096847" cy="1363082"/>
          </a:xfrm>
          <a:prstGeom prst="rect">
            <a:avLst/>
          </a:prstGeom>
        </p:spPr>
      </p:pic>
      <p:grpSp>
        <p:nvGrpSpPr>
          <p:cNvPr id="14" name="群組 13"/>
          <p:cNvGrpSpPr/>
          <p:nvPr/>
        </p:nvGrpSpPr>
        <p:grpSpPr>
          <a:xfrm>
            <a:off x="9220200" y="4241812"/>
            <a:ext cx="7581900" cy="1803375"/>
            <a:chOff x="1319926" y="4757070"/>
            <a:chExt cx="6166192" cy="1803375"/>
          </a:xfrm>
        </p:grpSpPr>
        <p:sp>
          <p:nvSpPr>
            <p:cNvPr id="15" name="TextBox 99"/>
            <p:cNvSpPr txBox="1"/>
            <p:nvPr/>
          </p:nvSpPr>
          <p:spPr>
            <a:xfrm>
              <a:off x="1383954" y="4757070"/>
              <a:ext cx="1892504" cy="1077218"/>
            </a:xfrm>
            <a:prstGeom prst="rect">
              <a:avLst/>
            </a:prstGeom>
            <a:noFill/>
          </p:spPr>
          <p:txBody>
            <a:bodyPr wrap="square" rtlCol="0">
              <a:spAutoFit/>
            </a:bodyPr>
            <a:lstStyle/>
            <a:p>
              <a:pPr marL="342900" indent="-342900">
                <a:buFont typeface="Wingdings" panose="05000000000000000000" pitchFamily="2" charset="2"/>
                <a:buChar char="ü"/>
              </a:pPr>
              <a:r>
                <a:rPr lang="zh-TW" altLang="en-US" sz="3200" b="1" dirty="0">
                  <a:solidFill>
                    <a:schemeClr val="tx1">
                      <a:lumMod val="65000"/>
                      <a:lumOff val="35000"/>
                    </a:schemeClr>
                  </a:solidFill>
                  <a:latin typeface="微軟正黑體" panose="020B0604030504040204" pitchFamily="34" charset="-120"/>
                  <a:ea typeface="微軟正黑體" panose="020B0604030504040204" pitchFamily="34" charset="-120"/>
                  <a:cs typeface="方正黑体简体" panose="02010601030101010101" pitchFamily="2" charset="-122"/>
                  <a:sym typeface="+mn-lt"/>
                </a:rPr>
                <a:t>實施目的</a:t>
              </a:r>
            </a:p>
          </p:txBody>
        </p:sp>
        <p:sp>
          <p:nvSpPr>
            <p:cNvPr id="16" name="TextBox 15"/>
            <p:cNvSpPr txBox="1"/>
            <p:nvPr/>
          </p:nvSpPr>
          <p:spPr>
            <a:xfrm>
              <a:off x="1319926" y="5481799"/>
              <a:ext cx="2514600" cy="1077218"/>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TW"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經費補助項目</a:t>
              </a:r>
            </a:p>
          </p:txBody>
        </p:sp>
        <p:sp>
          <p:nvSpPr>
            <p:cNvPr id="17" name="TextBox 17"/>
            <p:cNvSpPr txBox="1"/>
            <p:nvPr/>
          </p:nvSpPr>
          <p:spPr>
            <a:xfrm>
              <a:off x="5473228" y="5483227"/>
              <a:ext cx="2012890" cy="1077218"/>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CN"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注意事項</a:t>
              </a:r>
            </a:p>
          </p:txBody>
        </p:sp>
        <p:sp>
          <p:nvSpPr>
            <p:cNvPr id="18" name="TextBox 18"/>
            <p:cNvSpPr txBox="1"/>
            <p:nvPr/>
          </p:nvSpPr>
          <p:spPr>
            <a:xfrm>
              <a:off x="3719487" y="4757071"/>
              <a:ext cx="1813554" cy="1077218"/>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TW" altLang="en-US" sz="3200" dirty="0">
                  <a:latin typeface="微軟正黑體" panose="020B0604030504040204" pitchFamily="34" charset="-120"/>
                  <a:ea typeface="微軟正黑體" panose="020B0604030504040204" pitchFamily="34" charset="-120"/>
                  <a:cs typeface="方正黑体简体" panose="02010601030101010101" pitchFamily="2" charset="-122"/>
                </a:rPr>
                <a:t>申請方式</a:t>
              </a:r>
              <a:endParaRPr lang="zh-CN" altLang="zh-CN" sz="3200" dirty="0">
                <a:latin typeface="微軟正黑體" panose="020B0604030504040204" pitchFamily="34" charset="-120"/>
                <a:ea typeface="微軟正黑體" panose="020B0604030504040204" pitchFamily="34" charset="-120"/>
                <a:cs typeface="方正黑体简体" panose="02010601030101010101" pitchFamily="2" charset="-122"/>
                <a:sym typeface="+mn-lt"/>
              </a:endParaRPr>
            </a:p>
          </p:txBody>
        </p:sp>
        <p:sp>
          <p:nvSpPr>
            <p:cNvPr id="19" name="TextBox 19"/>
            <p:cNvSpPr txBox="1"/>
            <p:nvPr/>
          </p:nvSpPr>
          <p:spPr>
            <a:xfrm>
              <a:off x="3678337" y="5483226"/>
              <a:ext cx="1895855" cy="1077218"/>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CN"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成果考核</a:t>
              </a:r>
            </a:p>
          </p:txBody>
        </p:sp>
        <p:sp>
          <p:nvSpPr>
            <p:cNvPr id="20" name="TextBox 20"/>
            <p:cNvSpPr txBox="1"/>
            <p:nvPr/>
          </p:nvSpPr>
          <p:spPr>
            <a:xfrm>
              <a:off x="5473228" y="4757072"/>
              <a:ext cx="1819735" cy="1077218"/>
            </a:xfrm>
            <a:prstGeom prst="rect">
              <a:avLst/>
            </a:prstGeom>
            <a:noFill/>
          </p:spPr>
          <p:txBody>
            <a:bodyPr wrap="square" rtlCol="0">
              <a:spAutoFit/>
            </a:bodyPr>
            <a:lstStyle>
              <a:defPPr>
                <a:defRPr lang="zh-CN"/>
              </a:defPPr>
              <a:lvl1pPr>
                <a:defRPr sz="2000" b="1">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342900" indent="-342900">
                <a:buFont typeface="Wingdings" panose="05000000000000000000" pitchFamily="2" charset="2"/>
                <a:buChar char="ü"/>
              </a:pPr>
              <a:r>
                <a:rPr lang="zh-CN" altLang="en-US" sz="3200" dirty="0">
                  <a:latin typeface="微軟正黑體" panose="020B0604030504040204" pitchFamily="34" charset="-120"/>
                  <a:ea typeface="微軟正黑體" panose="020B0604030504040204" pitchFamily="34" charset="-120"/>
                  <a:cs typeface="方正黑体简体" panose="02010601030101010101" pitchFamily="2" charset="-122"/>
                  <a:sym typeface="+mn-lt"/>
                </a:rPr>
                <a:t>審查項目</a:t>
              </a:r>
              <a:endParaRPr lang="zh-CN" altLang="zh-CN" sz="3200" dirty="0">
                <a:latin typeface="微軟正黑體" panose="020B0604030504040204" pitchFamily="34" charset="-120"/>
                <a:ea typeface="微軟正黑體" panose="020B0604030504040204" pitchFamily="34" charset="-120"/>
                <a:cs typeface="方正黑体简体" panose="02010601030101010101" pitchFamily="2" charset="-122"/>
                <a:sym typeface="+mn-lt"/>
              </a:endParaRPr>
            </a:p>
          </p:txBody>
        </p:sp>
      </p:grpSp>
      <p:sp>
        <p:nvSpPr>
          <p:cNvPr id="21" name="投影片編號版面配置區 20"/>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944078" y="1326430"/>
            <a:ext cx="21203378" cy="7634140"/>
            <a:chOff x="0" y="0"/>
            <a:chExt cx="1128752" cy="406400"/>
          </a:xfrm>
        </p:grpSpPr>
        <p:sp>
          <p:nvSpPr>
            <p:cNvPr id="3" name="Freeform 3"/>
            <p:cNvSpPr/>
            <p:nvPr/>
          </p:nvSpPr>
          <p:spPr>
            <a:xfrm>
              <a:off x="0" y="0"/>
              <a:ext cx="1128752" cy="406400"/>
            </a:xfrm>
            <a:custGeom>
              <a:avLst/>
              <a:gdLst/>
              <a:ahLst/>
              <a:cxnLst/>
              <a:rect l="l" t="t" r="r" b="b"/>
              <a:pathLst>
                <a:path w="1128752" h="406400">
                  <a:moveTo>
                    <a:pt x="925552" y="0"/>
                  </a:moveTo>
                  <a:cubicBezTo>
                    <a:pt x="1037776" y="0"/>
                    <a:pt x="1128752" y="90976"/>
                    <a:pt x="1128752" y="203200"/>
                  </a:cubicBezTo>
                  <a:cubicBezTo>
                    <a:pt x="1128752" y="315424"/>
                    <a:pt x="1037776" y="406400"/>
                    <a:pt x="925552" y="406400"/>
                  </a:cubicBezTo>
                  <a:lnTo>
                    <a:pt x="203200" y="406400"/>
                  </a:lnTo>
                  <a:cubicBezTo>
                    <a:pt x="90976" y="406400"/>
                    <a:pt x="0" y="315424"/>
                    <a:pt x="0" y="203200"/>
                  </a:cubicBezTo>
                  <a:cubicBezTo>
                    <a:pt x="0" y="90976"/>
                    <a:pt x="90976" y="0"/>
                    <a:pt x="203200" y="0"/>
                  </a:cubicBezTo>
                  <a:close/>
                </a:path>
              </a:pathLst>
            </a:custGeom>
            <a:solidFill>
              <a:srgbClr val="F2F1F1">
                <a:alpha val="80000"/>
              </a:srgbClr>
            </a:solidFill>
          </p:spPr>
        </p:sp>
        <p:sp>
          <p:nvSpPr>
            <p:cNvPr id="4" name="TextBox 4"/>
            <p:cNvSpPr txBox="1"/>
            <p:nvPr/>
          </p:nvSpPr>
          <p:spPr>
            <a:xfrm>
              <a:off x="0" y="-47625"/>
              <a:ext cx="1128752" cy="454025"/>
            </a:xfrm>
            <a:prstGeom prst="rect">
              <a:avLst/>
            </a:prstGeom>
          </p:spPr>
          <p:txBody>
            <a:bodyPr lIns="50800" tIns="50800" rIns="50800" bIns="50800" rtlCol="0" anchor="ctr"/>
            <a:lstStyle/>
            <a:p>
              <a:pPr algn="ctr">
                <a:lnSpc>
                  <a:spcPts val="3359"/>
                </a:lnSpc>
              </a:pPr>
              <a:endParaRPr/>
            </a:p>
          </p:txBody>
        </p:sp>
      </p:grpSp>
      <p:grpSp>
        <p:nvGrpSpPr>
          <p:cNvPr id="6" name="Group 6"/>
          <p:cNvGrpSpPr/>
          <p:nvPr/>
        </p:nvGrpSpPr>
        <p:grpSpPr>
          <a:xfrm>
            <a:off x="1028700" y="9009810"/>
            <a:ext cx="248490" cy="248490"/>
            <a:chOff x="0" y="0"/>
            <a:chExt cx="812800" cy="812800"/>
          </a:xfrm>
        </p:grpSpPr>
        <p:sp>
          <p:nvSpPr>
            <p:cNvPr id="7" name="Freeform 7"/>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8" name="TextBox 8"/>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grpSp>
        <p:nvGrpSpPr>
          <p:cNvPr id="9" name="Group 9"/>
          <p:cNvGrpSpPr/>
          <p:nvPr/>
        </p:nvGrpSpPr>
        <p:grpSpPr>
          <a:xfrm>
            <a:off x="17010810" y="1028700"/>
            <a:ext cx="248490" cy="248490"/>
            <a:chOff x="0" y="0"/>
            <a:chExt cx="812800" cy="812800"/>
          </a:xfrm>
        </p:grpSpPr>
        <p:sp>
          <p:nvSpPr>
            <p:cNvPr id="10" name="Freeform 10"/>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1" name="TextBox 11"/>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18" name="TextBox 17"/>
          <p:cNvSpPr txBox="1"/>
          <p:nvPr/>
        </p:nvSpPr>
        <p:spPr>
          <a:xfrm>
            <a:off x="1493886" y="2592777"/>
            <a:ext cx="12371749" cy="405616"/>
          </a:xfrm>
          <a:prstGeom prst="rect">
            <a:avLst/>
          </a:prstGeom>
        </p:spPr>
        <p:txBody>
          <a:bodyPr lIns="0" tIns="0" rIns="0" bIns="0" rtlCol="0" anchor="t">
            <a:spAutoFit/>
          </a:bodyPr>
          <a:lstStyle/>
          <a:p>
            <a:pPr marL="0" lvl="0" indent="0" algn="ctr">
              <a:lnSpc>
                <a:spcPts val="3359"/>
              </a:lnSpc>
              <a:spcBef>
                <a:spcPct val="0"/>
              </a:spcBef>
            </a:pPr>
            <a:r>
              <a:rPr lang="zh-TW" altLang="en-US" sz="2399" spc="239" dirty="0">
                <a:solidFill>
                  <a:srgbClr val="000000"/>
                </a:solidFill>
                <a:latin typeface="微軟正黑體" panose="020B0604030504040204" pitchFamily="34" charset="-120"/>
                <a:ea typeface="微軟正黑體" panose="020B0604030504040204" pitchFamily="34" charset="-120"/>
                <a:cs typeface="Lato"/>
                <a:sym typeface="Lato"/>
              </a:rPr>
              <a:t>教學卓越中心</a:t>
            </a:r>
            <a:endParaRPr lang="en-US" sz="2399" spc="239" dirty="0">
              <a:solidFill>
                <a:srgbClr val="000000"/>
              </a:solidFill>
              <a:latin typeface="微軟正黑體" panose="020B0604030504040204" pitchFamily="34" charset="-120"/>
              <a:ea typeface="微軟正黑體" panose="020B0604030504040204" pitchFamily="34" charset="-120"/>
              <a:cs typeface="Lato"/>
              <a:sym typeface="Lato"/>
            </a:endParaRPr>
          </a:p>
        </p:txBody>
      </p:sp>
      <p:pic>
        <p:nvPicPr>
          <p:cNvPr id="19" name="圖片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8760" y="1528544"/>
            <a:ext cx="885260" cy="885260"/>
          </a:xfrm>
          <a:prstGeom prst="rect">
            <a:avLst/>
          </a:prstGeom>
        </p:spPr>
      </p:pic>
      <p:sp>
        <p:nvSpPr>
          <p:cNvPr id="20" name="TextBox 6"/>
          <p:cNvSpPr txBox="1"/>
          <p:nvPr/>
        </p:nvSpPr>
        <p:spPr>
          <a:xfrm>
            <a:off x="3200508" y="3167463"/>
            <a:ext cx="10728773" cy="1231106"/>
          </a:xfrm>
          <a:prstGeom prst="rect">
            <a:avLst/>
          </a:prstGeom>
        </p:spPr>
        <p:txBody>
          <a:bodyPr wrap="square"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rPr>
              <a:t>期待各位同學的申請</a:t>
            </a:r>
            <a:r>
              <a:rPr lang="en-US" altLang="zh-TW" sz="8000" b="1" dirty="0">
                <a:solidFill>
                  <a:schemeClr val="tx1">
                    <a:lumMod val="75000"/>
                    <a:lumOff val="25000"/>
                  </a:schemeClr>
                </a:solidFill>
                <a:latin typeface="微軟正黑體" panose="020B0604030504040204" pitchFamily="34" charset="-120"/>
                <a:ea typeface="微軟正黑體" panose="020B0604030504040204" pitchFamily="34" charset="-120"/>
              </a:rPr>
              <a:t>!</a:t>
            </a:r>
          </a:p>
        </p:txBody>
      </p:sp>
      <p:sp>
        <p:nvSpPr>
          <p:cNvPr id="21" name="TextBox 18"/>
          <p:cNvSpPr txBox="1"/>
          <p:nvPr/>
        </p:nvSpPr>
        <p:spPr>
          <a:xfrm>
            <a:off x="3886200" y="5796640"/>
            <a:ext cx="8686176" cy="1384995"/>
          </a:xfrm>
          <a:prstGeom prst="rect">
            <a:avLst/>
          </a:prstGeom>
          <a:noFill/>
          <a:ln>
            <a:noFill/>
          </a:ln>
        </p:spPr>
        <p:txBody>
          <a:bodyPr wrap="square" rtlCol="0">
            <a:spAutoFit/>
          </a:bodyPr>
          <a:lstStyle/>
          <a:p>
            <a:pPr>
              <a:lnSpc>
                <a:spcPct val="150000"/>
              </a:lnSpc>
            </a:pPr>
            <a:r>
              <a:rPr lang="zh-TW" altLang="en-US" sz="2800" dirty="0">
                <a:latin typeface="微軟正黑體" panose="020B0604030504040204" pitchFamily="34" charset="-120"/>
                <a:ea typeface="微軟正黑體" panose="020B0604030504040204" pitchFamily="34" charset="-120"/>
              </a:rPr>
              <a:t>學生自主學習社群：李小姐，</a:t>
            </a:r>
            <a:r>
              <a:rPr lang="en-US" altLang="zh-TW" sz="2800" dirty="0">
                <a:latin typeface="微軟正黑體" panose="020B0604030504040204" pitchFamily="34" charset="-120"/>
                <a:ea typeface="微軟正黑體" panose="020B0604030504040204" pitchFamily="34" charset="-120"/>
              </a:rPr>
              <a:t>Tel:03-8906587</a:t>
            </a:r>
            <a:r>
              <a:rPr lang="zh-TW" altLang="en-US" sz="2800" dirty="0">
                <a:latin typeface="微軟正黑體" panose="020B0604030504040204" pitchFamily="34" charset="-120"/>
                <a:ea typeface="微軟正黑體" panose="020B0604030504040204" pitchFamily="34" charset="-120"/>
              </a:rPr>
              <a:t>，</a:t>
            </a:r>
            <a:endParaRPr lang="en-US" altLang="zh-TW" sz="2800" dirty="0">
              <a:latin typeface="微軟正黑體" panose="020B0604030504040204" pitchFamily="34" charset="-120"/>
              <a:ea typeface="微軟正黑體" panose="020B0604030504040204" pitchFamily="34" charset="-120"/>
            </a:endParaRPr>
          </a:p>
          <a:p>
            <a:pPr>
              <a:lnSpc>
                <a:spcPct val="150000"/>
              </a:lnSpc>
            </a:pPr>
            <a:r>
              <a:rPr lang="en-US" altLang="zh-TW" sz="2800" dirty="0">
                <a:latin typeface="微軟正黑體" panose="020B0604030504040204" pitchFamily="34" charset="-120"/>
                <a:ea typeface="微軟正黑體" panose="020B0604030504040204" pitchFamily="34" charset="-120"/>
              </a:rPr>
              <a:t>email: jeannie@gms.ndhu.edu.tw</a:t>
            </a:r>
            <a:endParaRPr lang="zh-CN" altLang="en-US" sz="3200" dirty="0">
              <a:latin typeface="微軟正黑體" panose="020B0604030504040204" pitchFamily="34" charset="-120"/>
              <a:ea typeface="微軟正黑體" panose="020B0604030504040204" pitchFamily="34" charset="-120"/>
            </a:endParaRPr>
          </a:p>
        </p:txBody>
      </p:sp>
      <p:sp>
        <p:nvSpPr>
          <p:cNvPr id="22" name="TextBox 25"/>
          <p:cNvSpPr txBox="1"/>
          <p:nvPr/>
        </p:nvSpPr>
        <p:spPr>
          <a:xfrm>
            <a:off x="3886200" y="7247111"/>
            <a:ext cx="8537707" cy="1305870"/>
          </a:xfrm>
          <a:prstGeom prst="rect">
            <a:avLst/>
          </a:prstGeom>
          <a:noFill/>
          <a:ln>
            <a:noFill/>
          </a:ln>
        </p:spPr>
        <p:txBody>
          <a:bodyPr wrap="square" rtlCol="0">
            <a:spAutoFit/>
          </a:bodyPr>
          <a:lstStyle/>
          <a:p>
            <a:pPr>
              <a:lnSpc>
                <a:spcPct val="150000"/>
              </a:lnSpc>
            </a:pPr>
            <a:r>
              <a:rPr lang="zh-TW" altLang="en-US" sz="2800" dirty="0">
                <a:latin typeface="微軟正黑體" panose="020B0604030504040204" pitchFamily="34" charset="-120"/>
                <a:ea typeface="微軟正黑體" panose="020B0604030504040204" pitchFamily="34" charset="-120"/>
              </a:rPr>
              <a:t>自主學習培力獎勵方案：鄭先生，</a:t>
            </a:r>
            <a:r>
              <a:rPr lang="en-US" altLang="zh-TW" sz="2800" dirty="0">
                <a:latin typeface="微軟正黑體" panose="020B0604030504040204" pitchFamily="34" charset="-120"/>
                <a:ea typeface="微軟正黑體" panose="020B0604030504040204" pitchFamily="34" charset="-120"/>
              </a:rPr>
              <a:t>Tel:03-8906590</a:t>
            </a:r>
            <a:r>
              <a:rPr lang="zh-TW" altLang="en-US" sz="2800" dirty="0">
                <a:latin typeface="微軟正黑體" panose="020B0604030504040204" pitchFamily="34" charset="-120"/>
                <a:ea typeface="微軟正黑體" panose="020B0604030504040204" pitchFamily="34" charset="-120"/>
              </a:rPr>
              <a:t>，</a:t>
            </a:r>
            <a:br>
              <a:rPr lang="zh-TW" altLang="en-US" sz="2800" dirty="0">
                <a:latin typeface="微軟正黑體" panose="020B0604030504040204" pitchFamily="34" charset="-120"/>
                <a:ea typeface="微軟正黑體" panose="020B0604030504040204" pitchFamily="34" charset="-120"/>
              </a:rPr>
            </a:br>
            <a:r>
              <a:rPr lang="en-US" altLang="zh-TW" sz="2800" dirty="0">
                <a:latin typeface="微軟正黑體" panose="020B0604030504040204" pitchFamily="34" charset="-120"/>
                <a:ea typeface="微軟正黑體" panose="020B0604030504040204" pitchFamily="34" charset="-120"/>
              </a:rPr>
              <a:t>email: bighead7361@gms.ndhu.edu.tw</a:t>
            </a:r>
          </a:p>
        </p:txBody>
      </p:sp>
      <p:sp>
        <p:nvSpPr>
          <p:cNvPr id="23" name="矩形 22"/>
          <p:cNvSpPr/>
          <p:nvPr/>
        </p:nvSpPr>
        <p:spPr>
          <a:xfrm>
            <a:off x="3497373" y="6146960"/>
            <a:ext cx="217170" cy="217170"/>
          </a:xfrm>
          <a:prstGeom prst="rect">
            <a:avLst/>
          </a:prstGeom>
          <a:solidFill>
            <a:srgbClr val="4E6E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4E6E81"/>
              </a:solidFill>
            </a:endParaRPr>
          </a:p>
        </p:txBody>
      </p:sp>
      <p:sp>
        <p:nvSpPr>
          <p:cNvPr id="24" name="矩形 23"/>
          <p:cNvSpPr/>
          <p:nvPr/>
        </p:nvSpPr>
        <p:spPr>
          <a:xfrm>
            <a:off x="3497373" y="7670960"/>
            <a:ext cx="217170" cy="217170"/>
          </a:xfrm>
          <a:prstGeom prst="rect">
            <a:avLst/>
          </a:prstGeom>
          <a:solidFill>
            <a:srgbClr val="4E6E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4E6E81"/>
              </a:solidFill>
            </a:endParaRPr>
          </a:p>
        </p:txBody>
      </p:sp>
      <p:sp>
        <p:nvSpPr>
          <p:cNvPr id="25" name="矩形 24"/>
          <p:cNvSpPr/>
          <p:nvPr/>
        </p:nvSpPr>
        <p:spPr>
          <a:xfrm>
            <a:off x="3420775" y="4956993"/>
            <a:ext cx="3877985" cy="584775"/>
          </a:xfrm>
          <a:prstGeom prst="rect">
            <a:avLst/>
          </a:prstGeom>
        </p:spPr>
        <p:txBody>
          <a:bodyPr wrap="none">
            <a:spAutoFit/>
          </a:bodyPr>
          <a:lstStyle/>
          <a:p>
            <a:r>
              <a:rPr lang="zh-TW" altLang="en-US" sz="3200" b="1" dirty="0">
                <a:latin typeface="微軟正黑體" panose="020B0604030504040204" pitchFamily="34" charset="-120"/>
                <a:ea typeface="微軟正黑體" panose="020B0604030504040204" pitchFamily="34" charset="-120"/>
              </a:rPr>
              <a:t>教卓中心業務承辦人</a:t>
            </a:r>
            <a:endParaRPr lang="en-US" altLang="zh-TW" sz="3200" b="1" dirty="0">
              <a:latin typeface="微軟正黑體" panose="020B0604030504040204" pitchFamily="34" charset="-120"/>
              <a:ea typeface="微軟正黑體" panose="020B0604030504040204" pitchFamily="34" charset="-120"/>
            </a:endParaRPr>
          </a:p>
        </p:txBody>
      </p:sp>
      <p:sp>
        <p:nvSpPr>
          <p:cNvPr id="26" name="投影片編號版面配置區 25"/>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6745651" cy="1231106"/>
          </a:xfrm>
          <a:prstGeom prst="rect">
            <a:avLst/>
          </a:prstGeom>
        </p:spPr>
        <p:txBody>
          <a:bodyPr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實施目的</a:t>
            </a:r>
            <a:endParaRPr lang="zh-CN"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p:txBody>
      </p:sp>
      <p:grpSp>
        <p:nvGrpSpPr>
          <p:cNvPr id="31" name="Group 5"/>
          <p:cNvGrpSpPr/>
          <p:nvPr/>
        </p:nvGrpSpPr>
        <p:grpSpPr>
          <a:xfrm>
            <a:off x="1559669" y="3034861"/>
            <a:ext cx="6898531" cy="869108"/>
            <a:chOff x="7692" y="-102626"/>
            <a:chExt cx="812800" cy="839226"/>
          </a:xfrm>
        </p:grpSpPr>
        <p:sp>
          <p:nvSpPr>
            <p:cNvPr id="32" name="Freeform 6"/>
            <p:cNvSpPr/>
            <p:nvPr/>
          </p:nvSpPr>
          <p:spPr>
            <a:xfrm>
              <a:off x="7692" y="-102626"/>
              <a:ext cx="812800" cy="812800"/>
            </a:xfrm>
            <a:prstGeom prst="roundRect">
              <a:avLst/>
            </a:prstGeom>
            <a:solidFill>
              <a:srgbClr val="FFFFFF"/>
            </a:solidFill>
            <a:ln w="38100" cap="sq">
              <a:solidFill>
                <a:srgbClr val="4E6E81"/>
              </a:solidFill>
              <a:prstDash val="solid"/>
              <a:miter/>
            </a:ln>
          </p:spPr>
        </p:sp>
        <p:sp>
          <p:nvSpPr>
            <p:cNvPr id="33" name="TextBox 7"/>
            <p:cNvSpPr txBox="1"/>
            <p:nvPr/>
          </p:nvSpPr>
          <p:spPr>
            <a:xfrm>
              <a:off x="76200" y="38100"/>
              <a:ext cx="660400" cy="698500"/>
            </a:xfrm>
            <a:prstGeom prst="roundRect">
              <a:avLst/>
            </a:prstGeom>
            <a:ln>
              <a:noFill/>
            </a:ln>
          </p:spPr>
          <p:txBody>
            <a:bodyPr lIns="50800" tIns="50800" rIns="50800" bIns="50800" rtlCol="0" anchor="ctr"/>
            <a:lstStyle/>
            <a:p>
              <a:pPr algn="ctr">
                <a:lnSpc>
                  <a:spcPts val="2940"/>
                </a:lnSpc>
              </a:pPr>
              <a:endParaRPr/>
            </a:p>
          </p:txBody>
        </p:sp>
      </p:grpSp>
      <p:sp>
        <p:nvSpPr>
          <p:cNvPr id="2" name="矩形 1"/>
          <p:cNvSpPr/>
          <p:nvPr/>
        </p:nvSpPr>
        <p:spPr>
          <a:xfrm>
            <a:off x="1998555" y="3088975"/>
            <a:ext cx="6083718" cy="707886"/>
          </a:xfrm>
          <a:prstGeom prst="rect">
            <a:avLst/>
          </a:prstGeom>
        </p:spPr>
        <p:txBody>
          <a:bodyPr wrap="none">
            <a:spAutoFit/>
          </a:bodyPr>
          <a:lstStyle/>
          <a:p>
            <a:pPr lvl="0" algn="ctr">
              <a:defRPr/>
            </a:pPr>
            <a:r>
              <a:rPr lang="zh-TW" altLang="en-US" sz="4000" b="1" spc="600" dirty="0">
                <a:latin typeface="微軟正黑體" panose="020B0604030504040204" pitchFamily="34" charset="-120"/>
                <a:ea typeface="微軟正黑體" panose="020B0604030504040204" pitchFamily="34" charset="-120"/>
                <a:cs typeface="Open Sans" panose="020B0606030504020204" pitchFamily="34" charset="0"/>
                <a:sym typeface="+mn-ea"/>
              </a:rPr>
              <a:t>執行各項深度學習活動</a:t>
            </a:r>
          </a:p>
        </p:txBody>
      </p:sp>
      <p:sp>
        <p:nvSpPr>
          <p:cNvPr id="7" name="矩形 6"/>
          <p:cNvSpPr/>
          <p:nvPr/>
        </p:nvSpPr>
        <p:spPr>
          <a:xfrm>
            <a:off x="8887358" y="3163343"/>
            <a:ext cx="8802410" cy="584775"/>
          </a:xfrm>
          <a:prstGeom prst="rect">
            <a:avLst/>
          </a:prstGeom>
        </p:spPr>
        <p:txBody>
          <a:bodyPr wrap="none">
            <a:spAutoFit/>
          </a:bodyPr>
          <a:lstStyle/>
          <a:p>
            <a:pPr lvl="0" algn="just">
              <a:defRPr/>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以自身感興趣主題，進行各項實行或學習活動。</a:t>
            </a:r>
          </a:p>
        </p:txBody>
      </p:sp>
      <p:grpSp>
        <p:nvGrpSpPr>
          <p:cNvPr id="34" name="Group 5"/>
          <p:cNvGrpSpPr/>
          <p:nvPr/>
        </p:nvGrpSpPr>
        <p:grpSpPr>
          <a:xfrm>
            <a:off x="1577503" y="4408725"/>
            <a:ext cx="6898531" cy="869108"/>
            <a:chOff x="7692" y="-102626"/>
            <a:chExt cx="812800" cy="839226"/>
          </a:xfrm>
        </p:grpSpPr>
        <p:sp>
          <p:nvSpPr>
            <p:cNvPr id="35" name="Freeform 6"/>
            <p:cNvSpPr/>
            <p:nvPr/>
          </p:nvSpPr>
          <p:spPr>
            <a:xfrm>
              <a:off x="7692" y="-102626"/>
              <a:ext cx="812800" cy="812800"/>
            </a:xfrm>
            <a:prstGeom prst="roundRect">
              <a:avLst/>
            </a:prstGeom>
            <a:solidFill>
              <a:srgbClr val="FFFFFF"/>
            </a:solidFill>
            <a:ln w="38100" cap="sq">
              <a:solidFill>
                <a:srgbClr val="4E6E81"/>
              </a:solidFill>
              <a:prstDash val="solid"/>
              <a:miter/>
            </a:ln>
          </p:spPr>
        </p:sp>
        <p:sp>
          <p:nvSpPr>
            <p:cNvPr id="36" name="TextBox 7"/>
            <p:cNvSpPr txBox="1"/>
            <p:nvPr/>
          </p:nvSpPr>
          <p:spPr>
            <a:xfrm>
              <a:off x="76200" y="38100"/>
              <a:ext cx="660400" cy="698500"/>
            </a:xfrm>
            <a:prstGeom prst="roundRect">
              <a:avLst/>
            </a:prstGeom>
            <a:ln>
              <a:noFill/>
            </a:ln>
          </p:spPr>
          <p:txBody>
            <a:bodyPr lIns="50800" tIns="50800" rIns="50800" bIns="50800" rtlCol="0" anchor="ctr"/>
            <a:lstStyle/>
            <a:p>
              <a:pPr algn="ctr">
                <a:lnSpc>
                  <a:spcPts val="2940"/>
                </a:lnSpc>
              </a:pPr>
              <a:endParaRPr/>
            </a:p>
          </p:txBody>
        </p:sp>
      </p:grpSp>
      <p:sp>
        <p:nvSpPr>
          <p:cNvPr id="37" name="矩形 36"/>
          <p:cNvSpPr/>
          <p:nvPr/>
        </p:nvSpPr>
        <p:spPr>
          <a:xfrm>
            <a:off x="8887358" y="4309373"/>
            <a:ext cx="8802410" cy="1077218"/>
          </a:xfrm>
          <a:prstGeom prst="rect">
            <a:avLst/>
          </a:prstGeom>
        </p:spPr>
        <p:txBody>
          <a:bodyPr wrap="square">
            <a:spAutoFit/>
          </a:bodyPr>
          <a:lstStyle/>
          <a:p>
            <a:pPr lvl="0" algn="just">
              <a:defRPr/>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鼓勵同學活用所學專業知識，並從活動實踐中擴展學習經驗。</a:t>
            </a:r>
          </a:p>
        </p:txBody>
      </p:sp>
      <p:sp>
        <p:nvSpPr>
          <p:cNvPr id="38" name="矩形 37"/>
          <p:cNvSpPr/>
          <p:nvPr/>
        </p:nvSpPr>
        <p:spPr>
          <a:xfrm>
            <a:off x="1695588" y="4508194"/>
            <a:ext cx="6689652" cy="707886"/>
          </a:xfrm>
          <a:prstGeom prst="rect">
            <a:avLst/>
          </a:prstGeom>
        </p:spPr>
        <p:txBody>
          <a:bodyPr wrap="none">
            <a:spAutoFit/>
          </a:bodyPr>
          <a:lstStyle/>
          <a:p>
            <a:pPr lvl="0" algn="ctr">
              <a:defRPr/>
            </a:pPr>
            <a:r>
              <a:rPr lang="zh-TW" altLang="en-US" sz="4000" b="1" spc="600" dirty="0">
                <a:latin typeface="微軟正黑體" panose="020B0604030504040204" pitchFamily="34" charset="-120"/>
                <a:ea typeface="微軟正黑體" panose="020B0604030504040204" pitchFamily="34" charset="-120"/>
                <a:cs typeface="Open Sans" panose="020B0606030504020204" pitchFamily="34" charset="0"/>
                <a:sym typeface="+mn-ea"/>
              </a:rPr>
              <a:t>活用</a:t>
            </a:r>
            <a:r>
              <a:rPr lang="en-US" altLang="zh-TW" sz="4000" b="1" spc="600" dirty="0">
                <a:latin typeface="微軟正黑體" panose="020B0604030504040204" pitchFamily="34" charset="-120"/>
                <a:ea typeface="微軟正黑體" panose="020B0604030504040204" pitchFamily="34" charset="-120"/>
                <a:cs typeface="Open Sans" panose="020B0606030504020204" pitchFamily="34" charset="0"/>
                <a:sym typeface="+mn-ea"/>
              </a:rPr>
              <a:t>/</a:t>
            </a:r>
            <a:r>
              <a:rPr lang="zh-TW" altLang="en-US" sz="4000" b="1" spc="600" dirty="0">
                <a:latin typeface="微軟正黑體" panose="020B0604030504040204" pitchFamily="34" charset="-120"/>
                <a:ea typeface="微軟正黑體" panose="020B0604030504040204" pitchFamily="34" charset="-120"/>
                <a:cs typeface="Open Sans" panose="020B0606030504020204" pitchFamily="34" charset="0"/>
                <a:sym typeface="+mn-ea"/>
              </a:rPr>
              <a:t>增進</a:t>
            </a:r>
            <a:r>
              <a:rPr lang="en-US" altLang="zh-TW" sz="4000" b="1" spc="600" dirty="0">
                <a:latin typeface="微軟正黑體" panose="020B0604030504040204" pitchFamily="34" charset="-120"/>
                <a:ea typeface="微軟正黑體" panose="020B0604030504040204" pitchFamily="34" charset="-120"/>
                <a:cs typeface="Open Sans" panose="020B0606030504020204" pitchFamily="34" charset="0"/>
                <a:sym typeface="+mn-ea"/>
              </a:rPr>
              <a:t>/</a:t>
            </a:r>
            <a:r>
              <a:rPr lang="zh-TW" altLang="en-US" sz="4000" b="1" spc="600" dirty="0">
                <a:latin typeface="微軟正黑體" panose="020B0604030504040204" pitchFamily="34" charset="-120"/>
                <a:ea typeface="微軟正黑體" panose="020B0604030504040204" pitchFamily="34" charset="-120"/>
                <a:cs typeface="Open Sans" panose="020B0606030504020204" pitchFamily="34" charset="0"/>
                <a:sym typeface="+mn-ea"/>
              </a:rPr>
              <a:t>補足所學專業</a:t>
            </a:r>
          </a:p>
        </p:txBody>
      </p:sp>
      <p:grpSp>
        <p:nvGrpSpPr>
          <p:cNvPr id="39" name="Group 5"/>
          <p:cNvGrpSpPr/>
          <p:nvPr/>
        </p:nvGrpSpPr>
        <p:grpSpPr>
          <a:xfrm>
            <a:off x="1577503" y="5929554"/>
            <a:ext cx="6898531" cy="869108"/>
            <a:chOff x="7692" y="-102626"/>
            <a:chExt cx="812800" cy="839226"/>
          </a:xfrm>
        </p:grpSpPr>
        <p:sp>
          <p:nvSpPr>
            <p:cNvPr id="40" name="Freeform 6"/>
            <p:cNvSpPr/>
            <p:nvPr/>
          </p:nvSpPr>
          <p:spPr>
            <a:xfrm>
              <a:off x="7692" y="-102626"/>
              <a:ext cx="812800" cy="812800"/>
            </a:xfrm>
            <a:prstGeom prst="roundRect">
              <a:avLst/>
            </a:prstGeom>
            <a:solidFill>
              <a:srgbClr val="FFFFFF"/>
            </a:solidFill>
            <a:ln w="38100" cap="sq">
              <a:solidFill>
                <a:srgbClr val="4E6E81"/>
              </a:solidFill>
              <a:prstDash val="solid"/>
              <a:miter/>
            </a:ln>
          </p:spPr>
        </p:sp>
        <p:sp>
          <p:nvSpPr>
            <p:cNvPr id="41" name="TextBox 7"/>
            <p:cNvSpPr txBox="1"/>
            <p:nvPr/>
          </p:nvSpPr>
          <p:spPr>
            <a:xfrm>
              <a:off x="76200" y="38100"/>
              <a:ext cx="660400" cy="698500"/>
            </a:xfrm>
            <a:prstGeom prst="roundRect">
              <a:avLst/>
            </a:prstGeom>
            <a:ln>
              <a:noFill/>
            </a:ln>
          </p:spPr>
          <p:txBody>
            <a:bodyPr lIns="50800" tIns="50800" rIns="50800" bIns="50800" rtlCol="0" anchor="ctr"/>
            <a:lstStyle/>
            <a:p>
              <a:pPr algn="ctr">
                <a:lnSpc>
                  <a:spcPts val="2940"/>
                </a:lnSpc>
              </a:pPr>
              <a:endParaRPr/>
            </a:p>
          </p:txBody>
        </p:sp>
      </p:grpSp>
      <p:sp>
        <p:nvSpPr>
          <p:cNvPr id="42" name="矩形 41"/>
          <p:cNvSpPr/>
          <p:nvPr/>
        </p:nvSpPr>
        <p:spPr>
          <a:xfrm>
            <a:off x="8887358" y="5929554"/>
            <a:ext cx="9019641" cy="1077218"/>
          </a:xfrm>
          <a:prstGeom prst="rect">
            <a:avLst/>
          </a:prstGeom>
        </p:spPr>
        <p:txBody>
          <a:bodyPr wrap="square">
            <a:spAutoFit/>
          </a:bodyPr>
          <a:lstStyle/>
          <a:p>
            <a:pPr lvl="0" algn="just">
              <a:defRPr/>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從活動規劃到實施完全由同學自行規劃，指導教師與教卓中心為輔助角色。</a:t>
            </a:r>
          </a:p>
        </p:txBody>
      </p:sp>
      <p:sp>
        <p:nvSpPr>
          <p:cNvPr id="43" name="矩形 42"/>
          <p:cNvSpPr/>
          <p:nvPr/>
        </p:nvSpPr>
        <p:spPr>
          <a:xfrm>
            <a:off x="1998555" y="6029023"/>
            <a:ext cx="6083717" cy="707886"/>
          </a:xfrm>
          <a:prstGeom prst="rect">
            <a:avLst/>
          </a:prstGeom>
        </p:spPr>
        <p:txBody>
          <a:bodyPr wrap="none">
            <a:spAutoFit/>
          </a:bodyPr>
          <a:lstStyle/>
          <a:p>
            <a:pPr lvl="0" algn="ctr">
              <a:defRPr/>
            </a:pPr>
            <a:r>
              <a:rPr lang="zh-TW" altLang="en-US" sz="4000" b="1" spc="600" dirty="0">
                <a:latin typeface="微軟正黑體" panose="020B0604030504040204" pitchFamily="34" charset="-120"/>
                <a:ea typeface="微軟正黑體" panose="020B0604030504040204" pitchFamily="34" charset="-120"/>
                <a:cs typeface="Open Sans" panose="020B0606030504020204" pitchFamily="34" charset="0"/>
                <a:sym typeface="+mn-ea"/>
              </a:rPr>
              <a:t>思考如何達成活動目標</a:t>
            </a:r>
          </a:p>
        </p:txBody>
      </p:sp>
      <p:grpSp>
        <p:nvGrpSpPr>
          <p:cNvPr id="44" name="组合 49"/>
          <p:cNvGrpSpPr/>
          <p:nvPr/>
        </p:nvGrpSpPr>
        <p:grpSpPr>
          <a:xfrm>
            <a:off x="2158955" y="7685860"/>
            <a:ext cx="13773671" cy="1754010"/>
            <a:chOff x="1608" y="7381"/>
            <a:chExt cx="15405" cy="2762"/>
          </a:xfrm>
        </p:grpSpPr>
        <p:sp>
          <p:nvSpPr>
            <p:cNvPr id="45" name="矩形 44"/>
            <p:cNvSpPr/>
            <p:nvPr/>
          </p:nvSpPr>
          <p:spPr bwMode="auto">
            <a:xfrm>
              <a:off x="1661" y="7381"/>
              <a:ext cx="15266" cy="2762"/>
            </a:xfrm>
            <a:prstGeom prst="rect">
              <a:avLst/>
            </a:prstGeom>
            <a:solidFill>
              <a:srgbClr val="FFFFFF"/>
            </a:solidFill>
            <a:ln w="9525" cap="flat" cmpd="sng" algn="ctr">
              <a:solidFill>
                <a:srgbClr val="969696"/>
              </a:solidFill>
              <a:prstDash val="solid"/>
              <a:round/>
              <a:headEnd type="none" w="med" len="med"/>
              <a:tailEnd type="none" w="med" len="med"/>
            </a:ln>
            <a:effectLst/>
          </p:spPr>
          <p:txBody>
            <a:bodyPr vert="horz" wrap="square" lIns="91423" tIns="45711" rIns="91423" bIns="45711" numCol="1" rtlCol="0" anchor="t" anchorCtr="0" compatLnSpc="1"/>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2000" b="0" i="0" u="none" strike="noStrike" kern="0" cap="none" spc="0" normalizeH="0" baseline="0" noProof="0">
                <a:ln>
                  <a:noFill/>
                </a:ln>
                <a:solidFill>
                  <a:srgbClr val="005D7F"/>
                </a:solidFill>
                <a:effectLst/>
                <a:uLnTx/>
                <a:uFillTx/>
                <a:latin typeface="方正黑体简体" panose="02010601030101010101" pitchFamily="2" charset="-122"/>
                <a:ea typeface="方正黑体简体" panose="02010601030101010101" pitchFamily="2" charset="-122"/>
              </a:endParaRPr>
            </a:p>
          </p:txBody>
        </p:sp>
        <p:sp>
          <p:nvSpPr>
            <p:cNvPr id="46" name="矩形 45"/>
            <p:cNvSpPr/>
            <p:nvPr/>
          </p:nvSpPr>
          <p:spPr bwMode="auto">
            <a:xfrm>
              <a:off x="1608" y="7912"/>
              <a:ext cx="173" cy="1700"/>
            </a:xfrm>
            <a:prstGeom prst="rect">
              <a:avLst/>
            </a:prstGeom>
            <a:solidFill>
              <a:srgbClr val="4E6E8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2000" b="0" i="0" u="none" strike="noStrike" kern="0" cap="none" spc="0" normalizeH="0" baseline="0" noProof="0">
                <a:ln>
                  <a:noFill/>
                </a:ln>
                <a:solidFill>
                  <a:srgbClr val="005D7F"/>
                </a:solidFill>
                <a:effectLst/>
                <a:uLnTx/>
                <a:uFillTx/>
                <a:latin typeface="方正黑体简体" panose="02010601030101010101" pitchFamily="2" charset="-122"/>
                <a:ea typeface="方正黑体简体" panose="02010601030101010101" pitchFamily="2" charset="-122"/>
              </a:endParaRPr>
            </a:p>
          </p:txBody>
        </p:sp>
        <p:sp>
          <p:nvSpPr>
            <p:cNvPr id="47" name="矩形 46"/>
            <p:cNvSpPr/>
            <p:nvPr/>
          </p:nvSpPr>
          <p:spPr bwMode="auto">
            <a:xfrm>
              <a:off x="16840" y="7912"/>
              <a:ext cx="173" cy="1700"/>
            </a:xfrm>
            <a:prstGeom prst="rect">
              <a:avLst/>
            </a:prstGeom>
            <a:solidFill>
              <a:srgbClr val="4E6E8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2000" b="0" i="0" u="none" strike="noStrike" kern="0" cap="none" spc="0" normalizeH="0" baseline="0" noProof="0">
                <a:ln>
                  <a:noFill/>
                </a:ln>
                <a:solidFill>
                  <a:srgbClr val="005D7F"/>
                </a:solidFill>
                <a:effectLst/>
                <a:uLnTx/>
                <a:uFillTx/>
                <a:latin typeface="方正黑体简体" panose="02010601030101010101" pitchFamily="2" charset="-122"/>
                <a:ea typeface="方正黑体简体" panose="02010601030101010101" pitchFamily="2" charset="-122"/>
              </a:endParaRPr>
            </a:p>
          </p:txBody>
        </p:sp>
        <p:sp>
          <p:nvSpPr>
            <p:cNvPr id="48" name="矩形 47"/>
            <p:cNvSpPr/>
            <p:nvPr/>
          </p:nvSpPr>
          <p:spPr>
            <a:xfrm>
              <a:off x="2022" y="7652"/>
              <a:ext cx="14566" cy="2491"/>
            </a:xfrm>
            <a:prstGeom prst="rect">
              <a:avLst/>
            </a:prstGeom>
          </p:spPr>
          <p:txBody>
            <a:bodyPr wrap="square">
              <a:spAutoFit/>
            </a:bodyPr>
            <a:lstStyle/>
            <a:p>
              <a:pPr algn="just" defTabSz="914400" fontAlgn="base">
                <a:lnSpc>
                  <a:spcPct val="110000"/>
                </a:lnSpc>
                <a:spcBef>
                  <a:spcPct val="0"/>
                </a:spcBef>
                <a:spcAft>
                  <a:spcPct val="0"/>
                </a:spcAft>
                <a:buFont typeface="Arial" panose="020B0604020202020204" pitchFamily="34" charset="0"/>
                <a:buNone/>
              </a:pPr>
              <a:r>
                <a:rPr lang="zh-TW" altLang="en-US" sz="2800" dirty="0">
                  <a:solidFill>
                    <a:schemeClr val="tx1">
                      <a:lumMod val="75000"/>
                      <a:lumOff val="25000"/>
                    </a:schemeClr>
                  </a:solidFill>
                  <a:latin typeface="微軟正黑體" panose="020B0604030504040204" pitchFamily="34" charset="-120"/>
                  <a:ea typeface="微軟正黑體" panose="020B0604030504040204" pitchFamily="34" charset="-120"/>
                  <a:cs typeface="方正黑体简体" panose="02010601030101010101" pitchFamily="2" charset="-122"/>
                </a:rPr>
                <a:t>讓同學從計畫申請、計畫執行、經費核報、計畫結案，全部都由自己與夥伴進行，</a:t>
              </a:r>
              <a:endParaRPr lang="en-US" altLang="zh-TW" sz="2800" dirty="0">
                <a:solidFill>
                  <a:schemeClr val="tx1">
                    <a:lumMod val="75000"/>
                    <a:lumOff val="25000"/>
                  </a:schemeClr>
                </a:solidFill>
                <a:latin typeface="微軟正黑體" panose="020B0604030504040204" pitchFamily="34" charset="-120"/>
                <a:ea typeface="微軟正黑體" panose="020B0604030504040204" pitchFamily="34" charset="-120"/>
                <a:cs typeface="方正黑体简体" panose="02010601030101010101" pitchFamily="2" charset="-122"/>
              </a:endParaRPr>
            </a:p>
            <a:p>
              <a:pPr algn="just" defTabSz="914400" fontAlgn="base">
                <a:lnSpc>
                  <a:spcPct val="110000"/>
                </a:lnSpc>
                <a:spcBef>
                  <a:spcPct val="0"/>
                </a:spcBef>
                <a:spcAft>
                  <a:spcPct val="0"/>
                </a:spcAft>
                <a:buFont typeface="Arial" panose="020B0604020202020204" pitchFamily="34" charset="0"/>
                <a:buNone/>
              </a:pPr>
              <a:r>
                <a:rPr lang="zh-TW" altLang="en-US" sz="2800" dirty="0">
                  <a:solidFill>
                    <a:schemeClr val="tx1">
                      <a:lumMod val="75000"/>
                      <a:lumOff val="25000"/>
                    </a:schemeClr>
                  </a:solidFill>
                  <a:latin typeface="微軟正黑體" panose="020B0604030504040204" pitchFamily="34" charset="-120"/>
                  <a:ea typeface="微軟正黑體" panose="020B0604030504040204" pitchFamily="34" charset="-120"/>
                  <a:cs typeface="方正黑体简体" panose="02010601030101010101" pitchFamily="2" charset="-122"/>
                </a:rPr>
                <a:t>練習如何與學校、業主、社區聯絡，並自行掌控及協調計畫執行進度。</a:t>
              </a:r>
              <a:endParaRPr lang="en-US" altLang="zh-TW" sz="2800" dirty="0">
                <a:solidFill>
                  <a:schemeClr val="tx1">
                    <a:lumMod val="75000"/>
                    <a:lumOff val="25000"/>
                  </a:schemeClr>
                </a:solidFill>
                <a:latin typeface="微軟正黑體" panose="020B0604030504040204" pitchFamily="34" charset="-120"/>
                <a:ea typeface="微軟正黑體" panose="020B0604030504040204" pitchFamily="34" charset="-120"/>
                <a:cs typeface="方正黑体简体" panose="02010601030101010101" pitchFamily="2" charset="-122"/>
              </a:endParaRPr>
            </a:p>
            <a:p>
              <a:pPr algn="just" defTabSz="914400" fontAlgn="base">
                <a:lnSpc>
                  <a:spcPct val="110000"/>
                </a:lnSpc>
                <a:spcBef>
                  <a:spcPct val="0"/>
                </a:spcBef>
                <a:spcAft>
                  <a:spcPct val="0"/>
                </a:spcAft>
                <a:buFont typeface="Arial" panose="020B0604020202020204" pitchFamily="34" charset="0"/>
                <a:buNone/>
              </a:pPr>
              <a:r>
                <a:rPr lang="en-US" altLang="zh-TW" sz="3200" b="1" dirty="0">
                  <a:solidFill>
                    <a:srgbClr val="4E6E81"/>
                  </a:solidFill>
                  <a:latin typeface="微軟正黑體" panose="020B0604030504040204" pitchFamily="34" charset="-120"/>
                  <a:ea typeface="微軟正黑體" panose="020B0604030504040204" pitchFamily="34" charset="-120"/>
                  <a:cs typeface="方正黑体简体" panose="02010601030101010101" pitchFamily="2" charset="-122"/>
                  <a:sym typeface="Wingdings" panose="05000000000000000000" pitchFamily="2" charset="2"/>
                </a:rPr>
                <a:t></a:t>
              </a:r>
              <a:r>
                <a:rPr lang="zh-TW" altLang="en-US" sz="3200" b="1" dirty="0">
                  <a:solidFill>
                    <a:srgbClr val="4E6E81"/>
                  </a:solidFill>
                  <a:latin typeface="微軟正黑體" panose="020B0604030504040204" pitchFamily="34" charset="-120"/>
                  <a:ea typeface="微軟正黑體" panose="020B0604030504040204" pitchFamily="34" charset="-120"/>
                  <a:cs typeface="方正黑体简体" panose="02010601030101010101" pitchFamily="2" charset="-122"/>
                  <a:sym typeface="Wingdings" panose="05000000000000000000" pitchFamily="2" charset="2"/>
                </a:rPr>
                <a:t>培養同學溝通協調及領導統合能力。</a:t>
              </a:r>
              <a:endParaRPr lang="en-US" altLang="zh-TW" sz="3200" b="1" dirty="0">
                <a:solidFill>
                  <a:srgbClr val="4E6E81"/>
                </a:solidFill>
                <a:latin typeface="微軟正黑體" panose="020B0604030504040204" pitchFamily="34" charset="-120"/>
                <a:ea typeface="微軟正黑體" panose="020B0604030504040204" pitchFamily="34" charset="-120"/>
                <a:cs typeface="方正黑体简体" panose="02010601030101010101" pitchFamily="2" charset="-122"/>
              </a:endParaRPr>
            </a:p>
          </p:txBody>
        </p:sp>
      </p:grpSp>
      <p:sp>
        <p:nvSpPr>
          <p:cNvPr id="49" name="投影片編號版面配置區 48"/>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395562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6745651" cy="1231106"/>
          </a:xfrm>
          <a:prstGeom prst="rect">
            <a:avLst/>
          </a:prstGeom>
        </p:spPr>
        <p:txBody>
          <a:bodyPr lIns="0" tIns="0" rIns="0" bIns="0" rtlCol="0" anchor="t">
            <a:spAutoFit/>
          </a:bodyPr>
          <a:lstStyle/>
          <a:p>
            <a:r>
              <a:rPr lang="zh-CN"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申請資格</a:t>
            </a:r>
          </a:p>
        </p:txBody>
      </p:sp>
      <p:grpSp>
        <p:nvGrpSpPr>
          <p:cNvPr id="24" name="Group 2"/>
          <p:cNvGrpSpPr/>
          <p:nvPr/>
        </p:nvGrpSpPr>
        <p:grpSpPr>
          <a:xfrm>
            <a:off x="1219200" y="2839090"/>
            <a:ext cx="10668000" cy="1809537"/>
            <a:chOff x="0" y="0"/>
            <a:chExt cx="2562838" cy="476586"/>
          </a:xfrm>
          <a:solidFill>
            <a:srgbClr val="F5F4F4"/>
          </a:solidFill>
        </p:grpSpPr>
        <p:sp>
          <p:nvSpPr>
            <p:cNvPr id="25" name="Freeform 3"/>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6" name="TextBox 4"/>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grpSp>
        <p:nvGrpSpPr>
          <p:cNvPr id="27" name="Group 5"/>
          <p:cNvGrpSpPr/>
          <p:nvPr/>
        </p:nvGrpSpPr>
        <p:grpSpPr>
          <a:xfrm>
            <a:off x="1219200" y="5143927"/>
            <a:ext cx="10668000" cy="1809537"/>
            <a:chOff x="0" y="0"/>
            <a:chExt cx="2562838" cy="476586"/>
          </a:xfrm>
          <a:solidFill>
            <a:srgbClr val="F5F4F4"/>
          </a:solidFill>
        </p:grpSpPr>
        <p:sp>
          <p:nvSpPr>
            <p:cNvPr id="28" name="Freeform 6"/>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29" name="TextBox 7"/>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grpSp>
        <p:nvGrpSpPr>
          <p:cNvPr id="30" name="Group 8"/>
          <p:cNvGrpSpPr/>
          <p:nvPr/>
        </p:nvGrpSpPr>
        <p:grpSpPr>
          <a:xfrm>
            <a:off x="1219200" y="7448763"/>
            <a:ext cx="10668000" cy="1809537"/>
            <a:chOff x="0" y="0"/>
            <a:chExt cx="2562838" cy="476586"/>
          </a:xfrm>
          <a:solidFill>
            <a:srgbClr val="F5F4F4"/>
          </a:solidFill>
        </p:grpSpPr>
        <p:sp>
          <p:nvSpPr>
            <p:cNvPr id="49" name="Freeform 9"/>
            <p:cNvSpPr/>
            <p:nvPr/>
          </p:nvSpPr>
          <p:spPr>
            <a:xfrm>
              <a:off x="0" y="0"/>
              <a:ext cx="2562838" cy="476586"/>
            </a:xfrm>
            <a:custGeom>
              <a:avLst/>
              <a:gdLst/>
              <a:ahLst/>
              <a:cxnLst/>
              <a:rect l="l" t="t" r="r" b="b"/>
              <a:pathLst>
                <a:path w="2562838" h="476586">
                  <a:moveTo>
                    <a:pt x="0" y="0"/>
                  </a:moveTo>
                  <a:lnTo>
                    <a:pt x="2562838" y="0"/>
                  </a:lnTo>
                  <a:lnTo>
                    <a:pt x="2562838" y="476586"/>
                  </a:lnTo>
                  <a:lnTo>
                    <a:pt x="0" y="476586"/>
                  </a:lnTo>
                  <a:close/>
                </a:path>
              </a:pathLst>
            </a:custGeom>
            <a:grpFill/>
          </p:spPr>
        </p:sp>
        <p:sp>
          <p:nvSpPr>
            <p:cNvPr id="50" name="TextBox 10"/>
            <p:cNvSpPr txBox="1"/>
            <p:nvPr/>
          </p:nvSpPr>
          <p:spPr>
            <a:xfrm>
              <a:off x="0" y="-38100"/>
              <a:ext cx="2562838" cy="514686"/>
            </a:xfrm>
            <a:prstGeom prst="rect">
              <a:avLst/>
            </a:prstGeom>
            <a:grpFill/>
          </p:spPr>
          <p:txBody>
            <a:bodyPr lIns="50800" tIns="50800" rIns="50800" bIns="50800" rtlCol="0" anchor="ctr"/>
            <a:lstStyle/>
            <a:p>
              <a:pPr algn="ctr">
                <a:lnSpc>
                  <a:spcPts val="2940"/>
                </a:lnSpc>
              </a:pPr>
              <a:endParaRPr/>
            </a:p>
          </p:txBody>
        </p:sp>
      </p:grpSp>
      <p:sp>
        <p:nvSpPr>
          <p:cNvPr id="51" name="Freeform 11"/>
          <p:cNvSpPr/>
          <p:nvPr/>
        </p:nvSpPr>
        <p:spPr>
          <a:xfrm>
            <a:off x="12115800" y="3973488"/>
            <a:ext cx="5779054" cy="4150411"/>
          </a:xfrm>
          <a:custGeom>
            <a:avLst/>
            <a:gdLst/>
            <a:ahLst/>
            <a:cxnLst/>
            <a:rect l="l" t="t" r="r" b="b"/>
            <a:pathLst>
              <a:path w="7176383" h="5153948">
                <a:moveTo>
                  <a:pt x="0" y="0"/>
                </a:moveTo>
                <a:lnTo>
                  <a:pt x="7176383" y="0"/>
                </a:lnTo>
                <a:lnTo>
                  <a:pt x="7176383" y="5153948"/>
                </a:lnTo>
                <a:lnTo>
                  <a:pt x="0" y="515394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2" name="TextBox 13"/>
          <p:cNvSpPr txBox="1"/>
          <p:nvPr/>
        </p:nvSpPr>
        <p:spPr>
          <a:xfrm>
            <a:off x="1856424" y="3130435"/>
            <a:ext cx="452199" cy="1154162"/>
          </a:xfrm>
          <a:prstGeom prst="rect">
            <a:avLst/>
          </a:prstGeom>
        </p:spPr>
        <p:txBody>
          <a:bodyPr lIns="0" tIns="0" rIns="0" bIns="0" rtlCol="0" anchor="t">
            <a:spAutoFit/>
          </a:bodyPr>
          <a:lstStyle/>
          <a:p>
            <a:pPr>
              <a:lnSpc>
                <a:spcPts val="9028"/>
              </a:lnSpc>
            </a:pPr>
            <a:r>
              <a:rPr lang="en-US" sz="6448" b="1" dirty="0">
                <a:solidFill>
                  <a:srgbClr val="4E6E81"/>
                </a:solidFill>
                <a:latin typeface="微軟正黑體" panose="020B0604030504040204" pitchFamily="34" charset="-120"/>
                <a:ea typeface="微軟正黑體" panose="020B0604030504040204" pitchFamily="34" charset="-120"/>
              </a:rPr>
              <a:t>A</a:t>
            </a:r>
          </a:p>
        </p:txBody>
      </p:sp>
      <p:sp>
        <p:nvSpPr>
          <p:cNvPr id="53" name="TextBox 14"/>
          <p:cNvSpPr txBox="1"/>
          <p:nvPr/>
        </p:nvSpPr>
        <p:spPr>
          <a:xfrm>
            <a:off x="1856424" y="5435272"/>
            <a:ext cx="485775" cy="1154162"/>
          </a:xfrm>
          <a:prstGeom prst="rect">
            <a:avLst/>
          </a:prstGeom>
        </p:spPr>
        <p:txBody>
          <a:bodyPr lIns="0" tIns="0" rIns="0" bIns="0" rtlCol="0" anchor="t">
            <a:spAutoFit/>
          </a:bodyPr>
          <a:lstStyle/>
          <a:p>
            <a:pPr>
              <a:lnSpc>
                <a:spcPts val="9028"/>
              </a:lnSpc>
            </a:pPr>
            <a:r>
              <a:rPr lang="en-US" sz="6448" b="1" dirty="0">
                <a:solidFill>
                  <a:srgbClr val="4E6E81"/>
                </a:solidFill>
                <a:latin typeface="微軟正黑體" panose="020B0604030504040204" pitchFamily="34" charset="-120"/>
                <a:ea typeface="微軟正黑體" panose="020B0604030504040204" pitchFamily="34" charset="-120"/>
              </a:rPr>
              <a:t>B</a:t>
            </a:r>
          </a:p>
        </p:txBody>
      </p:sp>
      <p:sp>
        <p:nvSpPr>
          <p:cNvPr id="54" name="TextBox 15"/>
          <p:cNvSpPr txBox="1"/>
          <p:nvPr/>
        </p:nvSpPr>
        <p:spPr>
          <a:xfrm>
            <a:off x="1856424" y="7740108"/>
            <a:ext cx="470178" cy="1154162"/>
          </a:xfrm>
          <a:prstGeom prst="rect">
            <a:avLst/>
          </a:prstGeom>
        </p:spPr>
        <p:txBody>
          <a:bodyPr lIns="0" tIns="0" rIns="0" bIns="0" rtlCol="0" anchor="t">
            <a:spAutoFit/>
          </a:bodyPr>
          <a:lstStyle/>
          <a:p>
            <a:pPr>
              <a:lnSpc>
                <a:spcPts val="9028"/>
              </a:lnSpc>
            </a:pPr>
            <a:r>
              <a:rPr lang="en-US" sz="6448" b="1" dirty="0">
                <a:solidFill>
                  <a:srgbClr val="4E6E81"/>
                </a:solidFill>
                <a:latin typeface="微軟正黑體" panose="020B0604030504040204" pitchFamily="34" charset="-120"/>
                <a:ea typeface="微軟正黑體" panose="020B0604030504040204" pitchFamily="34" charset="-120"/>
              </a:rPr>
              <a:t>C</a:t>
            </a:r>
          </a:p>
        </p:txBody>
      </p:sp>
      <p:sp>
        <p:nvSpPr>
          <p:cNvPr id="55" name="TextBox 16"/>
          <p:cNvSpPr txBox="1"/>
          <p:nvPr/>
        </p:nvSpPr>
        <p:spPr>
          <a:xfrm>
            <a:off x="2978828" y="3117530"/>
            <a:ext cx="7379571" cy="1107996"/>
          </a:xfrm>
          <a:prstGeom prst="rect">
            <a:avLst/>
          </a:prstGeom>
        </p:spPr>
        <p:txBody>
          <a:bodyPr wrap="square" lIns="0" tIns="0" rIns="0" bIns="0" rtlCol="0" anchor="t">
            <a:spAutoFit/>
          </a:bodyPr>
          <a:lstStyle/>
          <a:p>
            <a:pPr lvl="0"/>
            <a:r>
              <a:rPr lang="zh-CN" altLang="en-US" sz="4400" b="1" dirty="0">
                <a:latin typeface="微軟正黑體" panose="020B0604030504040204" pitchFamily="34" charset="-120"/>
                <a:ea typeface="微軟正黑體" panose="020B0604030504040204" pitchFamily="34" charset="-120"/>
                <a:cs typeface="+mn-ea"/>
                <a:sym typeface="+mn-lt"/>
              </a:rPr>
              <a:t>在校學生</a:t>
            </a:r>
            <a:endParaRPr lang="en-US" altLang="zh-CN" sz="4400" b="1" dirty="0">
              <a:latin typeface="微軟正黑體" panose="020B0604030504040204" pitchFamily="34" charset="-120"/>
              <a:ea typeface="微軟正黑體" panose="020B0604030504040204" pitchFamily="34" charset="-120"/>
              <a:cs typeface="+mn-ea"/>
              <a:sym typeface="+mn-lt"/>
            </a:endParaRPr>
          </a:p>
          <a:p>
            <a:pPr lvl="0">
              <a:defRPr/>
            </a:pPr>
            <a:r>
              <a:rPr lang="zh-TW" altLang="en-US" sz="2800" dirty="0">
                <a:solidFill>
                  <a:schemeClr val="tx1">
                    <a:lumMod val="85000"/>
                    <a:lumOff val="1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每組以三</a:t>
            </a:r>
            <a:r>
              <a:rPr lang="en-US" altLang="zh-TW" sz="2800" dirty="0">
                <a:solidFill>
                  <a:schemeClr val="tx1">
                    <a:lumMod val="85000"/>
                    <a:lumOff val="1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a:t>
            </a:r>
            <a:r>
              <a:rPr lang="zh-TW" altLang="en-US" sz="2800" dirty="0">
                <a:solidFill>
                  <a:schemeClr val="tx1">
                    <a:lumMod val="85000"/>
                    <a:lumOff val="1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五人為原則，需自行徵求指導老師</a:t>
            </a:r>
            <a:endParaRPr lang="en-US" altLang="zh-CN" sz="2800" dirty="0">
              <a:solidFill>
                <a:prstClr val="black">
                  <a:lumMod val="75000"/>
                </a:prstClr>
              </a:solidFill>
              <a:latin typeface="微軟正黑體" panose="020B0604030504040204" pitchFamily="34" charset="-120"/>
              <a:ea typeface="微軟正黑體" panose="020B0604030504040204" pitchFamily="34" charset="-120"/>
            </a:endParaRPr>
          </a:p>
        </p:txBody>
      </p:sp>
      <p:sp>
        <p:nvSpPr>
          <p:cNvPr id="56" name="TextBox 17"/>
          <p:cNvSpPr txBox="1"/>
          <p:nvPr/>
        </p:nvSpPr>
        <p:spPr>
          <a:xfrm>
            <a:off x="2978828" y="5279253"/>
            <a:ext cx="7769145" cy="1538883"/>
          </a:xfrm>
          <a:prstGeom prst="rect">
            <a:avLst/>
          </a:prstGeom>
        </p:spPr>
        <p:txBody>
          <a:bodyPr wrap="square" lIns="0" tIns="0" rIns="0" bIns="0" rtlCol="0" anchor="t">
            <a:spAutoFit/>
          </a:bodyPr>
          <a:lstStyle/>
          <a:p>
            <a:pPr lvl="0"/>
            <a:r>
              <a:rPr lang="zh-TW" altLang="en-US" sz="4400" b="1" dirty="0">
                <a:latin typeface="微軟正黑體" panose="020B0604030504040204" pitchFamily="34" charset="-120"/>
                <a:ea typeface="微軟正黑體" panose="020B0604030504040204" pitchFamily="34" charset="-120"/>
                <a:cs typeface="+mn-ea"/>
                <a:sym typeface="+mn-lt"/>
              </a:rPr>
              <a:t>優先錄取跨科系、學院組別</a:t>
            </a:r>
            <a:endParaRPr lang="en-US" altLang="zh-TW" sz="4400" b="1" dirty="0">
              <a:latin typeface="微軟正黑體" panose="020B0604030504040204" pitchFamily="34" charset="-120"/>
              <a:ea typeface="微軟正黑體" panose="020B0604030504040204" pitchFamily="34" charset="-120"/>
              <a:cs typeface="+mn-ea"/>
              <a:sym typeface="+mn-lt"/>
            </a:endParaRPr>
          </a:p>
          <a:p>
            <a:pPr lvl="0">
              <a:defRPr/>
            </a:pPr>
            <a:r>
              <a:rPr lang="zh-TW" altLang="en-US" sz="2800" dirty="0">
                <a:solidFill>
                  <a:schemeClr val="tx1">
                    <a:lumMod val="85000"/>
                    <a:lumOff val="1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鼓勵同學跨域合作，如果組員為不同院系學生，在同分比較時，優先錄取</a:t>
            </a:r>
          </a:p>
        </p:txBody>
      </p:sp>
      <p:sp>
        <p:nvSpPr>
          <p:cNvPr id="57" name="TextBox 18"/>
          <p:cNvSpPr txBox="1"/>
          <p:nvPr/>
        </p:nvSpPr>
        <p:spPr>
          <a:xfrm>
            <a:off x="2978828" y="7614724"/>
            <a:ext cx="7993972" cy="1538883"/>
          </a:xfrm>
          <a:prstGeom prst="rect">
            <a:avLst/>
          </a:prstGeom>
        </p:spPr>
        <p:txBody>
          <a:bodyPr wrap="square" lIns="0" tIns="0" rIns="0" bIns="0" rtlCol="0" anchor="t">
            <a:spAutoFit/>
          </a:bodyPr>
          <a:lstStyle/>
          <a:p>
            <a:pPr lvl="0"/>
            <a:r>
              <a:rPr lang="zh-TW" altLang="en-US" sz="4400" b="1" dirty="0">
                <a:latin typeface="微軟正黑體" panose="020B0604030504040204" pitchFamily="34" charset="-120"/>
                <a:ea typeface="微軟正黑體" panose="020B0604030504040204" pitchFamily="34" charset="-120"/>
                <a:cs typeface="+mn-ea"/>
                <a:sym typeface="+mn-lt"/>
              </a:rPr>
              <a:t>不得重複申請教卓中心類似計畫</a:t>
            </a:r>
            <a:endParaRPr lang="en-US" altLang="zh-TW" sz="4400" b="1" dirty="0">
              <a:latin typeface="微軟正黑體" panose="020B0604030504040204" pitchFamily="34" charset="-120"/>
              <a:ea typeface="微軟正黑體" panose="020B0604030504040204" pitchFamily="34" charset="-120"/>
              <a:cs typeface="+mn-ea"/>
              <a:sym typeface="+mn-lt"/>
            </a:endParaRPr>
          </a:p>
          <a:p>
            <a:pPr lvl="0">
              <a:defRPr/>
            </a:pPr>
            <a:r>
              <a:rPr lang="zh-TW" altLang="en-US" sz="2800" dirty="0">
                <a:solidFill>
                  <a:schemeClr val="tx1">
                    <a:lumMod val="85000"/>
                    <a:lumOff val="15000"/>
                  </a:schemeClr>
                </a:solidFill>
                <a:latin typeface="微軟正黑體" panose="020B0604030504040204" pitchFamily="34" charset="-120"/>
                <a:ea typeface="微軟正黑體" panose="020B0604030504040204" pitchFamily="34" charset="-120"/>
                <a:sym typeface="方正黑体简体" panose="02010601030101010101" pitchFamily="2" charset="-122"/>
              </a:rPr>
              <a:t>類似計畫例如：自主培力獎勵方案，違者將取消資格與補助</a:t>
            </a:r>
          </a:p>
        </p:txBody>
      </p:sp>
      <p:sp>
        <p:nvSpPr>
          <p:cNvPr id="4" name="投影片編號版面配置區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589452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4018367"/>
            <a:ext cx="18288000" cy="0"/>
          </a:xfrm>
          <a:prstGeom prst="line">
            <a:avLst/>
          </a:prstGeom>
          <a:ln w="57150" cap="flat">
            <a:solidFill>
              <a:srgbClr val="4E6E81"/>
            </a:solidFill>
            <a:prstDash val="sysDash"/>
            <a:headEnd type="none" w="sm" len="sm"/>
            <a:tailEnd type="none" w="sm" len="sm"/>
          </a:ln>
        </p:spPr>
      </p:sp>
      <p:grpSp>
        <p:nvGrpSpPr>
          <p:cNvPr id="3" name="Group 3"/>
          <p:cNvGrpSpPr/>
          <p:nvPr/>
        </p:nvGrpSpPr>
        <p:grpSpPr>
          <a:xfrm>
            <a:off x="1897117" y="3091689"/>
            <a:ext cx="2002674" cy="1669629"/>
            <a:chOff x="0" y="-66675"/>
            <a:chExt cx="1054906" cy="879475"/>
          </a:xfrm>
        </p:grpSpPr>
        <p:sp>
          <p:nvSpPr>
            <p:cNvPr id="4" name="Freeform 4"/>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5" name="TextBox 5"/>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rPr>
                <a:t>申請時間</a:t>
              </a:r>
              <a:endParaRPr lang="en-US" sz="2800" b="1" spc="230" dirty="0">
                <a:solidFill>
                  <a:srgbClr val="4E6E81"/>
                </a:solidFill>
                <a:latin typeface="微軟正黑體" panose="020B0604030504040204" pitchFamily="34" charset="-120"/>
                <a:ea typeface="微軟正黑體" panose="020B0604030504040204" pitchFamily="34" charset="-120"/>
                <a:cs typeface="Heebo Bold"/>
                <a:sym typeface="Heebo Bold"/>
              </a:endParaRPr>
            </a:p>
          </p:txBody>
        </p:sp>
      </p:grpSp>
      <p:grpSp>
        <p:nvGrpSpPr>
          <p:cNvPr id="6" name="Group 6"/>
          <p:cNvGrpSpPr/>
          <p:nvPr/>
        </p:nvGrpSpPr>
        <p:grpSpPr>
          <a:xfrm>
            <a:off x="6019465" y="3218267"/>
            <a:ext cx="2002674" cy="1543050"/>
            <a:chOff x="0" y="0"/>
            <a:chExt cx="1054906" cy="812800"/>
          </a:xfrm>
        </p:grpSpPr>
        <p:sp>
          <p:nvSpPr>
            <p:cNvPr id="7" name="Freeform 7"/>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8" name="TextBox 8"/>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sym typeface="Heebo Bold"/>
                </a:rPr>
                <a:t>申請方式</a:t>
              </a:r>
            </a:p>
          </p:txBody>
        </p:sp>
      </p:grpSp>
      <p:grpSp>
        <p:nvGrpSpPr>
          <p:cNvPr id="9" name="Group 9"/>
          <p:cNvGrpSpPr/>
          <p:nvPr/>
        </p:nvGrpSpPr>
        <p:grpSpPr>
          <a:xfrm>
            <a:off x="14263965" y="3218267"/>
            <a:ext cx="2002674" cy="1543050"/>
            <a:chOff x="0" y="0"/>
            <a:chExt cx="1054906" cy="812800"/>
          </a:xfrm>
        </p:grpSpPr>
        <p:sp>
          <p:nvSpPr>
            <p:cNvPr id="10" name="Freeform 10"/>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11" name="TextBox 11"/>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rPr>
                <a:t>計畫執行期程</a:t>
              </a:r>
            </a:p>
          </p:txBody>
        </p:sp>
      </p:grpSp>
      <p:sp>
        <p:nvSpPr>
          <p:cNvPr id="12" name="TextBox 12"/>
          <p:cNvSpPr txBox="1"/>
          <p:nvPr/>
        </p:nvSpPr>
        <p:spPr>
          <a:xfrm>
            <a:off x="851722" y="5125401"/>
            <a:ext cx="3863751" cy="1308050"/>
          </a:xfrm>
          <a:prstGeom prst="rect">
            <a:avLst/>
          </a:prstGeom>
        </p:spPr>
        <p:txBody>
          <a:bodyPr wrap="square" lIns="0" tIns="0" rIns="0" bIns="0" rtlCol="0" anchor="t">
            <a:spAutoFit/>
          </a:bodyPr>
          <a:lstStyle/>
          <a:p>
            <a:pPr marL="453390" lvl="1" indent="-226695">
              <a:lnSpc>
                <a:spcPts val="3360"/>
              </a:lnSpc>
              <a:buFont typeface="Arial"/>
              <a:buChar char="•"/>
            </a:pPr>
            <a:r>
              <a:rPr lang="en-US" altLang="zh-TW" sz="3200" b="1" dirty="0">
                <a:solidFill>
                  <a:srgbClr val="FF0000"/>
                </a:solidFill>
                <a:latin typeface="微軟正黑體" panose="020B0604030504040204" pitchFamily="34" charset="-120"/>
                <a:ea typeface="微軟正黑體" panose="020B0604030504040204" pitchFamily="34" charset="-120"/>
              </a:rPr>
              <a:t>114</a:t>
            </a:r>
            <a:r>
              <a:rPr lang="zh-TW" altLang="zh-TW" sz="3200" b="1" dirty="0">
                <a:solidFill>
                  <a:srgbClr val="FF0000"/>
                </a:solidFill>
                <a:latin typeface="微軟正黑體" panose="020B0604030504040204" pitchFamily="34" charset="-120"/>
                <a:ea typeface="微軟正黑體" panose="020B0604030504040204" pitchFamily="34" charset="-120"/>
              </a:rPr>
              <a:t>年</a:t>
            </a:r>
            <a:r>
              <a:rPr lang="en-US" altLang="zh-TW" sz="3200" b="1" dirty="0">
                <a:solidFill>
                  <a:srgbClr val="FF0000"/>
                </a:solidFill>
                <a:latin typeface="微軟正黑體" panose="020B0604030504040204" pitchFamily="34" charset="-120"/>
                <a:ea typeface="微軟正黑體" panose="020B0604030504040204" pitchFamily="34" charset="-120"/>
              </a:rPr>
              <a:t>12</a:t>
            </a:r>
            <a:r>
              <a:rPr lang="zh-TW" altLang="en-US" sz="3200" b="1" dirty="0">
                <a:solidFill>
                  <a:srgbClr val="FF0000"/>
                </a:solidFill>
                <a:latin typeface="微軟正黑體" panose="020B0604030504040204" pitchFamily="34" charset="-120"/>
                <a:ea typeface="微軟正黑體" panose="020B0604030504040204" pitchFamily="34" charset="-120"/>
              </a:rPr>
              <a:t>月</a:t>
            </a:r>
            <a:r>
              <a:rPr lang="en-US" altLang="zh-TW" sz="3200" b="1" dirty="0">
                <a:solidFill>
                  <a:srgbClr val="FF0000"/>
                </a:solidFill>
                <a:latin typeface="微軟正黑體" panose="020B0604030504040204" pitchFamily="34" charset="-120"/>
                <a:ea typeface="微軟正黑體" panose="020B0604030504040204" pitchFamily="34" charset="-120"/>
              </a:rPr>
              <a:t>22</a:t>
            </a:r>
            <a:r>
              <a:rPr lang="zh-TW" altLang="en-US" sz="3200" b="1" dirty="0">
                <a:solidFill>
                  <a:srgbClr val="FF0000"/>
                </a:solidFill>
                <a:latin typeface="微軟正黑體" panose="020B0604030504040204" pitchFamily="34" charset="-120"/>
                <a:ea typeface="微軟正黑體" panose="020B0604030504040204" pitchFamily="34" charset="-120"/>
              </a:rPr>
              <a:t>日</a:t>
            </a:r>
            <a:r>
              <a:rPr lang="en-US" altLang="zh-TW" sz="3200" b="1" dirty="0">
                <a:solidFill>
                  <a:srgbClr val="FF0000"/>
                </a:solidFill>
                <a:latin typeface="微軟正黑體" panose="020B0604030504040204" pitchFamily="34" charset="-120"/>
                <a:ea typeface="微軟正黑體" panose="020B0604030504040204" pitchFamily="34" charset="-120"/>
              </a:rPr>
              <a:t>(</a:t>
            </a:r>
            <a:r>
              <a:rPr lang="zh-TW" altLang="en-US" sz="3200" b="1" dirty="0">
                <a:solidFill>
                  <a:srgbClr val="FF0000"/>
                </a:solidFill>
                <a:latin typeface="微軟正黑體" panose="020B0604030504040204" pitchFamily="34" charset="-120"/>
                <a:ea typeface="微軟正黑體" panose="020B0604030504040204" pitchFamily="34" charset="-120"/>
              </a:rPr>
              <a:t>一</a:t>
            </a:r>
            <a:r>
              <a:rPr lang="en-US" altLang="zh-TW" sz="3200" b="1" dirty="0">
                <a:solidFill>
                  <a:srgbClr val="FF0000"/>
                </a:solidFill>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至</a:t>
            </a:r>
            <a:r>
              <a:rPr lang="en-US" altLang="zh-TW" sz="3200" b="1" dirty="0">
                <a:solidFill>
                  <a:srgbClr val="FF0000"/>
                </a:solidFill>
                <a:latin typeface="微軟正黑體" panose="020B0604030504040204" pitchFamily="34" charset="-120"/>
                <a:ea typeface="微軟正黑體" panose="020B0604030504040204" pitchFamily="34" charset="-120"/>
              </a:rPr>
              <a:t>115</a:t>
            </a:r>
            <a:r>
              <a:rPr lang="zh-TW" altLang="zh-TW" sz="3200" b="1" dirty="0">
                <a:solidFill>
                  <a:srgbClr val="FF0000"/>
                </a:solidFill>
                <a:latin typeface="微軟正黑體" panose="020B0604030504040204" pitchFamily="34" charset="-120"/>
                <a:ea typeface="微軟正黑體" panose="020B0604030504040204" pitchFamily="34" charset="-120"/>
              </a:rPr>
              <a:t>年</a:t>
            </a:r>
            <a:r>
              <a:rPr lang="en-US" altLang="zh-TW" sz="3200" b="1" dirty="0">
                <a:solidFill>
                  <a:srgbClr val="FF0000"/>
                </a:solidFill>
                <a:latin typeface="微軟正黑體" panose="020B0604030504040204" pitchFamily="34" charset="-120"/>
                <a:ea typeface="微軟正黑體" panose="020B0604030504040204" pitchFamily="34" charset="-120"/>
              </a:rPr>
              <a:t>1</a:t>
            </a:r>
            <a:r>
              <a:rPr lang="zh-TW" altLang="zh-TW" sz="3200" b="1" dirty="0">
                <a:solidFill>
                  <a:srgbClr val="FF0000"/>
                </a:solidFill>
                <a:latin typeface="微軟正黑體" panose="020B0604030504040204" pitchFamily="34" charset="-120"/>
                <a:ea typeface="微軟正黑體" panose="020B0604030504040204" pitchFamily="34" charset="-120"/>
              </a:rPr>
              <a:t>月</a:t>
            </a:r>
            <a:r>
              <a:rPr lang="en-US" altLang="zh-TW" sz="3200" b="1" dirty="0">
                <a:solidFill>
                  <a:srgbClr val="FF0000"/>
                </a:solidFill>
                <a:latin typeface="微軟正黑體" panose="020B0604030504040204" pitchFamily="34" charset="-120"/>
                <a:ea typeface="微軟正黑體" panose="020B0604030504040204" pitchFamily="34" charset="-120"/>
              </a:rPr>
              <a:t>12</a:t>
            </a:r>
            <a:r>
              <a:rPr lang="zh-TW" altLang="zh-TW" sz="3200" b="1" dirty="0">
                <a:solidFill>
                  <a:srgbClr val="FF0000"/>
                </a:solidFill>
                <a:latin typeface="微軟正黑體" panose="020B0604030504040204" pitchFamily="34" charset="-120"/>
                <a:ea typeface="微軟正黑體" panose="020B0604030504040204" pitchFamily="34" charset="-120"/>
              </a:rPr>
              <a:t>日</a:t>
            </a:r>
            <a:r>
              <a:rPr lang="en-US" altLang="zh-TW" sz="3200" b="1" dirty="0">
                <a:solidFill>
                  <a:srgbClr val="FF0000"/>
                </a:solidFill>
                <a:latin typeface="微軟正黑體" panose="020B0604030504040204" pitchFamily="34" charset="-120"/>
                <a:ea typeface="微軟正黑體" panose="020B0604030504040204" pitchFamily="34" charset="-120"/>
              </a:rPr>
              <a:t>(</a:t>
            </a:r>
            <a:r>
              <a:rPr lang="zh-TW" altLang="en-US" sz="3200" b="1" dirty="0">
                <a:solidFill>
                  <a:srgbClr val="FF0000"/>
                </a:solidFill>
                <a:latin typeface="微軟正黑體" panose="020B0604030504040204" pitchFamily="34" charset="-120"/>
                <a:ea typeface="微軟正黑體" panose="020B0604030504040204" pitchFamily="34" charset="-120"/>
              </a:rPr>
              <a:t>一</a:t>
            </a:r>
            <a:r>
              <a:rPr lang="en-US" altLang="zh-TW" sz="3200" b="1" dirty="0">
                <a:solidFill>
                  <a:srgbClr val="FF0000"/>
                </a:solidFill>
                <a:latin typeface="微軟正黑體" panose="020B0604030504040204" pitchFamily="34" charset="-120"/>
                <a:ea typeface="微軟正黑體" panose="020B0604030504040204" pitchFamily="34" charset="-120"/>
              </a:rPr>
              <a:t>)</a:t>
            </a:r>
            <a:r>
              <a:rPr lang="zh-TW" altLang="zh-TW" sz="3200" b="1" dirty="0">
                <a:solidFill>
                  <a:srgbClr val="FF0000"/>
                </a:solidFill>
                <a:latin typeface="微軟正黑體" panose="020B0604030504040204" pitchFamily="34" charset="-120"/>
                <a:ea typeface="微軟正黑體" panose="020B0604030504040204" pitchFamily="34" charset="-120"/>
              </a:rPr>
              <a:t>中午</a:t>
            </a:r>
            <a:r>
              <a:rPr lang="en-US" altLang="zh-TW" sz="3200" b="1" dirty="0">
                <a:solidFill>
                  <a:srgbClr val="FF0000"/>
                </a:solidFill>
                <a:latin typeface="微軟正黑體" panose="020B0604030504040204" pitchFamily="34" charset="-120"/>
                <a:ea typeface="微軟正黑體" panose="020B0604030504040204" pitchFamily="34" charset="-120"/>
              </a:rPr>
              <a:t>12:00</a:t>
            </a:r>
            <a:r>
              <a:rPr lang="zh-TW" altLang="zh-TW" sz="3200" dirty="0">
                <a:latin typeface="微軟正黑體" panose="020B0604030504040204" pitchFamily="34" charset="-120"/>
                <a:ea typeface="微軟正黑體" panose="020B0604030504040204" pitchFamily="34" charset="-120"/>
              </a:rPr>
              <a:t>前</a:t>
            </a:r>
            <a:endParaRPr lang="en-US" sz="2400" spc="210" dirty="0">
              <a:solidFill>
                <a:srgbClr val="000000"/>
              </a:solidFill>
              <a:latin typeface="微軟正黑體" panose="020B0604030504040204" pitchFamily="34" charset="-120"/>
              <a:ea typeface="微軟正黑體" panose="020B0604030504040204" pitchFamily="34" charset="-120"/>
              <a:cs typeface="Lato"/>
              <a:sym typeface="Lato"/>
            </a:endParaRPr>
          </a:p>
        </p:txBody>
      </p:sp>
      <p:sp>
        <p:nvSpPr>
          <p:cNvPr id="13" name="TextBox 13"/>
          <p:cNvSpPr txBox="1"/>
          <p:nvPr/>
        </p:nvSpPr>
        <p:spPr>
          <a:xfrm>
            <a:off x="5031399" y="5125401"/>
            <a:ext cx="3863752" cy="2616101"/>
          </a:xfrm>
          <a:prstGeom prst="rect">
            <a:avLst/>
          </a:prstGeom>
        </p:spPr>
        <p:txBody>
          <a:bodyPr lIns="0" tIns="0" rIns="0" bIns="0" rtlCol="0" anchor="t">
            <a:spAutoFit/>
          </a:bodyPr>
          <a:lstStyle/>
          <a:p>
            <a:pPr marL="453390" lvl="1" indent="-226695">
              <a:lnSpc>
                <a:spcPts val="3360"/>
              </a:lnSpc>
              <a:buFont typeface="Arial"/>
              <a:buChar char="•"/>
            </a:pPr>
            <a:r>
              <a:rPr lang="zh-TW" altLang="en-US" sz="3200" dirty="0">
                <a:latin typeface="微軟正黑體" panose="020B0604030504040204" pitchFamily="34" charset="-120"/>
                <a:ea typeface="微軟正黑體" panose="020B0604030504040204" pitchFamily="34" charset="-120"/>
              </a:rPr>
              <a:t>至報名網頁填寫報名資料及上傳申請書</a:t>
            </a:r>
            <a:r>
              <a:rPr lang="en-US" altLang="zh-TW" sz="3200" dirty="0">
                <a:latin typeface="微軟正黑體" panose="020B0604030504040204" pitchFamily="34" charset="-120"/>
                <a:ea typeface="微軟正黑體" panose="020B0604030504040204" pitchFamily="34" charset="-120"/>
              </a:rPr>
              <a:t>(</a:t>
            </a:r>
            <a:r>
              <a:rPr lang="zh-TW" altLang="en-US" sz="3200" b="1" dirty="0">
                <a:solidFill>
                  <a:srgbClr val="FF0000"/>
                </a:solidFill>
                <a:latin typeface="微軟正黑體" panose="020B0604030504040204" pitchFamily="34" charset="-120"/>
                <a:ea typeface="微軟正黑體" panose="020B0604030504040204" pitchFamily="34" charset="-120"/>
              </a:rPr>
              <a:t>檔案請用</a:t>
            </a:r>
            <a:r>
              <a:rPr lang="en-US" altLang="zh-TW" sz="3200" b="1" dirty="0">
                <a:solidFill>
                  <a:srgbClr val="FF0000"/>
                </a:solidFill>
                <a:latin typeface="微軟正黑體" panose="020B0604030504040204" pitchFamily="34" charset="-120"/>
                <a:ea typeface="微軟正黑體" panose="020B0604030504040204" pitchFamily="34" charset="-120"/>
              </a:rPr>
              <a:t>word</a:t>
            </a:r>
            <a:r>
              <a:rPr lang="zh-TW" altLang="en-US" sz="3200" b="1" dirty="0">
                <a:solidFill>
                  <a:srgbClr val="FF0000"/>
                </a:solidFill>
                <a:latin typeface="微軟正黑體" panose="020B0604030504040204" pitchFamily="34" charset="-120"/>
                <a:ea typeface="微軟正黑體" panose="020B0604030504040204" pitchFamily="34" charset="-120"/>
              </a:rPr>
              <a:t>檔，檔名請以社群名稱命名</a:t>
            </a:r>
            <a:r>
              <a:rPr lang="en-US"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 ，</a:t>
            </a:r>
            <a:r>
              <a:rPr lang="zh-TW" altLang="en-US" sz="3200" b="1" dirty="0">
                <a:solidFill>
                  <a:srgbClr val="FF0000"/>
                </a:solidFill>
                <a:latin typeface="微軟正黑體" panose="020B0604030504040204" pitchFamily="34" charset="-120"/>
                <a:ea typeface="微軟正黑體" panose="020B0604030504040204" pitchFamily="34" charset="-120"/>
              </a:rPr>
              <a:t>逾時繳交者恕不收件</a:t>
            </a:r>
            <a:r>
              <a:rPr lang="zh-TW" altLang="en-US" sz="3200" dirty="0">
                <a:latin typeface="微軟正黑體" panose="020B0604030504040204" pitchFamily="34" charset="-120"/>
                <a:ea typeface="微軟正黑體" panose="020B0604030504040204" pitchFamily="34" charset="-120"/>
              </a:rPr>
              <a:t>。</a:t>
            </a:r>
          </a:p>
        </p:txBody>
      </p:sp>
      <p:sp>
        <p:nvSpPr>
          <p:cNvPr id="14" name="TextBox 14"/>
          <p:cNvSpPr txBox="1"/>
          <p:nvPr/>
        </p:nvSpPr>
        <p:spPr>
          <a:xfrm>
            <a:off x="9211078" y="5125401"/>
            <a:ext cx="3863752" cy="1308050"/>
          </a:xfrm>
          <a:prstGeom prst="rect">
            <a:avLst/>
          </a:prstGeom>
        </p:spPr>
        <p:txBody>
          <a:bodyPr lIns="0" tIns="0" rIns="0" bIns="0" rtlCol="0" anchor="t">
            <a:spAutoFit/>
          </a:bodyPr>
          <a:lstStyle/>
          <a:p>
            <a:pPr marL="453390" lvl="1" indent="-226695">
              <a:lnSpc>
                <a:spcPts val="3360"/>
              </a:lnSpc>
              <a:buFont typeface="Arial"/>
              <a:buChar char="•"/>
            </a:pPr>
            <a:r>
              <a:rPr lang="zh-TW" altLang="zh-TW" sz="3200" dirty="0">
                <a:latin typeface="微軟正黑體" panose="020B0604030504040204" pitchFamily="34" charset="-120"/>
                <a:ea typeface="微軟正黑體" panose="020B0604030504040204" pitchFamily="34" charset="-120"/>
              </a:rPr>
              <a:t>將於</a:t>
            </a:r>
            <a:r>
              <a:rPr lang="en-US" altLang="zh-TW" sz="3200" b="1" dirty="0">
                <a:solidFill>
                  <a:srgbClr val="FF0000"/>
                </a:solidFill>
                <a:latin typeface="微軟正黑體" panose="020B0604030504040204" pitchFamily="34" charset="-120"/>
                <a:ea typeface="微軟正黑體" panose="020B0604030504040204" pitchFamily="34" charset="-120"/>
              </a:rPr>
              <a:t>115</a:t>
            </a:r>
            <a:r>
              <a:rPr lang="zh-TW" altLang="en-US" sz="3200" b="1" dirty="0">
                <a:solidFill>
                  <a:srgbClr val="FF0000"/>
                </a:solidFill>
                <a:latin typeface="微軟正黑體" panose="020B0604030504040204" pitchFamily="34" charset="-120"/>
                <a:ea typeface="微軟正黑體" panose="020B0604030504040204" pitchFamily="34" charset="-120"/>
              </a:rPr>
              <a:t>年</a:t>
            </a:r>
            <a:r>
              <a:rPr lang="en-US" altLang="zh-TW" sz="3200" b="1" dirty="0">
                <a:solidFill>
                  <a:srgbClr val="FF0000"/>
                </a:solidFill>
                <a:latin typeface="微軟正黑體" panose="020B0604030504040204" pitchFamily="34" charset="-120"/>
                <a:ea typeface="微軟正黑體" panose="020B0604030504040204" pitchFamily="34" charset="-120"/>
              </a:rPr>
              <a:t>2</a:t>
            </a:r>
            <a:r>
              <a:rPr lang="zh-TW" altLang="en-US" sz="3200" b="1" dirty="0">
                <a:solidFill>
                  <a:srgbClr val="FF0000"/>
                </a:solidFill>
                <a:latin typeface="微軟正黑體" panose="020B0604030504040204" pitchFamily="34" charset="-120"/>
                <a:ea typeface="微軟正黑體" panose="020B0604030504040204" pitchFamily="34" charset="-120"/>
              </a:rPr>
              <a:t>月</a:t>
            </a:r>
            <a:r>
              <a:rPr lang="en-US" altLang="zh-TW" sz="3200" b="1" dirty="0">
                <a:solidFill>
                  <a:srgbClr val="FF0000"/>
                </a:solidFill>
                <a:latin typeface="微軟正黑體" panose="020B0604030504040204" pitchFamily="34" charset="-120"/>
                <a:ea typeface="微軟正黑體" panose="020B0604030504040204" pitchFamily="34" charset="-120"/>
              </a:rPr>
              <a:t>23</a:t>
            </a:r>
            <a:r>
              <a:rPr lang="zh-TW" altLang="en-US" sz="3200" b="1" dirty="0">
                <a:solidFill>
                  <a:srgbClr val="FF0000"/>
                </a:solidFill>
                <a:latin typeface="微軟正黑體" panose="020B0604030504040204" pitchFamily="34" charset="-120"/>
                <a:ea typeface="微軟正黑體" panose="020B0604030504040204" pitchFamily="34" charset="-120"/>
              </a:rPr>
              <a:t>日</a:t>
            </a:r>
            <a:r>
              <a:rPr lang="en-US" altLang="zh-TW" sz="3200" b="1" dirty="0">
                <a:solidFill>
                  <a:srgbClr val="FF0000"/>
                </a:solidFill>
                <a:latin typeface="微軟正黑體" panose="020B0604030504040204" pitchFamily="34" charset="-120"/>
                <a:ea typeface="微軟正黑體" panose="020B0604030504040204" pitchFamily="34" charset="-120"/>
              </a:rPr>
              <a:t>(</a:t>
            </a:r>
            <a:r>
              <a:rPr lang="zh-TW" altLang="en-US" sz="3200" b="1" dirty="0">
                <a:solidFill>
                  <a:srgbClr val="FF0000"/>
                </a:solidFill>
                <a:latin typeface="微軟正黑體" panose="020B0604030504040204" pitchFamily="34" charset="-120"/>
                <a:ea typeface="微軟正黑體" panose="020B0604030504040204" pitchFamily="34" charset="-120"/>
              </a:rPr>
              <a:t>一</a:t>
            </a:r>
            <a:r>
              <a:rPr lang="en-US" altLang="zh-TW" sz="3200" b="1" dirty="0">
                <a:solidFill>
                  <a:srgbClr val="FF0000"/>
                </a:solidFill>
                <a:latin typeface="微軟正黑體" panose="020B0604030504040204" pitchFamily="34" charset="-120"/>
                <a:ea typeface="微軟正黑體" panose="020B0604030504040204" pitchFamily="34" charset="-120"/>
              </a:rPr>
              <a:t>)</a:t>
            </a:r>
            <a:r>
              <a:rPr lang="zh-TW" altLang="zh-TW" sz="3200" dirty="0">
                <a:latin typeface="微軟正黑體" panose="020B0604030504040204" pitchFamily="34" charset="-120"/>
                <a:ea typeface="微軟正黑體" panose="020B0604030504040204" pitchFamily="34" charset="-120"/>
              </a:rPr>
              <a:t>公告於教學卓越中心網站。</a:t>
            </a:r>
            <a:endParaRPr lang="en-US" sz="3200" dirty="0">
              <a:latin typeface="微軟正黑體" panose="020B0604030504040204" pitchFamily="34" charset="-120"/>
              <a:ea typeface="微軟正黑體" panose="020B0604030504040204" pitchFamily="34" charset="-120"/>
              <a:sym typeface="Lato"/>
            </a:endParaRPr>
          </a:p>
        </p:txBody>
      </p:sp>
      <p:sp>
        <p:nvSpPr>
          <p:cNvPr id="15" name="TextBox 15"/>
          <p:cNvSpPr txBox="1"/>
          <p:nvPr/>
        </p:nvSpPr>
        <p:spPr>
          <a:xfrm>
            <a:off x="13519793" y="5107142"/>
            <a:ext cx="3863752" cy="872034"/>
          </a:xfrm>
          <a:prstGeom prst="rect">
            <a:avLst/>
          </a:prstGeom>
        </p:spPr>
        <p:txBody>
          <a:bodyPr lIns="0" tIns="0" rIns="0" bIns="0" rtlCol="0" anchor="t">
            <a:spAutoFit/>
          </a:bodyPr>
          <a:lstStyle/>
          <a:p>
            <a:pPr marL="453390" lvl="1" indent="-226695">
              <a:lnSpc>
                <a:spcPts val="3360"/>
              </a:lnSpc>
              <a:buFont typeface="Arial"/>
              <a:buChar char="•"/>
            </a:pPr>
            <a:r>
              <a:rPr lang="en-US" altLang="zh-TW" sz="3200" dirty="0">
                <a:latin typeface="微軟正黑體" panose="020B0604030504040204" pitchFamily="34" charset="-120"/>
                <a:ea typeface="微軟正黑體" panose="020B0604030504040204" pitchFamily="34" charset="-120"/>
              </a:rPr>
              <a:t>115</a:t>
            </a:r>
            <a:r>
              <a:rPr lang="zh-TW" altLang="en-US" sz="3200" dirty="0">
                <a:latin typeface="微軟正黑體" panose="020B0604030504040204" pitchFamily="34" charset="-120"/>
                <a:ea typeface="微軟正黑體" panose="020B0604030504040204" pitchFamily="34" charset="-120"/>
              </a:rPr>
              <a:t>年</a:t>
            </a:r>
            <a:r>
              <a:rPr lang="en-US" altLang="zh-TW" sz="3200" dirty="0">
                <a:latin typeface="微軟正黑體" panose="020B0604030504040204" pitchFamily="34" charset="-120"/>
                <a:ea typeface="微軟正黑體" panose="020B0604030504040204" pitchFamily="34" charset="-120"/>
              </a:rPr>
              <a:t>02</a:t>
            </a:r>
            <a:r>
              <a:rPr lang="zh-TW" altLang="en-US" sz="3200" dirty="0">
                <a:latin typeface="微軟正黑體" panose="020B0604030504040204" pitchFamily="34" charset="-120"/>
                <a:ea typeface="微軟正黑體" panose="020B0604030504040204" pitchFamily="34" charset="-120"/>
              </a:rPr>
              <a:t>月</a:t>
            </a:r>
            <a:r>
              <a:rPr lang="en-US" altLang="zh-TW" sz="3200" dirty="0">
                <a:latin typeface="微軟正黑體" panose="020B0604030504040204" pitchFamily="34" charset="-120"/>
                <a:ea typeface="微軟正黑體" panose="020B0604030504040204" pitchFamily="34" charset="-120"/>
              </a:rPr>
              <a:t>23</a:t>
            </a:r>
            <a:r>
              <a:rPr lang="zh-TW" altLang="en-US" sz="3200" dirty="0">
                <a:latin typeface="微軟正黑體" panose="020B0604030504040204" pitchFamily="34" charset="-120"/>
                <a:ea typeface="微軟正黑體" panose="020B0604030504040204" pitchFamily="34" charset="-120"/>
              </a:rPr>
              <a:t>日至</a:t>
            </a:r>
            <a:r>
              <a:rPr lang="en-US" altLang="zh-TW" sz="3200" dirty="0">
                <a:latin typeface="微軟正黑體" panose="020B0604030504040204" pitchFamily="34" charset="-120"/>
                <a:ea typeface="微軟正黑體" panose="020B0604030504040204" pitchFamily="34" charset="-120"/>
              </a:rPr>
              <a:t>115</a:t>
            </a:r>
            <a:r>
              <a:rPr lang="zh-TW" altLang="en-US" sz="3200" dirty="0">
                <a:latin typeface="微軟正黑體" panose="020B0604030504040204" pitchFamily="34" charset="-120"/>
                <a:ea typeface="微軟正黑體" panose="020B0604030504040204" pitchFamily="34" charset="-120"/>
              </a:rPr>
              <a:t>年</a:t>
            </a:r>
            <a:r>
              <a:rPr lang="en-US" altLang="zh-TW" sz="3200" dirty="0">
                <a:latin typeface="微軟正黑體" panose="020B0604030504040204" pitchFamily="34" charset="-120"/>
                <a:ea typeface="微軟正黑體" panose="020B0604030504040204" pitchFamily="34" charset="-120"/>
              </a:rPr>
              <a:t>05</a:t>
            </a:r>
            <a:r>
              <a:rPr lang="zh-TW" altLang="en-US" sz="3200" dirty="0">
                <a:latin typeface="微軟正黑體" panose="020B0604030504040204" pitchFamily="34" charset="-120"/>
                <a:ea typeface="微軟正黑體" panose="020B0604030504040204" pitchFamily="34" charset="-120"/>
              </a:rPr>
              <a:t>月</a:t>
            </a:r>
            <a:r>
              <a:rPr lang="en-US" altLang="zh-TW" sz="3200" dirty="0">
                <a:latin typeface="微軟正黑體" panose="020B0604030504040204" pitchFamily="34" charset="-120"/>
                <a:ea typeface="微軟正黑體" panose="020B0604030504040204" pitchFamily="34" charset="-120"/>
              </a:rPr>
              <a:t>31</a:t>
            </a:r>
            <a:r>
              <a:rPr lang="zh-TW" altLang="en-US" sz="3200" dirty="0">
                <a:latin typeface="微軟正黑體" panose="020B0604030504040204" pitchFamily="34" charset="-120"/>
                <a:ea typeface="微軟正黑體" panose="020B0604030504040204" pitchFamily="34" charset="-120"/>
              </a:rPr>
              <a:t>日</a:t>
            </a:r>
            <a:endParaRPr lang="en-US" sz="3200" dirty="0">
              <a:latin typeface="微軟正黑體" panose="020B0604030504040204" pitchFamily="34" charset="-120"/>
              <a:ea typeface="微軟正黑體" panose="020B0604030504040204" pitchFamily="34" charset="-120"/>
              <a:sym typeface="Lato"/>
            </a:endParaRPr>
          </a:p>
        </p:txBody>
      </p:sp>
      <p:grpSp>
        <p:nvGrpSpPr>
          <p:cNvPr id="16" name="Group 16"/>
          <p:cNvGrpSpPr/>
          <p:nvPr/>
        </p:nvGrpSpPr>
        <p:grpSpPr>
          <a:xfrm>
            <a:off x="10141617" y="3091689"/>
            <a:ext cx="2002674" cy="1669628"/>
            <a:chOff x="0" y="-66675"/>
            <a:chExt cx="1054906" cy="879475"/>
          </a:xfrm>
        </p:grpSpPr>
        <p:sp>
          <p:nvSpPr>
            <p:cNvPr id="17" name="Freeform 17"/>
            <p:cNvSpPr/>
            <p:nvPr/>
          </p:nvSpPr>
          <p:spPr>
            <a:xfrm>
              <a:off x="0" y="0"/>
              <a:ext cx="1054906" cy="812800"/>
            </a:xfrm>
            <a:custGeom>
              <a:avLst/>
              <a:gdLst/>
              <a:ahLst/>
              <a:cxnLst/>
              <a:rect l="l" t="t" r="r" b="b"/>
              <a:pathLst>
                <a:path w="1054906" h="812800">
                  <a:moveTo>
                    <a:pt x="0" y="0"/>
                  </a:moveTo>
                  <a:lnTo>
                    <a:pt x="1054906" y="0"/>
                  </a:lnTo>
                  <a:lnTo>
                    <a:pt x="1054906" y="812800"/>
                  </a:lnTo>
                  <a:lnTo>
                    <a:pt x="0" y="812800"/>
                  </a:lnTo>
                  <a:close/>
                </a:path>
              </a:pathLst>
            </a:custGeom>
            <a:solidFill>
              <a:srgbClr val="F2F1F1"/>
            </a:solidFill>
          </p:spPr>
        </p:sp>
        <p:sp>
          <p:nvSpPr>
            <p:cNvPr id="18" name="TextBox 18"/>
            <p:cNvSpPr txBox="1"/>
            <p:nvPr/>
          </p:nvSpPr>
          <p:spPr>
            <a:xfrm>
              <a:off x="0" y="-66675"/>
              <a:ext cx="1054906" cy="879475"/>
            </a:xfrm>
            <a:prstGeom prst="rect">
              <a:avLst/>
            </a:prstGeom>
          </p:spPr>
          <p:txBody>
            <a:bodyPr lIns="50800" tIns="50800" rIns="50800" bIns="50800" rtlCol="0" anchor="ctr"/>
            <a:lstStyle/>
            <a:p>
              <a:pPr algn="ctr">
                <a:lnSpc>
                  <a:spcPts val="3450"/>
                </a:lnSpc>
              </a:pPr>
              <a:r>
                <a:rPr lang="zh-TW" altLang="en-US" sz="3200" b="1" dirty="0">
                  <a:latin typeface="微軟正黑體" panose="020B0604030504040204" pitchFamily="34" charset="-120"/>
                  <a:ea typeface="微軟正黑體" panose="020B0604030504040204" pitchFamily="34" charset="-120"/>
                  <a:sym typeface="Heebo Bold"/>
                </a:rPr>
                <a:t>錄取公告時間</a:t>
              </a:r>
            </a:p>
          </p:txBody>
        </p:sp>
      </p:grpSp>
      <p:sp>
        <p:nvSpPr>
          <p:cNvPr id="19" name="TextBox 19"/>
          <p:cNvSpPr txBox="1"/>
          <p:nvPr/>
        </p:nvSpPr>
        <p:spPr>
          <a:xfrm>
            <a:off x="1449340" y="1471277"/>
            <a:ext cx="15872082" cy="1077218"/>
          </a:xfrm>
          <a:prstGeom prst="rect">
            <a:avLst/>
          </a:prstGeom>
        </p:spPr>
        <p:txBody>
          <a:bodyPr lIns="0" tIns="0" rIns="0" bIns="0" rtlCol="0" anchor="t">
            <a:spAutoFit/>
          </a:bodyPr>
          <a:lstStyle/>
          <a:p>
            <a:pPr lvl="0" indent="0">
              <a:lnSpc>
                <a:spcPts val="8400"/>
              </a:lnSpc>
            </a:pPr>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Helios Extended Bold"/>
              </a:rPr>
              <a:t>申請時程與方式</a:t>
            </a:r>
            <a:endParaRPr 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Helios Extended Bold"/>
            </a:endParaRPr>
          </a:p>
        </p:txBody>
      </p:sp>
      <p:grpSp>
        <p:nvGrpSpPr>
          <p:cNvPr id="20" name="Group 20"/>
          <p:cNvGrpSpPr/>
          <p:nvPr/>
        </p:nvGrpSpPr>
        <p:grpSpPr>
          <a:xfrm>
            <a:off x="17259300" y="9258300"/>
            <a:ext cx="248490" cy="248490"/>
            <a:chOff x="0" y="0"/>
            <a:chExt cx="812800" cy="812800"/>
          </a:xfrm>
        </p:grpSpPr>
        <p:sp>
          <p:nvSpPr>
            <p:cNvPr id="21" name="Freeform 2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22" name="TextBox 2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grpSp>
        <p:nvGrpSpPr>
          <p:cNvPr id="23" name="Group 23"/>
          <p:cNvGrpSpPr/>
          <p:nvPr/>
        </p:nvGrpSpPr>
        <p:grpSpPr>
          <a:xfrm>
            <a:off x="718088" y="780210"/>
            <a:ext cx="248490" cy="248490"/>
            <a:chOff x="0" y="0"/>
            <a:chExt cx="812800" cy="812800"/>
          </a:xfrm>
        </p:grpSpPr>
        <p:sp>
          <p:nvSpPr>
            <p:cNvPr id="24" name="Freeform 24"/>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25" name="TextBox 25"/>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6" name="投影片編號版面配置區 25"/>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grpSp>
        <p:nvGrpSpPr>
          <p:cNvPr id="4" name="Group 4"/>
          <p:cNvGrpSpPr/>
          <p:nvPr/>
        </p:nvGrpSpPr>
        <p:grpSpPr>
          <a:xfrm>
            <a:off x="8001007" y="0"/>
            <a:ext cx="10286993" cy="10287000"/>
            <a:chOff x="0" y="0"/>
            <a:chExt cx="2709331" cy="2709333"/>
          </a:xfrm>
        </p:grpSpPr>
        <p:sp>
          <p:nvSpPr>
            <p:cNvPr id="5" name="Freeform 5"/>
            <p:cNvSpPr/>
            <p:nvPr/>
          </p:nvSpPr>
          <p:spPr>
            <a:xfrm>
              <a:off x="0" y="0"/>
              <a:ext cx="2709331" cy="2709333"/>
            </a:xfrm>
            <a:custGeom>
              <a:avLst/>
              <a:gdLst/>
              <a:ahLst/>
              <a:cxnLst/>
              <a:rect l="l" t="t" r="r" b="b"/>
              <a:pathLst>
                <a:path w="2709331" h="2709333">
                  <a:moveTo>
                    <a:pt x="0" y="0"/>
                  </a:moveTo>
                  <a:lnTo>
                    <a:pt x="2709331" y="0"/>
                  </a:lnTo>
                  <a:lnTo>
                    <a:pt x="2709331" y="2709333"/>
                  </a:lnTo>
                  <a:lnTo>
                    <a:pt x="0" y="2709333"/>
                  </a:lnTo>
                  <a:close/>
                </a:path>
              </a:pathLst>
            </a:custGeom>
            <a:solidFill>
              <a:srgbClr val="F2F1F1">
                <a:alpha val="80000"/>
              </a:srgbClr>
            </a:solidFill>
          </p:spPr>
        </p:sp>
        <p:sp>
          <p:nvSpPr>
            <p:cNvPr id="6" name="TextBox 6"/>
            <p:cNvSpPr txBox="1"/>
            <p:nvPr/>
          </p:nvSpPr>
          <p:spPr>
            <a:xfrm>
              <a:off x="0" y="-47625"/>
              <a:ext cx="2709331" cy="2756958"/>
            </a:xfrm>
            <a:prstGeom prst="rect">
              <a:avLst/>
            </a:prstGeom>
          </p:spPr>
          <p:txBody>
            <a:bodyPr lIns="50800" tIns="50800" rIns="50800" bIns="50800" rtlCol="0" anchor="ctr"/>
            <a:lstStyle/>
            <a:p>
              <a:pPr algn="ctr">
                <a:lnSpc>
                  <a:spcPts val="3359"/>
                </a:lnSpc>
              </a:pPr>
              <a:endParaRPr/>
            </a:p>
          </p:txBody>
        </p:sp>
      </p:grpSp>
      <p:sp>
        <p:nvSpPr>
          <p:cNvPr id="46" name="矩形 45"/>
          <p:cNvSpPr/>
          <p:nvPr/>
        </p:nvSpPr>
        <p:spPr>
          <a:xfrm>
            <a:off x="5098815" y="3218080"/>
            <a:ext cx="3994276" cy="6205165"/>
          </a:xfrm>
          <a:prstGeom prst="rect">
            <a:avLst/>
          </a:prstGeom>
          <a:solidFill>
            <a:schemeClr val="bg1"/>
          </a:solidFill>
          <a:ln>
            <a:solidFill>
              <a:schemeClr val="bg1">
                <a:lumMod val="50000"/>
              </a:schemeClr>
            </a:solidFill>
          </a:ln>
        </p:spPr>
        <p:style>
          <a:lnRef idx="2">
            <a:schemeClr val="accent3"/>
          </a:lnRef>
          <a:fillRef idx="1">
            <a:schemeClr val="lt1"/>
          </a:fillRef>
          <a:effectRef idx="0">
            <a:schemeClr val="accent3"/>
          </a:effectRef>
          <a:fontRef idx="minor">
            <a:schemeClr val="dk1"/>
          </a:fontRef>
        </p:style>
        <p:txBody>
          <a:bodyPr rtlCol="0" anchor="t"/>
          <a:lstStyle/>
          <a:p>
            <a:pPr marL="457200" lvl="0" indent="-457200">
              <a:lnSpc>
                <a:spcPts val="3084"/>
              </a:lnSpc>
              <a:spcBef>
                <a:spcPts val="0"/>
              </a:spcBef>
              <a:buFont typeface="Arial" panose="020B0604020202020204" pitchFamily="34" charset="0"/>
              <a:buChar char="•"/>
              <a:defRPr/>
            </a:pPr>
            <a:endParaRPr lang="en-US" altLang="zh-TW" sz="2800" dirty="0">
              <a:solidFill>
                <a:schemeClr val="tx1"/>
              </a:solidFill>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solidFill>
                <a:schemeClr val="tx1"/>
              </a:solidFill>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solidFill>
                <a:schemeClr val="tx1"/>
              </a:solidFill>
              <a:latin typeface="微軟正黑體" panose="020B0604030504040204" pitchFamily="34" charset="-120"/>
              <a:ea typeface="微軟正黑體" panose="020B0604030504040204" pitchFamily="34" charset="-120"/>
              <a:sym typeface="方正黑体简体" panose="02010601030101010101" pitchFamily="2" charset="-122"/>
            </a:endParaRPr>
          </a:p>
          <a:p>
            <a:pPr algn="ctr"/>
            <a:endParaRPr lang="zh-TW" altLang="en-US" dirty="0"/>
          </a:p>
        </p:txBody>
      </p:sp>
      <p:grpSp>
        <p:nvGrpSpPr>
          <p:cNvPr id="10" name="Group 10"/>
          <p:cNvGrpSpPr/>
          <p:nvPr/>
        </p:nvGrpSpPr>
        <p:grpSpPr>
          <a:xfrm>
            <a:off x="17010810" y="1028700"/>
            <a:ext cx="248490" cy="248490"/>
            <a:chOff x="0" y="0"/>
            <a:chExt cx="812800" cy="812800"/>
          </a:xfrm>
        </p:grpSpPr>
        <p:sp>
          <p:nvSpPr>
            <p:cNvPr id="11" name="Freeform 11"/>
            <p:cNvSpPr/>
            <p:nvPr/>
          </p:nvSpPr>
          <p:spPr>
            <a:xfrm>
              <a:off x="0" y="0"/>
              <a:ext cx="812800" cy="812800"/>
            </a:xfrm>
            <a:custGeom>
              <a:avLst/>
              <a:gdLst/>
              <a:ahLst/>
              <a:cxnLst/>
              <a:rect l="l" t="t" r="r" b="b"/>
              <a:pathLst>
                <a:path w="812800" h="812800">
                  <a:moveTo>
                    <a:pt x="0" y="0"/>
                  </a:moveTo>
                  <a:lnTo>
                    <a:pt x="812800" y="0"/>
                  </a:lnTo>
                  <a:lnTo>
                    <a:pt x="812800" y="812800"/>
                  </a:lnTo>
                  <a:lnTo>
                    <a:pt x="0" y="812800"/>
                  </a:lnTo>
                  <a:close/>
                </a:path>
              </a:pathLst>
            </a:custGeom>
            <a:solidFill>
              <a:srgbClr val="000000"/>
            </a:solidFill>
          </p:spPr>
        </p:sp>
        <p:sp>
          <p:nvSpPr>
            <p:cNvPr id="12" name="TextBox 12"/>
            <p:cNvSpPr txBox="1"/>
            <p:nvPr/>
          </p:nvSpPr>
          <p:spPr>
            <a:xfrm>
              <a:off x="0" y="-47625"/>
              <a:ext cx="812800" cy="860425"/>
            </a:xfrm>
            <a:prstGeom prst="rect">
              <a:avLst/>
            </a:prstGeom>
          </p:spPr>
          <p:txBody>
            <a:bodyPr lIns="50800" tIns="50800" rIns="50800" bIns="50800" rtlCol="0" anchor="ctr"/>
            <a:lstStyle/>
            <a:p>
              <a:pPr algn="ctr">
                <a:lnSpc>
                  <a:spcPts val="3359"/>
                </a:lnSpc>
              </a:pPr>
              <a:endParaRPr/>
            </a:p>
          </p:txBody>
        </p:sp>
      </p:grpSp>
      <p:sp>
        <p:nvSpPr>
          <p:cNvPr id="21" name="矩形 20"/>
          <p:cNvSpPr/>
          <p:nvPr/>
        </p:nvSpPr>
        <p:spPr>
          <a:xfrm>
            <a:off x="787284" y="3244440"/>
            <a:ext cx="3994276" cy="6205165"/>
          </a:xfrm>
          <a:prstGeom prst="rect">
            <a:avLst/>
          </a:prstGeom>
          <a:solidFill>
            <a:schemeClr val="bg1"/>
          </a:solidFill>
          <a:ln>
            <a:solidFill>
              <a:srgbClr val="4E6E8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zh-TW" altLang="en-US"/>
          </a:p>
        </p:txBody>
      </p:sp>
      <p:grpSp>
        <p:nvGrpSpPr>
          <p:cNvPr id="22" name="Group 5"/>
          <p:cNvGrpSpPr/>
          <p:nvPr/>
        </p:nvGrpSpPr>
        <p:grpSpPr>
          <a:xfrm>
            <a:off x="866125" y="2602204"/>
            <a:ext cx="3705875" cy="1231752"/>
            <a:chOff x="0" y="0"/>
            <a:chExt cx="1763734" cy="1102608"/>
          </a:xfrm>
          <a:solidFill>
            <a:srgbClr val="4E6E81"/>
          </a:solidFill>
        </p:grpSpPr>
        <p:sp>
          <p:nvSpPr>
            <p:cNvPr id="23" name="Freeform 6"/>
            <p:cNvSpPr/>
            <p:nvPr/>
          </p:nvSpPr>
          <p:spPr>
            <a:xfrm>
              <a:off x="0" y="0"/>
              <a:ext cx="1763734" cy="1102608"/>
            </a:xfrm>
            <a:custGeom>
              <a:avLst/>
              <a:gdLst/>
              <a:ahLst/>
              <a:cxnLst/>
              <a:rect l="l" t="t" r="r" b="b"/>
              <a:pathLst>
                <a:path w="1763734" h="1102608">
                  <a:moveTo>
                    <a:pt x="0" y="0"/>
                  </a:moveTo>
                  <a:lnTo>
                    <a:pt x="1763734" y="0"/>
                  </a:lnTo>
                  <a:lnTo>
                    <a:pt x="1763734" y="1102608"/>
                  </a:lnTo>
                  <a:lnTo>
                    <a:pt x="0" y="1102608"/>
                  </a:lnTo>
                  <a:close/>
                </a:path>
              </a:pathLst>
            </a:custGeom>
            <a:grpFill/>
          </p:spPr>
        </p:sp>
        <p:sp>
          <p:nvSpPr>
            <p:cNvPr id="24" name="TextBox 7"/>
            <p:cNvSpPr txBox="1"/>
            <p:nvPr/>
          </p:nvSpPr>
          <p:spPr>
            <a:xfrm>
              <a:off x="0" y="-38100"/>
              <a:ext cx="1763734" cy="1140708"/>
            </a:xfrm>
            <a:prstGeom prst="rect">
              <a:avLst/>
            </a:prstGeom>
            <a:grpFill/>
          </p:spPr>
          <p:txBody>
            <a:bodyPr lIns="50800" tIns="50800" rIns="50800" bIns="50800" rtlCol="0" anchor="ctr"/>
            <a:lstStyle/>
            <a:p>
              <a:pPr algn="ctr">
                <a:lnSpc>
                  <a:spcPts val="2940"/>
                </a:lnSpc>
              </a:pPr>
              <a:endParaRPr/>
            </a:p>
          </p:txBody>
        </p:sp>
      </p:grpSp>
      <p:sp>
        <p:nvSpPr>
          <p:cNvPr id="25" name="TextBox 17"/>
          <p:cNvSpPr txBox="1"/>
          <p:nvPr/>
        </p:nvSpPr>
        <p:spPr>
          <a:xfrm>
            <a:off x="1026350" y="2910454"/>
            <a:ext cx="3385423" cy="574196"/>
          </a:xfrm>
          <a:prstGeom prst="rect">
            <a:avLst/>
          </a:prstGeom>
        </p:spPr>
        <p:txBody>
          <a:bodyPr lIns="0" tIns="0" rIns="0" bIns="0" rtlCol="0" anchor="t">
            <a:spAutoFit/>
          </a:bodyPr>
          <a:lstStyle/>
          <a:p>
            <a:pPr algn="ctr">
              <a:lnSpc>
                <a:spcPts val="4759"/>
              </a:lnSpc>
            </a:pPr>
            <a:r>
              <a:rPr lang="zh-TW" altLang="en-US" sz="3399" b="1" dirty="0">
                <a:solidFill>
                  <a:schemeClr val="bg1"/>
                </a:solidFill>
                <a:latin typeface="微軟正黑體" panose="020B0604030504040204" pitchFamily="34" charset="-120"/>
                <a:ea typeface="微軟正黑體" panose="020B0604030504040204" pitchFamily="34" charset="-120"/>
              </a:rPr>
              <a:t>精進課業類</a:t>
            </a:r>
            <a:endParaRPr lang="en-US" sz="3399" b="1" dirty="0">
              <a:solidFill>
                <a:schemeClr val="bg1"/>
              </a:solidFill>
              <a:latin typeface="微軟正黑體" panose="020B0604030504040204" pitchFamily="34" charset="-120"/>
              <a:ea typeface="微軟正黑體" panose="020B0604030504040204" pitchFamily="34" charset="-120"/>
            </a:endParaRPr>
          </a:p>
        </p:txBody>
      </p:sp>
      <p:sp>
        <p:nvSpPr>
          <p:cNvPr id="26" name="TextBox 18"/>
          <p:cNvSpPr txBox="1"/>
          <p:nvPr/>
        </p:nvSpPr>
        <p:spPr>
          <a:xfrm>
            <a:off x="1000068" y="4256512"/>
            <a:ext cx="3437986" cy="4770537"/>
          </a:xfrm>
          <a:prstGeom prst="rect">
            <a:avLst/>
          </a:prstGeom>
        </p:spPr>
        <p:txBody>
          <a:bodyPr wrap="square" lIns="0" tIns="0" rIns="0" bIns="0" rtlCol="0" anchor="t">
            <a:spAutoFit/>
          </a:bodyPr>
          <a:lstStyle/>
          <a:p>
            <a:pPr marL="457200" indent="-457200">
              <a:lnSpc>
                <a:spcPts val="3084"/>
              </a:lnSpc>
              <a:buFont typeface="Arial" panose="020B0604020202020204" pitchFamily="34" charset="0"/>
              <a:buChar char="•"/>
            </a:pPr>
            <a:r>
              <a:rPr lang="zh-TW" altLang="en-US" sz="2800" dirty="0">
                <a:latin typeface="微軟正黑體" panose="020B0604030504040204" pitchFamily="34" charset="-120"/>
                <a:ea typeface="微軟正黑體" panose="020B0604030504040204" pitchFamily="34" charset="-120"/>
              </a:rPr>
              <a:t>組成讀書會小組</a:t>
            </a:r>
            <a:r>
              <a:rPr lang="en-US" altLang="zh-TW" sz="2800" dirty="0">
                <a:latin typeface="微軟正黑體" panose="020B0604030504040204" pitchFamily="34" charset="-120"/>
                <a:ea typeface="微軟正黑體" panose="020B0604030504040204" pitchFamily="34" charset="-120"/>
              </a:rPr>
              <a:t>(</a:t>
            </a:r>
            <a:r>
              <a:rPr lang="zh-TW" altLang="en-US" sz="2800" dirty="0">
                <a:latin typeface="微軟正黑體" panose="020B0604030504040204" pitchFamily="34" charset="-120"/>
                <a:ea typeface="微軟正黑體" panose="020B0604030504040204" pitchFamily="34" charset="-120"/>
              </a:rPr>
              <a:t>升學相關、語言學習、就業相關、學業課程、證照考取、進行參訪、參加校外研討會</a:t>
            </a:r>
            <a:r>
              <a:rPr lang="en-US" altLang="zh-TW" sz="2800" dirty="0">
                <a:latin typeface="微軟正黑體" panose="020B0604030504040204" pitchFamily="34" charset="-120"/>
                <a:ea typeface="微軟正黑體" panose="020B0604030504040204" pitchFamily="34" charset="-120"/>
              </a:rPr>
              <a:t>)</a:t>
            </a:r>
          </a:p>
          <a:p>
            <a:pPr marL="457200" indent="-457200">
              <a:lnSpc>
                <a:spcPts val="3084"/>
              </a:lnSpc>
              <a:buFont typeface="Arial" panose="020B0604020202020204" pitchFamily="34" charset="0"/>
              <a:buChar char="•"/>
            </a:pPr>
            <a:endParaRPr lang="en-US" altLang="zh-TW" sz="2800" dirty="0">
              <a:latin typeface="微軟正黑體" panose="020B0604030504040204" pitchFamily="34" charset="-120"/>
              <a:ea typeface="微軟正黑體" panose="020B0604030504040204" pitchFamily="34" charset="-120"/>
            </a:endParaRPr>
          </a:p>
          <a:p>
            <a:pPr marL="457200" indent="-457200">
              <a:lnSpc>
                <a:spcPts val="3084"/>
              </a:lnSpc>
              <a:buFont typeface="Arial" panose="020B0604020202020204" pitchFamily="34" charset="0"/>
              <a:buChar char="•"/>
            </a:pPr>
            <a:endParaRPr lang="en-US" altLang="zh-TW" sz="2800" dirty="0">
              <a:latin typeface="微軟正黑體" panose="020B0604030504040204" pitchFamily="34" charset="-120"/>
              <a:ea typeface="微軟正黑體" panose="020B0604030504040204" pitchFamily="34" charset="-120"/>
            </a:endParaRPr>
          </a:p>
          <a:p>
            <a:pPr marL="457200" indent="-457200">
              <a:lnSpc>
                <a:spcPts val="3084"/>
              </a:lnSpc>
              <a:buFont typeface="Arial" panose="020B0604020202020204" pitchFamily="34" charset="0"/>
              <a:buChar char="•"/>
            </a:pPr>
            <a:endParaRPr lang="en-US" altLang="zh-TW" sz="2800" dirty="0">
              <a:latin typeface="微軟正黑體" panose="020B0604030504040204" pitchFamily="34" charset="-120"/>
              <a:ea typeface="微軟正黑體" panose="020B0604030504040204" pitchFamily="34" charset="-120"/>
            </a:endParaRPr>
          </a:p>
          <a:p>
            <a:pPr marL="457200" indent="-457200">
              <a:lnSpc>
                <a:spcPts val="3084"/>
              </a:lnSpc>
              <a:buFont typeface="Arial" panose="020B0604020202020204" pitchFamily="34" charset="0"/>
              <a:buChar char="•"/>
            </a:pPr>
            <a:r>
              <a:rPr lang="zh-TW" altLang="en-US" sz="2800" dirty="0">
                <a:latin typeface="微軟正黑體" panose="020B0604030504040204" pitchFamily="34" charset="-120"/>
                <a:ea typeface="微軟正黑體" panose="020B0604030504040204" pitchFamily="34" charset="-120"/>
              </a:rPr>
              <a:t>計畫補助經費：</a:t>
            </a:r>
            <a:endParaRPr lang="en-US" altLang="zh-TW" sz="2800" dirty="0">
              <a:latin typeface="微軟正黑體" panose="020B0604030504040204" pitchFamily="34" charset="-120"/>
              <a:ea typeface="微軟正黑體" panose="020B0604030504040204" pitchFamily="34" charset="-120"/>
            </a:endParaRPr>
          </a:p>
          <a:p>
            <a:pPr>
              <a:lnSpc>
                <a:spcPts val="3084"/>
              </a:lnSpc>
            </a:pPr>
            <a:r>
              <a:rPr lang="zh-TW" altLang="en-US" sz="2800" b="1" dirty="0">
                <a:solidFill>
                  <a:srgbClr val="FF0000"/>
                </a:solidFill>
                <a:latin typeface="微軟正黑體" panose="020B0604030504040204" pitchFamily="34" charset="-120"/>
                <a:ea typeface="微軟正黑體" panose="020B0604030504040204" pitchFamily="34" charset="-120"/>
              </a:rPr>
              <a:t>     最多</a:t>
            </a:r>
            <a:r>
              <a:rPr lang="en-US" altLang="zh-TW" sz="2800" b="1" dirty="0">
                <a:solidFill>
                  <a:srgbClr val="FF0000"/>
                </a:solidFill>
                <a:latin typeface="微軟正黑體" panose="020B0604030504040204" pitchFamily="34" charset="-120"/>
                <a:ea typeface="微軟正黑體" panose="020B0604030504040204" pitchFamily="34" charset="-120"/>
              </a:rPr>
              <a:t>10,000</a:t>
            </a:r>
            <a:r>
              <a:rPr lang="zh-TW" altLang="en-US" sz="2800" b="1" dirty="0">
                <a:solidFill>
                  <a:srgbClr val="FF0000"/>
                </a:solidFill>
                <a:latin typeface="微軟正黑體" panose="020B0604030504040204" pitchFamily="34" charset="-120"/>
                <a:ea typeface="微軟正黑體" panose="020B0604030504040204" pitchFamily="34" charset="-120"/>
              </a:rPr>
              <a:t>元。</a:t>
            </a:r>
          </a:p>
          <a:p>
            <a:pPr marL="457200" indent="-457200">
              <a:lnSpc>
                <a:spcPts val="3084"/>
              </a:lnSpc>
              <a:buFont typeface="Arial" panose="020B0604020202020204" pitchFamily="34" charset="0"/>
              <a:buChar char="•"/>
            </a:pPr>
            <a:endParaRPr lang="en-US" altLang="zh-TW" sz="2800" dirty="0">
              <a:latin typeface="微軟正黑體" panose="020B0604030504040204" pitchFamily="34" charset="-120"/>
              <a:ea typeface="微軟正黑體" panose="020B0604030504040204" pitchFamily="34" charset="-120"/>
            </a:endParaRPr>
          </a:p>
        </p:txBody>
      </p:sp>
      <p:sp>
        <p:nvSpPr>
          <p:cNvPr id="27" name="TextBox 21"/>
          <p:cNvSpPr txBox="1"/>
          <p:nvPr/>
        </p:nvSpPr>
        <p:spPr>
          <a:xfrm>
            <a:off x="1635819" y="574575"/>
            <a:ext cx="6530842" cy="1231106"/>
          </a:xfrm>
          <a:prstGeom prst="rect">
            <a:avLst/>
          </a:prstGeom>
        </p:spPr>
        <p:txBody>
          <a:bodyPr lIns="0" tIns="0" rIns="0" bIns="0" rtlCol="0" anchor="t">
            <a:spAutoFit/>
          </a:bodyPr>
          <a:lstStyle/>
          <a:p>
            <a:r>
              <a:rPr lang="zh-CN"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申請</a:t>
            </a:r>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類別</a:t>
            </a:r>
            <a:endParaRPr lang="zh-CN"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p:txBody>
      </p:sp>
      <p:sp>
        <p:nvSpPr>
          <p:cNvPr id="28" name="矩形 27"/>
          <p:cNvSpPr/>
          <p:nvPr/>
        </p:nvSpPr>
        <p:spPr>
          <a:xfrm>
            <a:off x="13571798" y="3218080"/>
            <a:ext cx="3994276" cy="6205165"/>
          </a:xfrm>
          <a:prstGeom prst="rect">
            <a:avLst/>
          </a:prstGeom>
          <a:solidFill>
            <a:schemeClr val="bg1"/>
          </a:solidFill>
          <a:ln>
            <a:solidFill>
              <a:srgbClr val="243E4D"/>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zh-TW" altLang="en-US"/>
          </a:p>
        </p:txBody>
      </p:sp>
      <p:grpSp>
        <p:nvGrpSpPr>
          <p:cNvPr id="29" name="Group 5"/>
          <p:cNvGrpSpPr/>
          <p:nvPr/>
        </p:nvGrpSpPr>
        <p:grpSpPr>
          <a:xfrm>
            <a:off x="13716000" y="2602204"/>
            <a:ext cx="3705875" cy="1231752"/>
            <a:chOff x="0" y="0"/>
            <a:chExt cx="1763734" cy="1102608"/>
          </a:xfrm>
          <a:solidFill>
            <a:srgbClr val="243E4D"/>
          </a:solidFill>
        </p:grpSpPr>
        <p:sp>
          <p:nvSpPr>
            <p:cNvPr id="30" name="Freeform 6"/>
            <p:cNvSpPr/>
            <p:nvPr/>
          </p:nvSpPr>
          <p:spPr>
            <a:xfrm>
              <a:off x="0" y="0"/>
              <a:ext cx="1763734" cy="1102608"/>
            </a:xfrm>
            <a:custGeom>
              <a:avLst/>
              <a:gdLst/>
              <a:ahLst/>
              <a:cxnLst/>
              <a:rect l="l" t="t" r="r" b="b"/>
              <a:pathLst>
                <a:path w="1763734" h="1102608">
                  <a:moveTo>
                    <a:pt x="0" y="0"/>
                  </a:moveTo>
                  <a:lnTo>
                    <a:pt x="1763734" y="0"/>
                  </a:lnTo>
                  <a:lnTo>
                    <a:pt x="1763734" y="1102608"/>
                  </a:lnTo>
                  <a:lnTo>
                    <a:pt x="0" y="1102608"/>
                  </a:lnTo>
                  <a:close/>
                </a:path>
              </a:pathLst>
            </a:custGeom>
            <a:grpFill/>
          </p:spPr>
        </p:sp>
        <p:sp>
          <p:nvSpPr>
            <p:cNvPr id="31" name="TextBox 7"/>
            <p:cNvSpPr txBox="1"/>
            <p:nvPr/>
          </p:nvSpPr>
          <p:spPr>
            <a:xfrm>
              <a:off x="0" y="-38100"/>
              <a:ext cx="1763734" cy="1140708"/>
            </a:xfrm>
            <a:prstGeom prst="rect">
              <a:avLst/>
            </a:prstGeom>
            <a:grpFill/>
          </p:spPr>
          <p:txBody>
            <a:bodyPr lIns="50800" tIns="50800" rIns="50800" bIns="50800" rtlCol="0" anchor="ctr"/>
            <a:lstStyle/>
            <a:p>
              <a:pPr algn="ctr">
                <a:lnSpc>
                  <a:spcPts val="2940"/>
                </a:lnSpc>
              </a:pPr>
              <a:endParaRPr/>
            </a:p>
          </p:txBody>
        </p:sp>
      </p:grpSp>
      <p:sp>
        <p:nvSpPr>
          <p:cNvPr id="32" name="矩形 31"/>
          <p:cNvSpPr/>
          <p:nvPr/>
        </p:nvSpPr>
        <p:spPr>
          <a:xfrm>
            <a:off x="9288507" y="3196799"/>
            <a:ext cx="3994276" cy="6205165"/>
          </a:xfrm>
          <a:prstGeom prst="rect">
            <a:avLst/>
          </a:prstGeom>
          <a:solidFill>
            <a:schemeClr val="bg1"/>
          </a:solidFill>
          <a:ln>
            <a:solidFill>
              <a:schemeClr val="tx2">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zh-TW" altLang="en-US"/>
          </a:p>
        </p:txBody>
      </p:sp>
      <p:grpSp>
        <p:nvGrpSpPr>
          <p:cNvPr id="33" name="Group 5"/>
          <p:cNvGrpSpPr/>
          <p:nvPr/>
        </p:nvGrpSpPr>
        <p:grpSpPr>
          <a:xfrm>
            <a:off x="9432709" y="2602204"/>
            <a:ext cx="3705875" cy="1231752"/>
            <a:chOff x="0" y="0"/>
            <a:chExt cx="1763734" cy="1102608"/>
          </a:xfrm>
          <a:solidFill>
            <a:schemeClr val="tx2">
              <a:lumMod val="75000"/>
            </a:schemeClr>
          </a:solidFill>
        </p:grpSpPr>
        <p:sp>
          <p:nvSpPr>
            <p:cNvPr id="34" name="Freeform 6"/>
            <p:cNvSpPr/>
            <p:nvPr/>
          </p:nvSpPr>
          <p:spPr>
            <a:xfrm>
              <a:off x="0" y="0"/>
              <a:ext cx="1763734" cy="1102608"/>
            </a:xfrm>
            <a:custGeom>
              <a:avLst/>
              <a:gdLst/>
              <a:ahLst/>
              <a:cxnLst/>
              <a:rect l="l" t="t" r="r" b="b"/>
              <a:pathLst>
                <a:path w="1763734" h="1102608">
                  <a:moveTo>
                    <a:pt x="0" y="0"/>
                  </a:moveTo>
                  <a:lnTo>
                    <a:pt x="1763734" y="0"/>
                  </a:lnTo>
                  <a:lnTo>
                    <a:pt x="1763734" y="1102608"/>
                  </a:lnTo>
                  <a:lnTo>
                    <a:pt x="0" y="1102608"/>
                  </a:lnTo>
                  <a:close/>
                </a:path>
              </a:pathLst>
            </a:custGeom>
            <a:grpFill/>
          </p:spPr>
        </p:sp>
        <p:sp>
          <p:nvSpPr>
            <p:cNvPr id="35" name="TextBox 7"/>
            <p:cNvSpPr txBox="1"/>
            <p:nvPr/>
          </p:nvSpPr>
          <p:spPr>
            <a:xfrm>
              <a:off x="0" y="-38100"/>
              <a:ext cx="1763734" cy="1140708"/>
            </a:xfrm>
            <a:prstGeom prst="rect">
              <a:avLst/>
            </a:prstGeom>
            <a:grpFill/>
          </p:spPr>
          <p:txBody>
            <a:bodyPr lIns="50800" tIns="50800" rIns="50800" bIns="50800" rtlCol="0" anchor="ctr"/>
            <a:lstStyle/>
            <a:p>
              <a:pPr algn="ctr">
                <a:lnSpc>
                  <a:spcPts val="2940"/>
                </a:lnSpc>
              </a:pPr>
              <a:endParaRPr/>
            </a:p>
          </p:txBody>
        </p:sp>
      </p:grpSp>
      <p:grpSp>
        <p:nvGrpSpPr>
          <p:cNvPr id="36" name="Group 5"/>
          <p:cNvGrpSpPr/>
          <p:nvPr/>
        </p:nvGrpSpPr>
        <p:grpSpPr>
          <a:xfrm>
            <a:off x="5149417" y="2602204"/>
            <a:ext cx="3705875" cy="1231752"/>
            <a:chOff x="0" y="0"/>
            <a:chExt cx="1763734" cy="1102608"/>
          </a:xfrm>
          <a:solidFill>
            <a:schemeClr val="bg1">
              <a:lumMod val="50000"/>
            </a:schemeClr>
          </a:solidFill>
        </p:grpSpPr>
        <p:sp>
          <p:nvSpPr>
            <p:cNvPr id="37" name="Freeform 6"/>
            <p:cNvSpPr/>
            <p:nvPr/>
          </p:nvSpPr>
          <p:spPr>
            <a:xfrm>
              <a:off x="0" y="0"/>
              <a:ext cx="1763734" cy="1102608"/>
            </a:xfrm>
            <a:custGeom>
              <a:avLst/>
              <a:gdLst/>
              <a:ahLst/>
              <a:cxnLst/>
              <a:rect l="l" t="t" r="r" b="b"/>
              <a:pathLst>
                <a:path w="1763734" h="1102608">
                  <a:moveTo>
                    <a:pt x="0" y="0"/>
                  </a:moveTo>
                  <a:lnTo>
                    <a:pt x="1763734" y="0"/>
                  </a:lnTo>
                  <a:lnTo>
                    <a:pt x="1763734" y="1102608"/>
                  </a:lnTo>
                  <a:lnTo>
                    <a:pt x="0" y="1102608"/>
                  </a:lnTo>
                  <a:close/>
                </a:path>
              </a:pathLst>
            </a:custGeom>
            <a:grpFill/>
          </p:spPr>
        </p:sp>
        <p:sp>
          <p:nvSpPr>
            <p:cNvPr id="38" name="TextBox 7"/>
            <p:cNvSpPr txBox="1"/>
            <p:nvPr/>
          </p:nvSpPr>
          <p:spPr>
            <a:xfrm>
              <a:off x="0" y="-38100"/>
              <a:ext cx="1763734" cy="1140708"/>
            </a:xfrm>
            <a:prstGeom prst="rect">
              <a:avLst/>
            </a:prstGeom>
            <a:grpFill/>
          </p:spPr>
          <p:txBody>
            <a:bodyPr lIns="50800" tIns="50800" rIns="50800" bIns="50800" rtlCol="0" anchor="ctr"/>
            <a:lstStyle/>
            <a:p>
              <a:pPr algn="ctr">
                <a:lnSpc>
                  <a:spcPts val="2940"/>
                </a:lnSpc>
              </a:pPr>
              <a:endParaRPr/>
            </a:p>
          </p:txBody>
        </p:sp>
      </p:grpSp>
      <p:sp>
        <p:nvSpPr>
          <p:cNvPr id="39" name="TextBox 17"/>
          <p:cNvSpPr txBox="1"/>
          <p:nvPr/>
        </p:nvSpPr>
        <p:spPr>
          <a:xfrm>
            <a:off x="5309642" y="2910454"/>
            <a:ext cx="3385423" cy="574196"/>
          </a:xfrm>
          <a:prstGeom prst="rect">
            <a:avLst/>
          </a:prstGeom>
        </p:spPr>
        <p:txBody>
          <a:bodyPr lIns="0" tIns="0" rIns="0" bIns="0" rtlCol="0" anchor="t">
            <a:spAutoFit/>
          </a:bodyPr>
          <a:lstStyle/>
          <a:p>
            <a:pPr algn="ctr">
              <a:lnSpc>
                <a:spcPts val="4759"/>
              </a:lnSpc>
            </a:pPr>
            <a:r>
              <a:rPr lang="zh-TW" altLang="en-US" sz="3399" b="1" dirty="0">
                <a:solidFill>
                  <a:schemeClr val="bg1"/>
                </a:solidFill>
                <a:latin typeface="微軟正黑體" panose="020B0604030504040204" pitchFamily="34" charset="-120"/>
                <a:ea typeface="微軟正黑體" panose="020B0604030504040204" pitchFamily="34" charset="-120"/>
              </a:rPr>
              <a:t>服務學習類</a:t>
            </a:r>
            <a:endParaRPr lang="en-US" sz="3399" b="1" dirty="0">
              <a:solidFill>
                <a:schemeClr val="bg1"/>
              </a:solidFill>
              <a:latin typeface="微軟正黑體" panose="020B0604030504040204" pitchFamily="34" charset="-120"/>
              <a:ea typeface="微軟正黑體" panose="020B0604030504040204" pitchFamily="34" charset="-120"/>
            </a:endParaRPr>
          </a:p>
        </p:txBody>
      </p:sp>
      <p:sp>
        <p:nvSpPr>
          <p:cNvPr id="40" name="TextBox 17"/>
          <p:cNvSpPr txBox="1"/>
          <p:nvPr/>
        </p:nvSpPr>
        <p:spPr>
          <a:xfrm>
            <a:off x="9592934" y="2910454"/>
            <a:ext cx="3385423" cy="574196"/>
          </a:xfrm>
          <a:prstGeom prst="rect">
            <a:avLst/>
          </a:prstGeom>
        </p:spPr>
        <p:txBody>
          <a:bodyPr lIns="0" tIns="0" rIns="0" bIns="0" rtlCol="0" anchor="t">
            <a:spAutoFit/>
          </a:bodyPr>
          <a:lstStyle/>
          <a:p>
            <a:pPr algn="ctr">
              <a:lnSpc>
                <a:spcPts val="4759"/>
              </a:lnSpc>
            </a:pPr>
            <a:r>
              <a:rPr lang="zh-TW" altLang="en-US" sz="3399" b="1" dirty="0">
                <a:solidFill>
                  <a:schemeClr val="bg1"/>
                </a:solidFill>
                <a:latin typeface="微軟正黑體" panose="020B0604030504040204" pitchFamily="34" charset="-120"/>
                <a:ea typeface="微軟正黑體" panose="020B0604030504040204" pitchFamily="34" charset="-120"/>
              </a:rPr>
              <a:t>專題實作類</a:t>
            </a:r>
            <a:endParaRPr lang="en-US" sz="3399" b="1" dirty="0">
              <a:solidFill>
                <a:schemeClr val="bg1"/>
              </a:solidFill>
              <a:latin typeface="微軟正黑體" panose="020B0604030504040204" pitchFamily="34" charset="-120"/>
              <a:ea typeface="微軟正黑體" panose="020B0604030504040204" pitchFamily="34" charset="-120"/>
            </a:endParaRPr>
          </a:p>
        </p:txBody>
      </p:sp>
      <p:sp>
        <p:nvSpPr>
          <p:cNvPr id="41" name="TextBox 17"/>
          <p:cNvSpPr txBox="1"/>
          <p:nvPr/>
        </p:nvSpPr>
        <p:spPr>
          <a:xfrm>
            <a:off x="13876225" y="2910454"/>
            <a:ext cx="3385423" cy="574196"/>
          </a:xfrm>
          <a:prstGeom prst="rect">
            <a:avLst/>
          </a:prstGeom>
        </p:spPr>
        <p:txBody>
          <a:bodyPr lIns="0" tIns="0" rIns="0" bIns="0" rtlCol="0" anchor="t">
            <a:spAutoFit/>
          </a:bodyPr>
          <a:lstStyle/>
          <a:p>
            <a:pPr algn="ctr">
              <a:lnSpc>
                <a:spcPts val="4759"/>
              </a:lnSpc>
            </a:pPr>
            <a:r>
              <a:rPr lang="zh-TW" altLang="en-US" sz="3399" b="1" dirty="0">
                <a:solidFill>
                  <a:schemeClr val="bg1"/>
                </a:solidFill>
                <a:latin typeface="微軟正黑體" panose="020B0604030504040204" pitchFamily="34" charset="-120"/>
                <a:ea typeface="微軟正黑體" panose="020B0604030504040204" pitchFamily="34" charset="-120"/>
              </a:rPr>
              <a:t>創新創業類</a:t>
            </a:r>
            <a:endParaRPr lang="en-US" sz="3399" b="1" dirty="0">
              <a:solidFill>
                <a:schemeClr val="bg1"/>
              </a:solidFill>
              <a:latin typeface="微軟正黑體" panose="020B0604030504040204" pitchFamily="34" charset="-120"/>
              <a:ea typeface="微軟正黑體" panose="020B0604030504040204" pitchFamily="34" charset="-120"/>
            </a:endParaRPr>
          </a:p>
        </p:txBody>
      </p:sp>
      <p:sp>
        <p:nvSpPr>
          <p:cNvPr id="42" name="矩形 41"/>
          <p:cNvSpPr/>
          <p:nvPr/>
        </p:nvSpPr>
        <p:spPr>
          <a:xfrm>
            <a:off x="5308375" y="4228277"/>
            <a:ext cx="3546915" cy="4862870"/>
          </a:xfrm>
          <a:prstGeom prst="rect">
            <a:avLst/>
          </a:prstGeom>
        </p:spPr>
        <p:txBody>
          <a:bodyPr wrap="square">
            <a:spAutoFit/>
          </a:bodyPr>
          <a:lstStyle/>
          <a:p>
            <a:pPr marL="457200" lvl="0" indent="-457200">
              <a:lnSpc>
                <a:spcPts val="3084"/>
              </a:lnSpc>
              <a:spcBef>
                <a:spcPts val="0"/>
              </a:spcBef>
              <a:buFont typeface="Arial" panose="020B0604020202020204" pitchFamily="34" charset="0"/>
              <a:buChar char="•"/>
              <a:defRPr/>
            </a:pP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將「服務」與「學習」相互結合，規劃社會服務活動與設計反思過程，運用課堂所學貢獻社區</a:t>
            </a:r>
          </a:p>
          <a:p>
            <a:pPr marL="457200" lvl="0" indent="-457200">
              <a:lnSpc>
                <a:spcPts val="3084"/>
              </a:lnSpc>
              <a:spcBef>
                <a:spcPts val="0"/>
              </a:spcBef>
              <a:buFont typeface="Arial" panose="020B0604020202020204" pitchFamily="34" charset="0"/>
              <a:buChar char="•"/>
              <a:defRPr/>
            </a:pP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計畫補助經費：</a:t>
            </a: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lvl="0">
              <a:lnSpc>
                <a:spcPts val="3084"/>
              </a:lnSpc>
              <a:spcBef>
                <a:spcPts val="0"/>
              </a:spcBef>
              <a:defRPr/>
            </a:pPr>
            <a:r>
              <a:rPr lang="zh-TW"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     最多</a:t>
            </a:r>
            <a:r>
              <a:rPr lang="en-US" altLang="zh-TW"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15,000</a:t>
            </a:r>
            <a:r>
              <a:rPr lang="zh-TW"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元。</a:t>
            </a:r>
            <a:endParaRPr lang="en-US" altLang="zh-TW"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zh-CN"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endParaRPr>
          </a:p>
        </p:txBody>
      </p:sp>
      <p:sp>
        <p:nvSpPr>
          <p:cNvPr id="43" name="矩形 42"/>
          <p:cNvSpPr/>
          <p:nvPr/>
        </p:nvSpPr>
        <p:spPr>
          <a:xfrm>
            <a:off x="9496245" y="4255049"/>
            <a:ext cx="3546915" cy="4465325"/>
          </a:xfrm>
          <a:prstGeom prst="rect">
            <a:avLst/>
          </a:prstGeom>
        </p:spPr>
        <p:txBody>
          <a:bodyPr wrap="square">
            <a:spAutoFit/>
          </a:bodyPr>
          <a:lstStyle/>
          <a:p>
            <a:pPr marL="457200" lvl="0" indent="-457200">
              <a:lnSpc>
                <a:spcPts val="3084"/>
              </a:lnSpc>
              <a:spcBef>
                <a:spcPts val="0"/>
              </a:spcBef>
              <a:buFont typeface="Arial" panose="020B0604020202020204" pitchFamily="34" charset="0"/>
              <a:buChar char="•"/>
              <a:defRPr/>
            </a:pP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結合學系專題實作課程</a:t>
            </a:r>
            <a:r>
              <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rPr>
              <a:t>(</a:t>
            </a: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畢業專題、總結性評量課程等</a:t>
            </a:r>
            <a:r>
              <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rPr>
              <a:t>…)</a:t>
            </a: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，協助學生執行專題實作課程之專案計畫。</a:t>
            </a: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計畫補助經費：</a:t>
            </a: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lvl="0">
              <a:lnSpc>
                <a:spcPts val="3084"/>
              </a:lnSpc>
              <a:spcBef>
                <a:spcPts val="0"/>
              </a:spcBef>
              <a:defRPr/>
            </a:pPr>
            <a:r>
              <a:rPr lang="zh-TW"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     最多</a:t>
            </a:r>
            <a:r>
              <a:rPr lang="en-US" altLang="zh-TW"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20,000</a:t>
            </a:r>
            <a:r>
              <a:rPr lang="zh-TW"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元。</a:t>
            </a:r>
            <a:endParaRPr lang="zh-CN"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endParaRPr>
          </a:p>
        </p:txBody>
      </p:sp>
      <p:sp>
        <p:nvSpPr>
          <p:cNvPr id="44" name="矩形 43"/>
          <p:cNvSpPr/>
          <p:nvPr/>
        </p:nvSpPr>
        <p:spPr>
          <a:xfrm>
            <a:off x="13795478" y="4255049"/>
            <a:ext cx="3546915" cy="4465325"/>
          </a:xfrm>
          <a:prstGeom prst="rect">
            <a:avLst/>
          </a:prstGeom>
        </p:spPr>
        <p:txBody>
          <a:bodyPr wrap="square">
            <a:spAutoFit/>
          </a:bodyPr>
          <a:lstStyle/>
          <a:p>
            <a:pPr marL="457200" lvl="0" indent="-457200">
              <a:lnSpc>
                <a:spcPts val="3084"/>
              </a:lnSpc>
              <a:spcBef>
                <a:spcPts val="0"/>
              </a:spcBef>
              <a:buFont typeface="Arial" panose="020B0604020202020204" pitchFamily="34" charset="0"/>
              <a:buChar char="•"/>
              <a:defRPr/>
            </a:pPr>
            <a:r>
              <a:rPr lang="zh-TW" altLang="en-US" sz="2800" dirty="0">
                <a:solidFill>
                  <a:schemeClr val="tx1">
                    <a:lumMod val="85000"/>
                    <a:lumOff val="15000"/>
                  </a:schemeClr>
                </a:solidFill>
                <a:latin typeface="微軟正黑體" panose="020B0604030504040204" pitchFamily="34" charset="-120"/>
                <a:ea typeface="微軟正黑體" panose="020B0604030504040204" pitchFamily="34" charset="-120"/>
                <a:cs typeface="方正黑体简体" panose="02010601030101010101" pitchFamily="2" charset="-122"/>
                <a:sym typeface="方正黑体简体" panose="02010601030101010101" pitchFamily="2" charset="-122"/>
              </a:rPr>
              <a:t>運用自己所學，創作實用的產品或平台，進行微型創業的活動</a:t>
            </a: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a:t>
            </a: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本類別每位小組成員皆需參加至少一門創新育成中心所辦理之創業課程。</a:t>
            </a: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marL="457200" lvl="0" indent="-457200">
              <a:lnSpc>
                <a:spcPts val="3084"/>
              </a:lnSpc>
              <a:spcBef>
                <a:spcPts val="0"/>
              </a:spcBef>
              <a:buFont typeface="Arial" panose="020B0604020202020204" pitchFamily="34" charset="0"/>
              <a:buChar char="•"/>
              <a:defRPr/>
            </a:pPr>
            <a:r>
              <a:rPr lang="zh-TW" altLang="en-US" sz="2800" dirty="0">
                <a:latin typeface="微軟正黑體" panose="020B0604030504040204" pitchFamily="34" charset="-120"/>
                <a:ea typeface="微軟正黑體" panose="020B0604030504040204" pitchFamily="34" charset="-120"/>
                <a:sym typeface="方正黑体简体" panose="02010601030101010101" pitchFamily="2" charset="-122"/>
              </a:rPr>
              <a:t>計畫補助經費：</a:t>
            </a:r>
            <a:endParaRPr lang="en-US" altLang="zh-TW" sz="2800" dirty="0">
              <a:latin typeface="微軟正黑體" panose="020B0604030504040204" pitchFamily="34" charset="-120"/>
              <a:ea typeface="微軟正黑體" panose="020B0604030504040204" pitchFamily="34" charset="-120"/>
              <a:sym typeface="方正黑体简体" panose="02010601030101010101" pitchFamily="2" charset="-122"/>
            </a:endParaRPr>
          </a:p>
          <a:p>
            <a:pPr lvl="0">
              <a:lnSpc>
                <a:spcPts val="3084"/>
              </a:lnSpc>
              <a:spcBef>
                <a:spcPts val="0"/>
              </a:spcBef>
              <a:defRPr/>
            </a:pPr>
            <a:r>
              <a:rPr lang="zh-TW"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     最多</a:t>
            </a:r>
            <a:r>
              <a:rPr lang="en-US" altLang="zh-TW"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25,000</a:t>
            </a:r>
            <a:r>
              <a:rPr lang="zh-TW"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rPr>
              <a:t>元。</a:t>
            </a:r>
            <a:endParaRPr lang="zh-CN" altLang="en-US" sz="2800" b="1" dirty="0">
              <a:solidFill>
                <a:srgbClr val="FF0000"/>
              </a:solidFill>
              <a:latin typeface="微軟正黑體" panose="020B0604030504040204" pitchFamily="34" charset="-120"/>
              <a:ea typeface="微軟正黑體" panose="020B0604030504040204" pitchFamily="34" charset="-120"/>
              <a:sym typeface="方正黑体简体" panose="02010601030101010101" pitchFamily="2" charset="-122"/>
            </a:endParaRPr>
          </a:p>
        </p:txBody>
      </p:sp>
      <p:sp>
        <p:nvSpPr>
          <p:cNvPr id="45" name="圓角矩形 44"/>
          <p:cNvSpPr/>
          <p:nvPr/>
        </p:nvSpPr>
        <p:spPr>
          <a:xfrm>
            <a:off x="6998510" y="820300"/>
            <a:ext cx="8622490" cy="615092"/>
          </a:xfrm>
          <a:prstGeom prst="roundRect">
            <a:avLst/>
          </a:prstGeom>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zh-TW" altLang="en-US" sz="3600" b="1" dirty="0">
                <a:latin typeface="微軟正黑體" panose="020B0604030504040204" pitchFamily="34" charset="-120"/>
                <a:ea typeface="微軟正黑體" panose="020B0604030504040204" pitchFamily="34" charset="-120"/>
              </a:rPr>
              <a:t>注意！每一組學生社群僅可提出一類申請</a:t>
            </a: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1546734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6745651" cy="1231106"/>
          </a:xfrm>
          <a:prstGeom prst="rect">
            <a:avLst/>
          </a:prstGeom>
        </p:spPr>
        <p:txBody>
          <a:bodyPr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審查項目</a:t>
            </a:r>
          </a:p>
        </p:txBody>
      </p:sp>
      <p:sp>
        <p:nvSpPr>
          <p:cNvPr id="24" name="文字方塊 23"/>
          <p:cNvSpPr txBox="1"/>
          <p:nvPr/>
        </p:nvSpPr>
        <p:spPr>
          <a:xfrm>
            <a:off x="2057400" y="2559173"/>
            <a:ext cx="8950255" cy="1077218"/>
          </a:xfrm>
          <a:prstGeom prst="rect">
            <a:avLst/>
          </a:prstGeom>
          <a:noFill/>
        </p:spPr>
        <p:txBody>
          <a:bodyPr wrap="square" rtlCol="0">
            <a:spAutoFit/>
          </a:bodyPr>
          <a:lstStyle/>
          <a:p>
            <a:r>
              <a:rPr lang="zh-TW" altLang="en-US" sz="3200" dirty="0">
                <a:latin typeface="微軟正黑體" panose="020B0604030504040204" pitchFamily="34" charset="-120"/>
                <a:ea typeface="微軟正黑體" panose="020B0604030504040204" pitchFamily="34" charset="-120"/>
              </a:rPr>
              <a:t>依照各社群所送之申請表，送交校外委員審查。</a:t>
            </a:r>
            <a:endParaRPr lang="en-US" altLang="zh-TW" sz="3200" dirty="0">
              <a:latin typeface="微軟正黑體" panose="020B0604030504040204" pitchFamily="34" charset="-120"/>
              <a:ea typeface="微軟正黑體" panose="020B0604030504040204" pitchFamily="34" charset="-120"/>
            </a:endParaRPr>
          </a:p>
          <a:p>
            <a:r>
              <a:rPr lang="zh-TW" altLang="en-US" sz="3200" dirty="0">
                <a:latin typeface="微軟正黑體" panose="020B0604030504040204" pitchFamily="34" charset="-120"/>
                <a:ea typeface="微軟正黑體" panose="020B0604030504040204" pitchFamily="34" charset="-120"/>
              </a:rPr>
              <a:t>委員將依以下項目進行評分與審查工作。</a:t>
            </a:r>
          </a:p>
        </p:txBody>
      </p:sp>
      <p:sp>
        <p:nvSpPr>
          <p:cNvPr id="25" name="文字方塊 24"/>
          <p:cNvSpPr txBox="1"/>
          <p:nvPr/>
        </p:nvSpPr>
        <p:spPr>
          <a:xfrm>
            <a:off x="3581400" y="3775644"/>
            <a:ext cx="7027886" cy="4444999"/>
          </a:xfrm>
          <a:prstGeom prst="rect">
            <a:avLst/>
          </a:prstGeom>
          <a:noFill/>
        </p:spPr>
        <p:txBody>
          <a:bodyPr wrap="none" rtlCol="0">
            <a:spAutoFit/>
          </a:bodyPr>
          <a:lstStyle/>
          <a:p>
            <a:pPr>
              <a:lnSpc>
                <a:spcPct val="150000"/>
              </a:lnSpc>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社群主題符合本方案宗旨</a:t>
            </a:r>
            <a:r>
              <a:rPr lang="en-US" altLang="zh-TW"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(20%)</a:t>
            </a:r>
            <a:endPar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a:p>
            <a:pPr>
              <a:lnSpc>
                <a:spcPct val="150000"/>
              </a:lnSpc>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社群執行內容合理</a:t>
            </a:r>
            <a:r>
              <a:rPr lang="en-US" altLang="zh-TW"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(20%)</a:t>
            </a:r>
            <a:endPar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a:p>
            <a:pPr>
              <a:lnSpc>
                <a:spcPct val="150000"/>
              </a:lnSpc>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規劃執行行程安排恰當</a:t>
            </a:r>
            <a:r>
              <a:rPr lang="en-US" altLang="zh-TW"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(20%)</a:t>
            </a:r>
            <a:endPar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a:p>
            <a:pPr>
              <a:lnSpc>
                <a:spcPct val="150000"/>
              </a:lnSpc>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預定成果能具體呈現</a:t>
            </a:r>
            <a:r>
              <a:rPr lang="en-US" altLang="zh-TW"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(20%)</a:t>
            </a:r>
            <a:endPar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a:p>
            <a:pPr>
              <a:lnSpc>
                <a:spcPct val="150000"/>
              </a:lnSpc>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社群指導老師指導適切</a:t>
            </a:r>
            <a:r>
              <a:rPr lang="en-US" altLang="zh-TW"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(10%)</a:t>
            </a:r>
          </a:p>
          <a:p>
            <a:pPr>
              <a:lnSpc>
                <a:spcPct val="150000"/>
              </a:lnSpc>
            </a:pPr>
            <a:r>
              <a:rPr lang="zh-TW" altLang="en-US"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預算編列項目切合計畫執行所需</a:t>
            </a:r>
            <a:r>
              <a:rPr lang="en-US" altLang="zh-TW" sz="3200"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(10%)</a:t>
            </a:r>
            <a:endParaRPr lang="zh-TW" altLang="en-US" sz="3200" dirty="0"/>
          </a:p>
        </p:txBody>
      </p:sp>
      <p:sp>
        <p:nvSpPr>
          <p:cNvPr id="26" name="22"/>
          <p:cNvSpPr>
            <a:spLocks noChangeAspect="1"/>
          </p:cNvSpPr>
          <p:nvPr/>
        </p:nvSpPr>
        <p:spPr bwMode="auto">
          <a:xfrm>
            <a:off x="2900858" y="3962232"/>
            <a:ext cx="432000" cy="439635"/>
          </a:xfrm>
          <a:custGeom>
            <a:avLst/>
            <a:gdLst>
              <a:gd name="T0" fmla="*/ 91304 w 274"/>
              <a:gd name="T1" fmla="*/ 250825 h 284"/>
              <a:gd name="T2" fmla="*/ 70916 w 274"/>
              <a:gd name="T3" fmla="*/ 241110 h 284"/>
              <a:gd name="T4" fmla="*/ 7978 w 274"/>
              <a:gd name="T5" fmla="*/ 157207 h 284"/>
              <a:gd name="T6" fmla="*/ 12410 w 274"/>
              <a:gd name="T7" fmla="*/ 122763 h 284"/>
              <a:gd name="T8" fmla="*/ 46982 w 274"/>
              <a:gd name="T9" fmla="*/ 128062 h 284"/>
              <a:gd name="T10" fmla="*/ 88645 w 274"/>
              <a:gd name="T11" fmla="*/ 182820 h 284"/>
              <a:gd name="T12" fmla="*/ 194132 w 274"/>
              <a:gd name="T13" fmla="*/ 15014 h 284"/>
              <a:gd name="T14" fmla="*/ 227817 w 274"/>
              <a:gd name="T15" fmla="*/ 7065 h 284"/>
              <a:gd name="T16" fmla="*/ 235795 w 274"/>
              <a:gd name="T17" fmla="*/ 41510 h 284"/>
              <a:gd name="T18" fmla="*/ 111693 w 274"/>
              <a:gd name="T19" fmla="*/ 239344 h 284"/>
              <a:gd name="T20" fmla="*/ 92191 w 274"/>
              <a:gd name="T21" fmla="*/ 250825 h 284"/>
              <a:gd name="T22" fmla="*/ 91304 w 274"/>
              <a:gd name="T23" fmla="*/ 250825 h 28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74"/>
              <a:gd name="T37" fmla="*/ 0 h 284"/>
              <a:gd name="T38" fmla="*/ 274 w 274"/>
              <a:gd name="T39" fmla="*/ 284 h 28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74" h="28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rgbClr val="243E4D"/>
          </a:solidFill>
          <a:ln>
            <a:noFill/>
          </a:ln>
        </p:spPr>
        <p:txBody>
          <a:bodyPr lIns="91404" tIns="45718" rIns="91404" bIns="45718"/>
          <a:lstStyle/>
          <a:p>
            <a:pPr marL="0" marR="0" lvl="0" indent="0" algn="l" defTabSz="913765" rtl="0" eaLnBrk="0" fontAlgn="base" latinLnBrk="0" hangingPunct="0">
              <a:lnSpc>
                <a:spcPct val="100000"/>
              </a:lnSpc>
              <a:spcBef>
                <a:spcPct val="0"/>
              </a:spcBef>
              <a:spcAft>
                <a:spcPct val="0"/>
              </a:spcAft>
              <a:buClrTx/>
              <a:buSzTx/>
              <a:buFontTx/>
              <a:buNone/>
              <a:defRPr/>
            </a:pPr>
            <a:endParaRPr kumimoji="0" lang="zh-CN" altLang="en-US" b="0" i="0" u="none" strike="noStrike" kern="1200" cap="none" spc="0" normalizeH="0" baseline="0" noProof="0">
              <a:ln>
                <a:noFill/>
              </a:ln>
              <a:solidFill>
                <a:srgbClr val="A66735"/>
              </a:solidFill>
              <a:effectLst/>
              <a:uLnTx/>
              <a:uFillTx/>
              <a:latin typeface="方正黑体简体" panose="02010601030101010101" pitchFamily="2" charset="-122"/>
              <a:ea typeface="方正黑体简体" panose="02010601030101010101" pitchFamily="2" charset="-122"/>
              <a:cs typeface="+mn-lt"/>
              <a:sym typeface="+mn-lt"/>
            </a:endParaRPr>
          </a:p>
        </p:txBody>
      </p:sp>
      <p:sp>
        <p:nvSpPr>
          <p:cNvPr id="27" name="11"/>
          <p:cNvSpPr>
            <a:spLocks noEditPoints="1"/>
          </p:cNvSpPr>
          <p:nvPr/>
        </p:nvSpPr>
        <p:spPr bwMode="auto">
          <a:xfrm>
            <a:off x="2893064" y="4717079"/>
            <a:ext cx="432000" cy="432000"/>
          </a:xfrm>
          <a:custGeom>
            <a:avLst/>
            <a:gdLst>
              <a:gd name="T0" fmla="*/ 249778 w 288"/>
              <a:gd name="T1" fmla="*/ 0 h 246"/>
              <a:gd name="T2" fmla="*/ 46721 w 288"/>
              <a:gd name="T3" fmla="*/ 0 h 246"/>
              <a:gd name="T4" fmla="*/ 37736 w 288"/>
              <a:gd name="T5" fmla="*/ 9035 h 246"/>
              <a:gd name="T6" fmla="*/ 37736 w 288"/>
              <a:gd name="T7" fmla="*/ 38849 h 246"/>
              <a:gd name="T8" fmla="*/ 8985 w 288"/>
              <a:gd name="T9" fmla="*/ 38849 h 246"/>
              <a:gd name="T10" fmla="*/ 0 w 288"/>
              <a:gd name="T11" fmla="*/ 47883 h 246"/>
              <a:gd name="T12" fmla="*/ 0 w 288"/>
              <a:gd name="T13" fmla="*/ 197858 h 246"/>
              <a:gd name="T14" fmla="*/ 24259 w 288"/>
              <a:gd name="T15" fmla="*/ 222251 h 246"/>
              <a:gd name="T16" fmla="*/ 46721 w 288"/>
              <a:gd name="T17" fmla="*/ 222251 h 246"/>
              <a:gd name="T18" fmla="*/ 216534 w 288"/>
              <a:gd name="T19" fmla="*/ 222251 h 246"/>
              <a:gd name="T20" fmla="*/ 249778 w 288"/>
              <a:gd name="T21" fmla="*/ 222251 h 246"/>
              <a:gd name="T22" fmla="*/ 258763 w 288"/>
              <a:gd name="T23" fmla="*/ 213216 h 246"/>
              <a:gd name="T24" fmla="*/ 258763 w 288"/>
              <a:gd name="T25" fmla="*/ 9035 h 246"/>
              <a:gd name="T26" fmla="*/ 249778 w 288"/>
              <a:gd name="T27" fmla="*/ 0 h 246"/>
              <a:gd name="T28" fmla="*/ 243489 w 288"/>
              <a:gd name="T29" fmla="*/ 206892 h 246"/>
              <a:gd name="T30" fmla="*/ 216534 w 288"/>
              <a:gd name="T31" fmla="*/ 206892 h 246"/>
              <a:gd name="T32" fmla="*/ 46721 w 288"/>
              <a:gd name="T33" fmla="*/ 206892 h 246"/>
              <a:gd name="T34" fmla="*/ 24259 w 288"/>
              <a:gd name="T35" fmla="*/ 206892 h 246"/>
              <a:gd name="T36" fmla="*/ 15274 w 288"/>
              <a:gd name="T37" fmla="*/ 197858 h 246"/>
              <a:gd name="T38" fmla="*/ 15274 w 288"/>
              <a:gd name="T39" fmla="*/ 54208 h 246"/>
              <a:gd name="T40" fmla="*/ 37736 w 288"/>
              <a:gd name="T41" fmla="*/ 54208 h 246"/>
              <a:gd name="T42" fmla="*/ 37736 w 288"/>
              <a:gd name="T43" fmla="*/ 193340 h 246"/>
              <a:gd name="T44" fmla="*/ 53010 w 288"/>
              <a:gd name="T45" fmla="*/ 193340 h 246"/>
              <a:gd name="T46" fmla="*/ 53010 w 288"/>
              <a:gd name="T47" fmla="*/ 54208 h 246"/>
              <a:gd name="T48" fmla="*/ 53010 w 288"/>
              <a:gd name="T49" fmla="*/ 54208 h 246"/>
              <a:gd name="T50" fmla="*/ 53010 w 288"/>
              <a:gd name="T51" fmla="*/ 38849 h 246"/>
              <a:gd name="T52" fmla="*/ 53010 w 288"/>
              <a:gd name="T53" fmla="*/ 15359 h 246"/>
              <a:gd name="T54" fmla="*/ 243489 w 288"/>
              <a:gd name="T55" fmla="*/ 15359 h 246"/>
              <a:gd name="T56" fmla="*/ 243489 w 288"/>
              <a:gd name="T57" fmla="*/ 206892 h 24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8"/>
              <a:gd name="T88" fmla="*/ 0 h 246"/>
              <a:gd name="T89" fmla="*/ 288 w 288"/>
              <a:gd name="T90" fmla="*/ 246 h 24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8" h="246">
                <a:moveTo>
                  <a:pt x="278" y="0"/>
                </a:moveTo>
                <a:cubicBezTo>
                  <a:pt x="52" y="0"/>
                  <a:pt x="52" y="0"/>
                  <a:pt x="52" y="0"/>
                </a:cubicBezTo>
                <a:cubicBezTo>
                  <a:pt x="44" y="0"/>
                  <a:pt x="42" y="2"/>
                  <a:pt x="42" y="10"/>
                </a:cubicBezTo>
                <a:cubicBezTo>
                  <a:pt x="42" y="43"/>
                  <a:pt x="42" y="43"/>
                  <a:pt x="42" y="43"/>
                </a:cubicBezTo>
                <a:cubicBezTo>
                  <a:pt x="10" y="43"/>
                  <a:pt x="10" y="43"/>
                  <a:pt x="10" y="43"/>
                </a:cubicBezTo>
                <a:cubicBezTo>
                  <a:pt x="2" y="43"/>
                  <a:pt x="0" y="45"/>
                  <a:pt x="0" y="53"/>
                </a:cubicBezTo>
                <a:cubicBezTo>
                  <a:pt x="0" y="219"/>
                  <a:pt x="0" y="219"/>
                  <a:pt x="0" y="219"/>
                </a:cubicBezTo>
                <a:cubicBezTo>
                  <a:pt x="0" y="231"/>
                  <a:pt x="14" y="246"/>
                  <a:pt x="27" y="246"/>
                </a:cubicBezTo>
                <a:cubicBezTo>
                  <a:pt x="52" y="246"/>
                  <a:pt x="52" y="246"/>
                  <a:pt x="52" y="246"/>
                </a:cubicBezTo>
                <a:cubicBezTo>
                  <a:pt x="241" y="246"/>
                  <a:pt x="241" y="246"/>
                  <a:pt x="241" y="246"/>
                </a:cubicBezTo>
                <a:cubicBezTo>
                  <a:pt x="278" y="246"/>
                  <a:pt x="278" y="246"/>
                  <a:pt x="278" y="246"/>
                </a:cubicBezTo>
                <a:cubicBezTo>
                  <a:pt x="286" y="246"/>
                  <a:pt x="288" y="244"/>
                  <a:pt x="288" y="236"/>
                </a:cubicBezTo>
                <a:cubicBezTo>
                  <a:pt x="288" y="10"/>
                  <a:pt x="288" y="10"/>
                  <a:pt x="288" y="10"/>
                </a:cubicBezTo>
                <a:cubicBezTo>
                  <a:pt x="288" y="2"/>
                  <a:pt x="286" y="0"/>
                  <a:pt x="278" y="0"/>
                </a:cubicBezTo>
                <a:close/>
                <a:moveTo>
                  <a:pt x="271" y="229"/>
                </a:moveTo>
                <a:cubicBezTo>
                  <a:pt x="241" y="229"/>
                  <a:pt x="241" y="229"/>
                  <a:pt x="241" y="229"/>
                </a:cubicBezTo>
                <a:cubicBezTo>
                  <a:pt x="52" y="229"/>
                  <a:pt x="52" y="229"/>
                  <a:pt x="52" y="229"/>
                </a:cubicBezTo>
                <a:cubicBezTo>
                  <a:pt x="27" y="229"/>
                  <a:pt x="27" y="229"/>
                  <a:pt x="27" y="229"/>
                </a:cubicBezTo>
                <a:cubicBezTo>
                  <a:pt x="24" y="229"/>
                  <a:pt x="17" y="222"/>
                  <a:pt x="17" y="219"/>
                </a:cubicBezTo>
                <a:cubicBezTo>
                  <a:pt x="17" y="60"/>
                  <a:pt x="17" y="60"/>
                  <a:pt x="17" y="60"/>
                </a:cubicBezTo>
                <a:cubicBezTo>
                  <a:pt x="42" y="60"/>
                  <a:pt x="42" y="60"/>
                  <a:pt x="42" y="60"/>
                </a:cubicBezTo>
                <a:cubicBezTo>
                  <a:pt x="42" y="214"/>
                  <a:pt x="42" y="214"/>
                  <a:pt x="42" y="214"/>
                </a:cubicBezTo>
                <a:cubicBezTo>
                  <a:pt x="59" y="214"/>
                  <a:pt x="59" y="214"/>
                  <a:pt x="59" y="214"/>
                </a:cubicBezTo>
                <a:cubicBezTo>
                  <a:pt x="59" y="60"/>
                  <a:pt x="59" y="60"/>
                  <a:pt x="59" y="60"/>
                </a:cubicBezTo>
                <a:cubicBezTo>
                  <a:pt x="59" y="60"/>
                  <a:pt x="59" y="60"/>
                  <a:pt x="59" y="60"/>
                </a:cubicBezTo>
                <a:cubicBezTo>
                  <a:pt x="59" y="43"/>
                  <a:pt x="59" y="43"/>
                  <a:pt x="59" y="43"/>
                </a:cubicBezTo>
                <a:cubicBezTo>
                  <a:pt x="59" y="17"/>
                  <a:pt x="59" y="17"/>
                  <a:pt x="59" y="17"/>
                </a:cubicBezTo>
                <a:cubicBezTo>
                  <a:pt x="271" y="17"/>
                  <a:pt x="271" y="17"/>
                  <a:pt x="271" y="17"/>
                </a:cubicBezTo>
                <a:lnTo>
                  <a:pt x="271" y="229"/>
                </a:lnTo>
                <a:close/>
              </a:path>
            </a:pathLst>
          </a:custGeom>
          <a:solidFill>
            <a:srgbClr val="FD7B3F"/>
          </a:solidFill>
          <a:ln>
            <a:noFill/>
          </a:ln>
        </p:spPr>
        <p:txBody>
          <a:bodyPr lIns="91404" tIns="45718" rIns="91404" bIns="45718"/>
          <a:lstStyle/>
          <a:p>
            <a:pPr marL="0" marR="0" lvl="0" indent="0" algn="l" defTabSz="913765" rtl="0" eaLnBrk="0" fontAlgn="base" latinLnBrk="0" hangingPunct="0">
              <a:lnSpc>
                <a:spcPct val="100000"/>
              </a:lnSpc>
              <a:spcBef>
                <a:spcPct val="0"/>
              </a:spcBef>
              <a:spcAft>
                <a:spcPct val="0"/>
              </a:spcAft>
              <a:buClrTx/>
              <a:buSzTx/>
              <a:buFontTx/>
              <a:buNone/>
              <a:defRPr/>
            </a:pPr>
            <a:endParaRPr kumimoji="0" lang="zh-CN" altLang="en-US" b="0" i="0" u="none" strike="noStrike" kern="1200" cap="none" spc="0" normalizeH="0" baseline="0" noProof="0">
              <a:ln>
                <a:noFill/>
              </a:ln>
              <a:solidFill>
                <a:prstClr val="black"/>
              </a:solidFill>
              <a:effectLst/>
              <a:uLnTx/>
              <a:uFillTx/>
              <a:latin typeface="方正黑体简体" panose="02010601030101010101" pitchFamily="2" charset="-122"/>
              <a:ea typeface="方正黑体简体" panose="02010601030101010101" pitchFamily="2" charset="-122"/>
              <a:cs typeface="+mn-lt"/>
              <a:sym typeface="+mn-lt"/>
            </a:endParaRPr>
          </a:p>
        </p:txBody>
      </p:sp>
      <p:grpSp>
        <p:nvGrpSpPr>
          <p:cNvPr id="28" name="群組 27"/>
          <p:cNvGrpSpPr/>
          <p:nvPr/>
        </p:nvGrpSpPr>
        <p:grpSpPr>
          <a:xfrm>
            <a:off x="2869670" y="5407270"/>
            <a:ext cx="432000" cy="432000"/>
            <a:chOff x="286524" y="2509519"/>
            <a:chExt cx="519419" cy="519419"/>
          </a:xfrm>
        </p:grpSpPr>
        <p:sp>
          <p:nvSpPr>
            <p:cNvPr id="29" name="椭圆 99"/>
            <p:cNvSpPr/>
            <p:nvPr/>
          </p:nvSpPr>
          <p:spPr>
            <a:xfrm>
              <a:off x="286524" y="2509519"/>
              <a:ext cx="519419" cy="519419"/>
            </a:xfrm>
            <a:prstGeom prst="ellipse">
              <a:avLst/>
            </a:prstGeom>
            <a:solidFill>
              <a:srgbClr val="39475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30" name="饼形 110"/>
            <p:cNvSpPr/>
            <p:nvPr/>
          </p:nvSpPr>
          <p:spPr>
            <a:xfrm>
              <a:off x="308166" y="2531161"/>
              <a:ext cx="476134" cy="468000"/>
            </a:xfrm>
            <a:prstGeom prst="pie">
              <a:avLst>
                <a:gd name="adj1" fmla="val 19576963"/>
                <a:gd name="adj2" fmla="val 1620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solidFill>
                  <a:schemeClr val="tx1"/>
                </a:solidFill>
              </a:endParaRPr>
            </a:p>
          </p:txBody>
        </p:sp>
      </p:grpSp>
      <p:grpSp>
        <p:nvGrpSpPr>
          <p:cNvPr id="49" name="组合 148"/>
          <p:cNvGrpSpPr/>
          <p:nvPr/>
        </p:nvGrpSpPr>
        <p:grpSpPr>
          <a:xfrm>
            <a:off x="2844269" y="6138452"/>
            <a:ext cx="432000" cy="432000"/>
            <a:chOff x="9878222" y="4670802"/>
            <a:chExt cx="248368" cy="217602"/>
          </a:xfrm>
          <a:solidFill>
            <a:srgbClr val="FFC000"/>
          </a:solidFill>
        </p:grpSpPr>
        <p:sp>
          <p:nvSpPr>
            <p:cNvPr id="50" name="Rectangle 122"/>
            <p:cNvSpPr>
              <a:spLocks noChangeArrowheads="1"/>
            </p:cNvSpPr>
            <p:nvPr/>
          </p:nvSpPr>
          <p:spPr bwMode="auto">
            <a:xfrm>
              <a:off x="9911872" y="4871099"/>
              <a:ext cx="8973" cy="17305"/>
            </a:xfrm>
            <a:prstGeom prst="rect">
              <a:avLst/>
            </a:prstGeom>
            <a:grpFill/>
            <a:ln w="9525">
              <a:solidFill>
                <a:schemeClr val="bg1"/>
              </a:solidFill>
              <a:miter lim="800000"/>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1" name="Rectangle 123"/>
            <p:cNvSpPr>
              <a:spLocks noChangeArrowheads="1"/>
            </p:cNvSpPr>
            <p:nvPr/>
          </p:nvSpPr>
          <p:spPr bwMode="auto">
            <a:xfrm>
              <a:off x="10084607" y="4871099"/>
              <a:ext cx="9294" cy="17305"/>
            </a:xfrm>
            <a:prstGeom prst="rect">
              <a:avLst/>
            </a:prstGeom>
            <a:grpFill/>
            <a:ln w="9525">
              <a:solidFill>
                <a:schemeClr val="bg1"/>
              </a:solidFill>
              <a:miter lim="800000"/>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2" name="Freeform 124"/>
            <p:cNvSpPr/>
            <p:nvPr/>
          </p:nvSpPr>
          <p:spPr bwMode="auto">
            <a:xfrm>
              <a:off x="9878222" y="4670802"/>
              <a:ext cx="248368" cy="209270"/>
            </a:xfrm>
            <a:custGeom>
              <a:avLst/>
              <a:gdLst>
                <a:gd name="T0" fmla="*/ 326 w 326"/>
                <a:gd name="T1" fmla="*/ 239 h 275"/>
                <a:gd name="T2" fmla="*/ 290 w 326"/>
                <a:gd name="T3" fmla="*/ 275 h 275"/>
                <a:gd name="T4" fmla="*/ 36 w 326"/>
                <a:gd name="T5" fmla="*/ 275 h 275"/>
                <a:gd name="T6" fmla="*/ 0 w 326"/>
                <a:gd name="T7" fmla="*/ 239 h 275"/>
                <a:gd name="T8" fmla="*/ 0 w 326"/>
                <a:gd name="T9" fmla="*/ 36 h 275"/>
                <a:gd name="T10" fmla="*/ 36 w 326"/>
                <a:gd name="T11" fmla="*/ 0 h 275"/>
                <a:gd name="T12" fmla="*/ 290 w 326"/>
                <a:gd name="T13" fmla="*/ 0 h 275"/>
                <a:gd name="T14" fmla="*/ 326 w 326"/>
                <a:gd name="T15" fmla="*/ 36 h 275"/>
                <a:gd name="T16" fmla="*/ 326 w 326"/>
                <a:gd name="T17" fmla="*/ 23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6" h="275">
                  <a:moveTo>
                    <a:pt x="326" y="239"/>
                  </a:moveTo>
                  <a:cubicBezTo>
                    <a:pt x="326" y="258"/>
                    <a:pt x="310" y="275"/>
                    <a:pt x="290" y="275"/>
                  </a:cubicBezTo>
                  <a:cubicBezTo>
                    <a:pt x="36" y="275"/>
                    <a:pt x="36" y="275"/>
                    <a:pt x="36" y="275"/>
                  </a:cubicBezTo>
                  <a:cubicBezTo>
                    <a:pt x="16" y="275"/>
                    <a:pt x="0" y="258"/>
                    <a:pt x="0" y="239"/>
                  </a:cubicBezTo>
                  <a:cubicBezTo>
                    <a:pt x="0" y="36"/>
                    <a:pt x="0" y="36"/>
                    <a:pt x="0" y="36"/>
                  </a:cubicBezTo>
                  <a:cubicBezTo>
                    <a:pt x="0" y="17"/>
                    <a:pt x="16" y="0"/>
                    <a:pt x="36" y="0"/>
                  </a:cubicBezTo>
                  <a:cubicBezTo>
                    <a:pt x="290" y="0"/>
                    <a:pt x="290" y="0"/>
                    <a:pt x="290" y="0"/>
                  </a:cubicBezTo>
                  <a:cubicBezTo>
                    <a:pt x="310" y="0"/>
                    <a:pt x="326" y="17"/>
                    <a:pt x="326" y="36"/>
                  </a:cubicBezTo>
                  <a:lnTo>
                    <a:pt x="326" y="239"/>
                  </a:lnTo>
                  <a:close/>
                </a:path>
              </a:pathLst>
            </a:custGeom>
            <a:grpFill/>
            <a:ln w="9525">
              <a:solidFill>
                <a:schemeClr val="bg1"/>
              </a:solidFill>
              <a:round/>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3" name="Freeform 125"/>
            <p:cNvSpPr/>
            <p:nvPr/>
          </p:nvSpPr>
          <p:spPr bwMode="auto">
            <a:xfrm>
              <a:off x="9898733" y="4691954"/>
              <a:ext cx="206385" cy="166967"/>
            </a:xfrm>
            <a:custGeom>
              <a:avLst/>
              <a:gdLst>
                <a:gd name="T0" fmla="*/ 263 w 271"/>
                <a:gd name="T1" fmla="*/ 219 h 219"/>
                <a:gd name="T2" fmla="*/ 9 w 271"/>
                <a:gd name="T3" fmla="*/ 219 h 219"/>
                <a:gd name="T4" fmla="*/ 0 w 271"/>
                <a:gd name="T5" fmla="*/ 211 h 219"/>
                <a:gd name="T6" fmla="*/ 0 w 271"/>
                <a:gd name="T7" fmla="*/ 8 h 219"/>
                <a:gd name="T8" fmla="*/ 9 w 271"/>
                <a:gd name="T9" fmla="*/ 0 h 219"/>
                <a:gd name="T10" fmla="*/ 263 w 271"/>
                <a:gd name="T11" fmla="*/ 0 h 219"/>
                <a:gd name="T12" fmla="*/ 271 w 271"/>
                <a:gd name="T13" fmla="*/ 8 h 219"/>
                <a:gd name="T14" fmla="*/ 271 w 271"/>
                <a:gd name="T15" fmla="*/ 211 h 219"/>
                <a:gd name="T16" fmla="*/ 263 w 271"/>
                <a:gd name="T17" fmla="*/ 219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1" h="219">
                  <a:moveTo>
                    <a:pt x="263" y="219"/>
                  </a:moveTo>
                  <a:cubicBezTo>
                    <a:pt x="9" y="219"/>
                    <a:pt x="9" y="219"/>
                    <a:pt x="9" y="219"/>
                  </a:cubicBezTo>
                  <a:cubicBezTo>
                    <a:pt x="4" y="219"/>
                    <a:pt x="0" y="215"/>
                    <a:pt x="0" y="211"/>
                  </a:cubicBezTo>
                  <a:cubicBezTo>
                    <a:pt x="0" y="8"/>
                    <a:pt x="0" y="8"/>
                    <a:pt x="0" y="8"/>
                  </a:cubicBezTo>
                  <a:cubicBezTo>
                    <a:pt x="0" y="4"/>
                    <a:pt x="4" y="0"/>
                    <a:pt x="9" y="0"/>
                  </a:cubicBezTo>
                  <a:cubicBezTo>
                    <a:pt x="263" y="0"/>
                    <a:pt x="263" y="0"/>
                    <a:pt x="263" y="0"/>
                  </a:cubicBezTo>
                  <a:cubicBezTo>
                    <a:pt x="268" y="0"/>
                    <a:pt x="271" y="4"/>
                    <a:pt x="271" y="8"/>
                  </a:cubicBezTo>
                  <a:cubicBezTo>
                    <a:pt x="271" y="211"/>
                    <a:pt x="271" y="211"/>
                    <a:pt x="271" y="211"/>
                  </a:cubicBezTo>
                  <a:cubicBezTo>
                    <a:pt x="271" y="215"/>
                    <a:pt x="268" y="219"/>
                    <a:pt x="263" y="219"/>
                  </a:cubicBezTo>
                  <a:close/>
                </a:path>
              </a:pathLst>
            </a:custGeom>
            <a:grpFill/>
            <a:ln>
              <a:solidFill>
                <a:schemeClr val="bg1"/>
              </a:solidFill>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4" name="Oval 129"/>
            <p:cNvSpPr>
              <a:spLocks noChangeArrowheads="1"/>
            </p:cNvSpPr>
            <p:nvPr/>
          </p:nvSpPr>
          <p:spPr bwMode="auto">
            <a:xfrm>
              <a:off x="10102875" y="4708938"/>
              <a:ext cx="4807" cy="5128"/>
            </a:xfrm>
            <a:prstGeom prst="ellipse">
              <a:avLst/>
            </a:prstGeom>
            <a:grpFill/>
            <a:ln w="9525">
              <a:solidFill>
                <a:schemeClr val="bg1"/>
              </a:solidFill>
              <a:round/>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5" name="Oval 130"/>
            <p:cNvSpPr>
              <a:spLocks noChangeArrowheads="1"/>
            </p:cNvSpPr>
            <p:nvPr/>
          </p:nvSpPr>
          <p:spPr bwMode="auto">
            <a:xfrm>
              <a:off x="10102875" y="4731692"/>
              <a:ext cx="4807" cy="5448"/>
            </a:xfrm>
            <a:prstGeom prst="ellipse">
              <a:avLst/>
            </a:prstGeom>
            <a:grpFill/>
            <a:ln w="9525">
              <a:solidFill>
                <a:schemeClr val="bg1"/>
              </a:solidFill>
              <a:round/>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6" name="Oval 133"/>
            <p:cNvSpPr>
              <a:spLocks noChangeArrowheads="1"/>
            </p:cNvSpPr>
            <p:nvPr/>
          </p:nvSpPr>
          <p:spPr bwMode="auto">
            <a:xfrm>
              <a:off x="10102875" y="4807645"/>
              <a:ext cx="4807" cy="4807"/>
            </a:xfrm>
            <a:prstGeom prst="ellipse">
              <a:avLst/>
            </a:prstGeom>
            <a:grpFill/>
            <a:ln w="9525">
              <a:solidFill>
                <a:schemeClr val="bg1"/>
              </a:solidFill>
              <a:round/>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7" name="Oval 134"/>
            <p:cNvSpPr>
              <a:spLocks noChangeArrowheads="1"/>
            </p:cNvSpPr>
            <p:nvPr/>
          </p:nvSpPr>
          <p:spPr bwMode="auto">
            <a:xfrm>
              <a:off x="10102875" y="4829757"/>
              <a:ext cx="4807" cy="5448"/>
            </a:xfrm>
            <a:prstGeom prst="ellipse">
              <a:avLst/>
            </a:prstGeom>
            <a:grpFill/>
            <a:ln w="9525">
              <a:solidFill>
                <a:schemeClr val="bg1"/>
              </a:solidFill>
              <a:round/>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sp>
          <p:nvSpPr>
            <p:cNvPr id="58" name="Freeform 135"/>
            <p:cNvSpPr>
              <a:spLocks noEditPoints="1"/>
            </p:cNvSpPr>
            <p:nvPr/>
          </p:nvSpPr>
          <p:spPr bwMode="auto">
            <a:xfrm>
              <a:off x="9939112" y="4710220"/>
              <a:ext cx="120498" cy="120498"/>
            </a:xfrm>
            <a:custGeom>
              <a:avLst/>
              <a:gdLst>
                <a:gd name="T0" fmla="*/ 79 w 158"/>
                <a:gd name="T1" fmla="*/ 0 h 158"/>
                <a:gd name="T2" fmla="*/ 0 w 158"/>
                <a:gd name="T3" fmla="*/ 79 h 158"/>
                <a:gd name="T4" fmla="*/ 79 w 158"/>
                <a:gd name="T5" fmla="*/ 158 h 158"/>
                <a:gd name="T6" fmla="*/ 158 w 158"/>
                <a:gd name="T7" fmla="*/ 79 h 158"/>
                <a:gd name="T8" fmla="*/ 79 w 158"/>
                <a:gd name="T9" fmla="*/ 0 h 158"/>
                <a:gd name="T10" fmla="*/ 130 w 158"/>
                <a:gd name="T11" fmla="*/ 70 h 158"/>
                <a:gd name="T12" fmla="*/ 88 w 158"/>
                <a:gd name="T13" fmla="*/ 70 h 158"/>
                <a:gd name="T14" fmla="*/ 88 w 158"/>
                <a:gd name="T15" fmla="*/ 28 h 158"/>
                <a:gd name="T16" fmla="*/ 130 w 158"/>
                <a:gd name="T17" fmla="*/ 70 h 158"/>
                <a:gd name="T18" fmla="*/ 69 w 158"/>
                <a:gd name="T19" fmla="*/ 28 h 158"/>
                <a:gd name="T20" fmla="*/ 69 w 158"/>
                <a:gd name="T21" fmla="*/ 70 h 158"/>
                <a:gd name="T22" fmla="*/ 28 w 158"/>
                <a:gd name="T23" fmla="*/ 70 h 158"/>
                <a:gd name="T24" fmla="*/ 69 w 158"/>
                <a:gd name="T25" fmla="*/ 28 h 158"/>
                <a:gd name="T26" fmla="*/ 28 w 158"/>
                <a:gd name="T27" fmla="*/ 89 h 158"/>
                <a:gd name="T28" fmla="*/ 69 w 158"/>
                <a:gd name="T29" fmla="*/ 89 h 158"/>
                <a:gd name="T30" fmla="*/ 69 w 158"/>
                <a:gd name="T31" fmla="*/ 130 h 158"/>
                <a:gd name="T32" fmla="*/ 28 w 158"/>
                <a:gd name="T33" fmla="*/ 89 h 158"/>
                <a:gd name="T34" fmla="*/ 88 w 158"/>
                <a:gd name="T35" fmla="*/ 130 h 158"/>
                <a:gd name="T36" fmla="*/ 88 w 158"/>
                <a:gd name="T37" fmla="*/ 89 h 158"/>
                <a:gd name="T38" fmla="*/ 130 w 158"/>
                <a:gd name="T39" fmla="*/ 89 h 158"/>
                <a:gd name="T40" fmla="*/ 88 w 158"/>
                <a:gd name="T41" fmla="*/ 13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8" h="158">
                  <a:moveTo>
                    <a:pt x="79" y="0"/>
                  </a:moveTo>
                  <a:cubicBezTo>
                    <a:pt x="35" y="0"/>
                    <a:pt x="0" y="35"/>
                    <a:pt x="0" y="79"/>
                  </a:cubicBezTo>
                  <a:cubicBezTo>
                    <a:pt x="0" y="123"/>
                    <a:pt x="35" y="158"/>
                    <a:pt x="79" y="158"/>
                  </a:cubicBezTo>
                  <a:cubicBezTo>
                    <a:pt x="123" y="158"/>
                    <a:pt x="158" y="123"/>
                    <a:pt x="158" y="79"/>
                  </a:cubicBezTo>
                  <a:cubicBezTo>
                    <a:pt x="158" y="35"/>
                    <a:pt x="123" y="0"/>
                    <a:pt x="79" y="0"/>
                  </a:cubicBezTo>
                  <a:close/>
                  <a:moveTo>
                    <a:pt x="130" y="70"/>
                  </a:moveTo>
                  <a:cubicBezTo>
                    <a:pt x="88" y="70"/>
                    <a:pt x="88" y="70"/>
                    <a:pt x="88" y="70"/>
                  </a:cubicBezTo>
                  <a:cubicBezTo>
                    <a:pt x="88" y="28"/>
                    <a:pt x="88" y="28"/>
                    <a:pt x="88" y="28"/>
                  </a:cubicBezTo>
                  <a:cubicBezTo>
                    <a:pt x="109" y="32"/>
                    <a:pt x="126" y="49"/>
                    <a:pt x="130" y="70"/>
                  </a:cubicBezTo>
                  <a:close/>
                  <a:moveTo>
                    <a:pt x="69" y="28"/>
                  </a:moveTo>
                  <a:cubicBezTo>
                    <a:pt x="69" y="70"/>
                    <a:pt x="69" y="70"/>
                    <a:pt x="69" y="70"/>
                  </a:cubicBezTo>
                  <a:cubicBezTo>
                    <a:pt x="28" y="70"/>
                    <a:pt x="28" y="70"/>
                    <a:pt x="28" y="70"/>
                  </a:cubicBezTo>
                  <a:cubicBezTo>
                    <a:pt x="32" y="49"/>
                    <a:pt x="48" y="32"/>
                    <a:pt x="69" y="28"/>
                  </a:cubicBezTo>
                  <a:close/>
                  <a:moveTo>
                    <a:pt x="28" y="89"/>
                  </a:moveTo>
                  <a:cubicBezTo>
                    <a:pt x="69" y="89"/>
                    <a:pt x="69" y="89"/>
                    <a:pt x="69" y="89"/>
                  </a:cubicBezTo>
                  <a:cubicBezTo>
                    <a:pt x="69" y="130"/>
                    <a:pt x="69" y="130"/>
                    <a:pt x="69" y="130"/>
                  </a:cubicBezTo>
                  <a:cubicBezTo>
                    <a:pt x="49" y="126"/>
                    <a:pt x="32" y="109"/>
                    <a:pt x="28" y="89"/>
                  </a:cubicBezTo>
                  <a:close/>
                  <a:moveTo>
                    <a:pt x="88" y="130"/>
                  </a:moveTo>
                  <a:cubicBezTo>
                    <a:pt x="88" y="89"/>
                    <a:pt x="88" y="89"/>
                    <a:pt x="88" y="89"/>
                  </a:cubicBezTo>
                  <a:cubicBezTo>
                    <a:pt x="130" y="89"/>
                    <a:pt x="130" y="89"/>
                    <a:pt x="130" y="89"/>
                  </a:cubicBezTo>
                  <a:cubicBezTo>
                    <a:pt x="126" y="110"/>
                    <a:pt x="109" y="126"/>
                    <a:pt x="88" y="130"/>
                  </a:cubicBezTo>
                  <a:close/>
                </a:path>
              </a:pathLst>
            </a:custGeom>
            <a:grpFill/>
            <a:ln w="9525">
              <a:solidFill>
                <a:schemeClr val="bg1"/>
              </a:solidFill>
              <a:round/>
            </a:ln>
          </p:spPr>
          <p:txBody>
            <a:bodyPr vert="horz" wrap="square" lIns="91440" tIns="45720" rIns="91440" bIns="45720" numCol="1" anchor="t" anchorCtr="0" compatLnSpc="1"/>
            <a:lstStyle/>
            <a:p>
              <a:endParaRPr lang="zh-CN" altLang="en-US">
                <a:latin typeface="方正黑体简体" panose="02010601030101010101" pitchFamily="2" charset="-122"/>
                <a:ea typeface="方正黑体简体" panose="02010601030101010101" pitchFamily="2" charset="-122"/>
                <a:cs typeface="+mn-ea"/>
                <a:sym typeface="+mn-lt"/>
              </a:endParaRPr>
            </a:p>
          </p:txBody>
        </p:sp>
      </p:grpSp>
      <p:sp>
        <p:nvSpPr>
          <p:cNvPr id="59" name="Freeform 382"/>
          <p:cNvSpPr/>
          <p:nvPr/>
        </p:nvSpPr>
        <p:spPr>
          <a:xfrm>
            <a:off x="2869357" y="6859693"/>
            <a:ext cx="432000" cy="432000"/>
          </a:xfrm>
          <a:custGeom>
            <a:avLst/>
            <a:gdLst>
              <a:gd name="connsiteX0" fmla="*/ 169590 w 540885"/>
              <a:gd name="connsiteY0" fmla="*/ 270443 h 504826"/>
              <a:gd name="connsiteX1" fmla="*/ 181704 w 540885"/>
              <a:gd name="connsiteY1" fmla="*/ 276500 h 504826"/>
              <a:gd name="connsiteX2" fmla="*/ 202269 w 540885"/>
              <a:gd name="connsiteY2" fmla="*/ 290022 h 504826"/>
              <a:gd name="connsiteX3" fmla="*/ 232412 w 540885"/>
              <a:gd name="connsiteY3" fmla="*/ 303544 h 504826"/>
              <a:gd name="connsiteX4" fmla="*/ 270443 w 540885"/>
              <a:gd name="connsiteY4" fmla="*/ 309601 h 504826"/>
              <a:gd name="connsiteX5" fmla="*/ 308473 w 540885"/>
              <a:gd name="connsiteY5" fmla="*/ 303544 h 504826"/>
              <a:gd name="connsiteX6" fmla="*/ 338617 w 540885"/>
              <a:gd name="connsiteY6" fmla="*/ 290022 h 504826"/>
              <a:gd name="connsiteX7" fmla="*/ 359181 w 540885"/>
              <a:gd name="connsiteY7" fmla="*/ 276500 h 504826"/>
              <a:gd name="connsiteX8" fmla="*/ 371295 w 540885"/>
              <a:gd name="connsiteY8" fmla="*/ 270443 h 504826"/>
              <a:gd name="connsiteX9" fmla="*/ 402705 w 540885"/>
              <a:gd name="connsiteY9" fmla="*/ 276077 h 504826"/>
              <a:gd name="connsiteX10" fmla="*/ 426792 w 540885"/>
              <a:gd name="connsiteY10" fmla="*/ 291149 h 504826"/>
              <a:gd name="connsiteX11" fmla="*/ 444258 w 540885"/>
              <a:gd name="connsiteY11" fmla="*/ 313967 h 504826"/>
              <a:gd name="connsiteX12" fmla="*/ 456371 w 540885"/>
              <a:gd name="connsiteY12" fmla="*/ 341434 h 504826"/>
              <a:gd name="connsiteX13" fmla="*/ 463837 w 540885"/>
              <a:gd name="connsiteY13" fmla="*/ 372000 h 504826"/>
              <a:gd name="connsiteX14" fmla="*/ 467781 w 540885"/>
              <a:gd name="connsiteY14" fmla="*/ 402706 h 504826"/>
              <a:gd name="connsiteX15" fmla="*/ 468767 w 540885"/>
              <a:gd name="connsiteY15" fmla="*/ 431863 h 504826"/>
              <a:gd name="connsiteX16" fmla="*/ 448202 w 540885"/>
              <a:gd name="connsiteY16" fmla="*/ 485247 h 504826"/>
              <a:gd name="connsiteX17" fmla="*/ 393550 w 540885"/>
              <a:gd name="connsiteY17" fmla="*/ 504826 h 504826"/>
              <a:gd name="connsiteX18" fmla="*/ 147335 w 540885"/>
              <a:gd name="connsiteY18" fmla="*/ 504826 h 504826"/>
              <a:gd name="connsiteX19" fmla="*/ 92683 w 540885"/>
              <a:gd name="connsiteY19" fmla="*/ 485247 h 504826"/>
              <a:gd name="connsiteX20" fmla="*/ 72118 w 540885"/>
              <a:gd name="connsiteY20" fmla="*/ 431863 h 504826"/>
              <a:gd name="connsiteX21" fmla="*/ 73104 w 540885"/>
              <a:gd name="connsiteY21" fmla="*/ 402706 h 504826"/>
              <a:gd name="connsiteX22" fmla="*/ 77049 w 540885"/>
              <a:gd name="connsiteY22" fmla="*/ 372000 h 504826"/>
              <a:gd name="connsiteX23" fmla="*/ 84514 w 540885"/>
              <a:gd name="connsiteY23" fmla="*/ 341434 h 504826"/>
              <a:gd name="connsiteX24" fmla="*/ 96628 w 540885"/>
              <a:gd name="connsiteY24" fmla="*/ 313967 h 504826"/>
              <a:gd name="connsiteX25" fmla="*/ 114093 w 540885"/>
              <a:gd name="connsiteY25" fmla="*/ 291149 h 504826"/>
              <a:gd name="connsiteX26" fmla="*/ 138180 w 540885"/>
              <a:gd name="connsiteY26" fmla="*/ 276077 h 504826"/>
              <a:gd name="connsiteX27" fmla="*/ 169590 w 540885"/>
              <a:gd name="connsiteY27" fmla="*/ 270443 h 504826"/>
              <a:gd name="connsiteX28" fmla="*/ 505953 w 540885"/>
              <a:gd name="connsiteY28" fmla="*/ 144237 h 504826"/>
              <a:gd name="connsiteX29" fmla="*/ 540885 w 540885"/>
              <a:gd name="connsiteY29" fmla="*/ 243680 h 504826"/>
              <a:gd name="connsiteX30" fmla="*/ 525109 w 540885"/>
              <a:gd name="connsiteY30" fmla="*/ 277063 h 504826"/>
              <a:gd name="connsiteX31" fmla="*/ 486233 w 540885"/>
              <a:gd name="connsiteY31" fmla="*/ 288472 h 504826"/>
              <a:gd name="connsiteX32" fmla="*/ 448484 w 540885"/>
              <a:gd name="connsiteY32" fmla="*/ 288472 h 504826"/>
              <a:gd name="connsiteX33" fmla="*/ 373830 w 540885"/>
              <a:gd name="connsiteY33" fmla="*/ 252413 h 504826"/>
              <a:gd name="connsiteX34" fmla="*/ 396649 w 540885"/>
              <a:gd name="connsiteY34" fmla="*/ 180296 h 504826"/>
              <a:gd name="connsiteX35" fmla="*/ 395240 w 540885"/>
              <a:gd name="connsiteY35" fmla="*/ 161703 h 504826"/>
              <a:gd name="connsiteX36" fmla="*/ 432708 w 540885"/>
              <a:gd name="connsiteY36" fmla="*/ 168182 h 504826"/>
              <a:gd name="connsiteX37" fmla="*/ 466231 w 540885"/>
              <a:gd name="connsiteY37" fmla="*/ 162125 h 504826"/>
              <a:gd name="connsiteX38" fmla="*/ 493698 w 540885"/>
              <a:gd name="connsiteY38" fmla="*/ 150153 h 504826"/>
              <a:gd name="connsiteX39" fmla="*/ 505953 w 540885"/>
              <a:gd name="connsiteY39" fmla="*/ 144237 h 504826"/>
              <a:gd name="connsiteX40" fmla="*/ 34932 w 540885"/>
              <a:gd name="connsiteY40" fmla="*/ 144237 h 504826"/>
              <a:gd name="connsiteX41" fmla="*/ 47187 w 540885"/>
              <a:gd name="connsiteY41" fmla="*/ 150153 h 504826"/>
              <a:gd name="connsiteX42" fmla="*/ 74653 w 540885"/>
              <a:gd name="connsiteY42" fmla="*/ 162125 h 504826"/>
              <a:gd name="connsiteX43" fmla="*/ 108176 w 540885"/>
              <a:gd name="connsiteY43" fmla="*/ 168182 h 504826"/>
              <a:gd name="connsiteX44" fmla="*/ 145644 w 540885"/>
              <a:gd name="connsiteY44" fmla="*/ 161703 h 504826"/>
              <a:gd name="connsiteX45" fmla="*/ 144235 w 540885"/>
              <a:gd name="connsiteY45" fmla="*/ 180296 h 504826"/>
              <a:gd name="connsiteX46" fmla="*/ 167054 w 540885"/>
              <a:gd name="connsiteY46" fmla="*/ 252413 h 504826"/>
              <a:gd name="connsiteX47" fmla="*/ 92401 w 540885"/>
              <a:gd name="connsiteY47" fmla="*/ 288472 h 504826"/>
              <a:gd name="connsiteX48" fmla="*/ 54652 w 540885"/>
              <a:gd name="connsiteY48" fmla="*/ 288472 h 504826"/>
              <a:gd name="connsiteX49" fmla="*/ 15776 w 540885"/>
              <a:gd name="connsiteY49" fmla="*/ 277063 h 504826"/>
              <a:gd name="connsiteX50" fmla="*/ 0 w 540885"/>
              <a:gd name="connsiteY50" fmla="*/ 243680 h 504826"/>
              <a:gd name="connsiteX51" fmla="*/ 34932 w 540885"/>
              <a:gd name="connsiteY51" fmla="*/ 144237 h 504826"/>
              <a:gd name="connsiteX52" fmla="*/ 270442 w 540885"/>
              <a:gd name="connsiteY52" fmla="*/ 72119 h 504826"/>
              <a:gd name="connsiteX53" fmla="*/ 346926 w 540885"/>
              <a:gd name="connsiteY53" fmla="*/ 103811 h 504826"/>
              <a:gd name="connsiteX54" fmla="*/ 378619 w 540885"/>
              <a:gd name="connsiteY54" fmla="*/ 180296 h 504826"/>
              <a:gd name="connsiteX55" fmla="*/ 346926 w 540885"/>
              <a:gd name="connsiteY55" fmla="*/ 256780 h 504826"/>
              <a:gd name="connsiteX56" fmla="*/ 270442 w 540885"/>
              <a:gd name="connsiteY56" fmla="*/ 288472 h 504826"/>
              <a:gd name="connsiteX57" fmla="*/ 193957 w 540885"/>
              <a:gd name="connsiteY57" fmla="*/ 256780 h 504826"/>
              <a:gd name="connsiteX58" fmla="*/ 162265 w 540885"/>
              <a:gd name="connsiteY58" fmla="*/ 180296 h 504826"/>
              <a:gd name="connsiteX59" fmla="*/ 193957 w 540885"/>
              <a:gd name="connsiteY59" fmla="*/ 103811 h 504826"/>
              <a:gd name="connsiteX60" fmla="*/ 270442 w 540885"/>
              <a:gd name="connsiteY60" fmla="*/ 72119 h 504826"/>
              <a:gd name="connsiteX61" fmla="*/ 432707 w 540885"/>
              <a:gd name="connsiteY61" fmla="*/ 0 h 504826"/>
              <a:gd name="connsiteX62" fmla="*/ 483697 w 540885"/>
              <a:gd name="connsiteY62" fmla="*/ 21128 h 504826"/>
              <a:gd name="connsiteX63" fmla="*/ 504825 w 540885"/>
              <a:gd name="connsiteY63" fmla="*/ 72118 h 504826"/>
              <a:gd name="connsiteX64" fmla="*/ 483697 w 540885"/>
              <a:gd name="connsiteY64" fmla="*/ 123108 h 504826"/>
              <a:gd name="connsiteX65" fmla="*/ 432707 w 540885"/>
              <a:gd name="connsiteY65" fmla="*/ 144236 h 504826"/>
              <a:gd name="connsiteX66" fmla="*/ 381717 w 540885"/>
              <a:gd name="connsiteY66" fmla="*/ 123108 h 504826"/>
              <a:gd name="connsiteX67" fmla="*/ 360589 w 540885"/>
              <a:gd name="connsiteY67" fmla="*/ 72118 h 504826"/>
              <a:gd name="connsiteX68" fmla="*/ 381717 w 540885"/>
              <a:gd name="connsiteY68" fmla="*/ 21128 h 504826"/>
              <a:gd name="connsiteX69" fmla="*/ 432707 w 540885"/>
              <a:gd name="connsiteY69" fmla="*/ 0 h 504826"/>
              <a:gd name="connsiteX70" fmla="*/ 108176 w 540885"/>
              <a:gd name="connsiteY70" fmla="*/ 0 h 504826"/>
              <a:gd name="connsiteX71" fmla="*/ 159167 w 540885"/>
              <a:gd name="connsiteY71" fmla="*/ 21128 h 504826"/>
              <a:gd name="connsiteX72" fmla="*/ 180295 w 540885"/>
              <a:gd name="connsiteY72" fmla="*/ 72118 h 504826"/>
              <a:gd name="connsiteX73" fmla="*/ 159167 w 540885"/>
              <a:gd name="connsiteY73" fmla="*/ 123108 h 504826"/>
              <a:gd name="connsiteX74" fmla="*/ 108176 w 540885"/>
              <a:gd name="connsiteY74" fmla="*/ 144236 h 504826"/>
              <a:gd name="connsiteX75" fmla="*/ 57187 w 540885"/>
              <a:gd name="connsiteY75" fmla="*/ 123108 h 504826"/>
              <a:gd name="connsiteX76" fmla="*/ 36059 w 540885"/>
              <a:gd name="connsiteY76" fmla="*/ 72118 h 504826"/>
              <a:gd name="connsiteX77" fmla="*/ 57187 w 540885"/>
              <a:gd name="connsiteY77" fmla="*/ 21128 h 504826"/>
              <a:gd name="connsiteX78" fmla="*/ 108176 w 540885"/>
              <a:gd name="connsiteY78" fmla="*/ 0 h 50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540885" h="504826">
                <a:moveTo>
                  <a:pt x="169590" y="270443"/>
                </a:moveTo>
                <a:cubicBezTo>
                  <a:pt x="171469" y="270443"/>
                  <a:pt x="175506" y="272462"/>
                  <a:pt x="181704" y="276500"/>
                </a:cubicBezTo>
                <a:cubicBezTo>
                  <a:pt x="187902" y="280538"/>
                  <a:pt x="194757" y="285045"/>
                  <a:pt x="202269" y="290022"/>
                </a:cubicBezTo>
                <a:cubicBezTo>
                  <a:pt x="209781" y="294999"/>
                  <a:pt x="219829" y="299506"/>
                  <a:pt x="232412" y="303544"/>
                </a:cubicBezTo>
                <a:cubicBezTo>
                  <a:pt x="244995" y="307582"/>
                  <a:pt x="257673" y="309601"/>
                  <a:pt x="270443" y="309601"/>
                </a:cubicBezTo>
                <a:cubicBezTo>
                  <a:pt x="283214" y="309601"/>
                  <a:pt x="295891" y="307582"/>
                  <a:pt x="308473" y="303544"/>
                </a:cubicBezTo>
                <a:cubicBezTo>
                  <a:pt x="321057" y="299506"/>
                  <a:pt x="331105" y="294999"/>
                  <a:pt x="338617" y="290022"/>
                </a:cubicBezTo>
                <a:cubicBezTo>
                  <a:pt x="346129" y="285045"/>
                  <a:pt x="352983" y="280538"/>
                  <a:pt x="359181" y="276500"/>
                </a:cubicBezTo>
                <a:cubicBezTo>
                  <a:pt x="365379" y="272462"/>
                  <a:pt x="369418" y="270443"/>
                  <a:pt x="371295" y="270443"/>
                </a:cubicBezTo>
                <a:cubicBezTo>
                  <a:pt x="382751" y="270443"/>
                  <a:pt x="393222" y="272321"/>
                  <a:pt x="402705" y="276077"/>
                </a:cubicBezTo>
                <a:cubicBezTo>
                  <a:pt x="412191" y="279833"/>
                  <a:pt x="420218" y="284857"/>
                  <a:pt x="426792" y="291149"/>
                </a:cubicBezTo>
                <a:cubicBezTo>
                  <a:pt x="433365" y="297440"/>
                  <a:pt x="439187" y="305046"/>
                  <a:pt x="444258" y="313967"/>
                </a:cubicBezTo>
                <a:cubicBezTo>
                  <a:pt x="449329" y="322888"/>
                  <a:pt x="453367" y="332044"/>
                  <a:pt x="456371" y="341434"/>
                </a:cubicBezTo>
                <a:cubicBezTo>
                  <a:pt x="459376" y="350824"/>
                  <a:pt x="461865" y="361013"/>
                  <a:pt x="463837" y="372000"/>
                </a:cubicBezTo>
                <a:cubicBezTo>
                  <a:pt x="465809" y="382986"/>
                  <a:pt x="467124" y="393222"/>
                  <a:pt x="467781" y="402706"/>
                </a:cubicBezTo>
                <a:cubicBezTo>
                  <a:pt x="468438" y="412190"/>
                  <a:pt x="468767" y="421909"/>
                  <a:pt x="468767" y="431863"/>
                </a:cubicBezTo>
                <a:cubicBezTo>
                  <a:pt x="468767" y="454400"/>
                  <a:pt x="461912" y="472195"/>
                  <a:pt x="448202" y="485247"/>
                </a:cubicBezTo>
                <a:cubicBezTo>
                  <a:pt x="434492" y="498300"/>
                  <a:pt x="416275" y="504826"/>
                  <a:pt x="393550" y="504826"/>
                </a:cubicBezTo>
                <a:lnTo>
                  <a:pt x="147335" y="504826"/>
                </a:lnTo>
                <a:cubicBezTo>
                  <a:pt x="124611" y="504826"/>
                  <a:pt x="106393" y="498300"/>
                  <a:pt x="92683" y="485247"/>
                </a:cubicBezTo>
                <a:cubicBezTo>
                  <a:pt x="78974" y="472195"/>
                  <a:pt x="72118" y="454400"/>
                  <a:pt x="72118" y="431863"/>
                </a:cubicBezTo>
                <a:cubicBezTo>
                  <a:pt x="72118" y="421909"/>
                  <a:pt x="72447" y="412190"/>
                  <a:pt x="73104" y="402706"/>
                </a:cubicBezTo>
                <a:cubicBezTo>
                  <a:pt x="73761" y="393222"/>
                  <a:pt x="75077" y="382986"/>
                  <a:pt x="77049" y="372000"/>
                </a:cubicBezTo>
                <a:cubicBezTo>
                  <a:pt x="79021" y="361013"/>
                  <a:pt x="81510" y="350824"/>
                  <a:pt x="84514" y="341434"/>
                </a:cubicBezTo>
                <a:cubicBezTo>
                  <a:pt x="87519" y="332044"/>
                  <a:pt x="91556" y="322888"/>
                  <a:pt x="96628" y="313967"/>
                </a:cubicBezTo>
                <a:cubicBezTo>
                  <a:pt x="101698" y="305046"/>
                  <a:pt x="107521" y="297440"/>
                  <a:pt x="114093" y="291149"/>
                </a:cubicBezTo>
                <a:cubicBezTo>
                  <a:pt x="120667" y="284857"/>
                  <a:pt x="128696" y="279833"/>
                  <a:pt x="138180" y="276077"/>
                </a:cubicBezTo>
                <a:cubicBezTo>
                  <a:pt x="147664" y="272321"/>
                  <a:pt x="158135" y="270443"/>
                  <a:pt x="169590" y="270443"/>
                </a:cubicBezTo>
                <a:close/>
                <a:moveTo>
                  <a:pt x="505953" y="144237"/>
                </a:moveTo>
                <a:cubicBezTo>
                  <a:pt x="529241" y="144237"/>
                  <a:pt x="540885" y="177385"/>
                  <a:pt x="540885" y="243680"/>
                </a:cubicBezTo>
                <a:cubicBezTo>
                  <a:pt x="540885" y="258329"/>
                  <a:pt x="535626" y="269457"/>
                  <a:pt x="525109" y="277063"/>
                </a:cubicBezTo>
                <a:cubicBezTo>
                  <a:pt x="514592" y="284669"/>
                  <a:pt x="501634" y="288472"/>
                  <a:pt x="486233" y="288472"/>
                </a:cubicBezTo>
                <a:lnTo>
                  <a:pt x="448484" y="288472"/>
                </a:lnTo>
                <a:cubicBezTo>
                  <a:pt x="429140" y="265372"/>
                  <a:pt x="404256" y="253353"/>
                  <a:pt x="373830" y="252413"/>
                </a:cubicBezTo>
                <a:cubicBezTo>
                  <a:pt x="389043" y="230440"/>
                  <a:pt x="396649" y="206401"/>
                  <a:pt x="396649" y="180296"/>
                </a:cubicBezTo>
                <a:cubicBezTo>
                  <a:pt x="396649" y="174849"/>
                  <a:pt x="396179" y="168652"/>
                  <a:pt x="395240" y="161703"/>
                </a:cubicBezTo>
                <a:cubicBezTo>
                  <a:pt x="407636" y="166022"/>
                  <a:pt x="420125" y="168182"/>
                  <a:pt x="432708" y="168182"/>
                </a:cubicBezTo>
                <a:cubicBezTo>
                  <a:pt x="443789" y="168182"/>
                  <a:pt x="454964" y="166163"/>
                  <a:pt x="466231" y="162125"/>
                </a:cubicBezTo>
                <a:cubicBezTo>
                  <a:pt x="477500" y="158087"/>
                  <a:pt x="486655" y="154097"/>
                  <a:pt x="493698" y="150153"/>
                </a:cubicBezTo>
                <a:cubicBezTo>
                  <a:pt x="500742" y="146209"/>
                  <a:pt x="504826" y="144237"/>
                  <a:pt x="505953" y="144237"/>
                </a:cubicBezTo>
                <a:close/>
                <a:moveTo>
                  <a:pt x="34932" y="144237"/>
                </a:moveTo>
                <a:cubicBezTo>
                  <a:pt x="36059" y="144237"/>
                  <a:pt x="40144" y="146209"/>
                  <a:pt x="47187" y="150153"/>
                </a:cubicBezTo>
                <a:cubicBezTo>
                  <a:pt x="54229" y="154097"/>
                  <a:pt x="63384" y="158087"/>
                  <a:pt x="74653" y="162125"/>
                </a:cubicBezTo>
                <a:cubicBezTo>
                  <a:pt x="85921" y="166163"/>
                  <a:pt x="97096" y="168182"/>
                  <a:pt x="108176" y="168182"/>
                </a:cubicBezTo>
                <a:cubicBezTo>
                  <a:pt x="120760" y="168182"/>
                  <a:pt x="133249" y="166022"/>
                  <a:pt x="145644" y="161703"/>
                </a:cubicBezTo>
                <a:cubicBezTo>
                  <a:pt x="144705" y="168652"/>
                  <a:pt x="144235" y="174849"/>
                  <a:pt x="144235" y="180296"/>
                </a:cubicBezTo>
                <a:cubicBezTo>
                  <a:pt x="144235" y="206401"/>
                  <a:pt x="151841" y="230440"/>
                  <a:pt x="167054" y="252413"/>
                </a:cubicBezTo>
                <a:cubicBezTo>
                  <a:pt x="136630" y="253353"/>
                  <a:pt x="111745" y="265372"/>
                  <a:pt x="92401" y="288472"/>
                </a:cubicBezTo>
                <a:lnTo>
                  <a:pt x="54652" y="288472"/>
                </a:lnTo>
                <a:cubicBezTo>
                  <a:pt x="39251" y="288472"/>
                  <a:pt x="26293" y="284669"/>
                  <a:pt x="15776" y="277063"/>
                </a:cubicBezTo>
                <a:cubicBezTo>
                  <a:pt x="5259" y="269457"/>
                  <a:pt x="0" y="258329"/>
                  <a:pt x="0" y="243680"/>
                </a:cubicBezTo>
                <a:cubicBezTo>
                  <a:pt x="0" y="177385"/>
                  <a:pt x="11644" y="144237"/>
                  <a:pt x="34932" y="144237"/>
                </a:cubicBezTo>
                <a:close/>
                <a:moveTo>
                  <a:pt x="270442" y="72119"/>
                </a:moveTo>
                <a:cubicBezTo>
                  <a:pt x="300303" y="72119"/>
                  <a:pt x="325799" y="82683"/>
                  <a:pt x="346926" y="103811"/>
                </a:cubicBezTo>
                <a:cubicBezTo>
                  <a:pt x="368054" y="124940"/>
                  <a:pt x="378619" y="150434"/>
                  <a:pt x="378619" y="180296"/>
                </a:cubicBezTo>
                <a:cubicBezTo>
                  <a:pt x="378619" y="210157"/>
                  <a:pt x="368054" y="235652"/>
                  <a:pt x="346926" y="256780"/>
                </a:cubicBezTo>
                <a:cubicBezTo>
                  <a:pt x="325799" y="277908"/>
                  <a:pt x="300303" y="288472"/>
                  <a:pt x="270442" y="288472"/>
                </a:cubicBezTo>
                <a:cubicBezTo>
                  <a:pt x="240580" y="288472"/>
                  <a:pt x="215085" y="277908"/>
                  <a:pt x="193957" y="256780"/>
                </a:cubicBezTo>
                <a:cubicBezTo>
                  <a:pt x="172829" y="235652"/>
                  <a:pt x="162265" y="210157"/>
                  <a:pt x="162265" y="180296"/>
                </a:cubicBezTo>
                <a:cubicBezTo>
                  <a:pt x="162265" y="150434"/>
                  <a:pt x="172829" y="124940"/>
                  <a:pt x="193957" y="103811"/>
                </a:cubicBezTo>
                <a:cubicBezTo>
                  <a:pt x="215085" y="82683"/>
                  <a:pt x="240580" y="72119"/>
                  <a:pt x="270442" y="72119"/>
                </a:cubicBezTo>
                <a:close/>
                <a:moveTo>
                  <a:pt x="432707" y="0"/>
                </a:moveTo>
                <a:cubicBezTo>
                  <a:pt x="452615" y="0"/>
                  <a:pt x="469611" y="7043"/>
                  <a:pt x="483697" y="21128"/>
                </a:cubicBezTo>
                <a:cubicBezTo>
                  <a:pt x="497783" y="35214"/>
                  <a:pt x="504825" y="52210"/>
                  <a:pt x="504825" y="72118"/>
                </a:cubicBezTo>
                <a:cubicBezTo>
                  <a:pt x="504825" y="92025"/>
                  <a:pt x="497783" y="109022"/>
                  <a:pt x="483697" y="123108"/>
                </a:cubicBezTo>
                <a:cubicBezTo>
                  <a:pt x="469611" y="137193"/>
                  <a:pt x="452615" y="144236"/>
                  <a:pt x="432707" y="144236"/>
                </a:cubicBezTo>
                <a:cubicBezTo>
                  <a:pt x="412800" y="144236"/>
                  <a:pt x="395803" y="137193"/>
                  <a:pt x="381717" y="123108"/>
                </a:cubicBezTo>
                <a:cubicBezTo>
                  <a:pt x="367632" y="109022"/>
                  <a:pt x="360589" y="92025"/>
                  <a:pt x="360589" y="72118"/>
                </a:cubicBezTo>
                <a:cubicBezTo>
                  <a:pt x="360589" y="52210"/>
                  <a:pt x="367632" y="35214"/>
                  <a:pt x="381717" y="21128"/>
                </a:cubicBezTo>
                <a:cubicBezTo>
                  <a:pt x="395803" y="7043"/>
                  <a:pt x="412800" y="0"/>
                  <a:pt x="432707" y="0"/>
                </a:cubicBezTo>
                <a:close/>
                <a:moveTo>
                  <a:pt x="108176" y="0"/>
                </a:moveTo>
                <a:cubicBezTo>
                  <a:pt x="128085" y="0"/>
                  <a:pt x="145080" y="7043"/>
                  <a:pt x="159167" y="21128"/>
                </a:cubicBezTo>
                <a:cubicBezTo>
                  <a:pt x="173252" y="35214"/>
                  <a:pt x="180295" y="52210"/>
                  <a:pt x="180295" y="72118"/>
                </a:cubicBezTo>
                <a:cubicBezTo>
                  <a:pt x="180295" y="92025"/>
                  <a:pt x="173252" y="109022"/>
                  <a:pt x="159167" y="123108"/>
                </a:cubicBezTo>
                <a:cubicBezTo>
                  <a:pt x="145080" y="137193"/>
                  <a:pt x="128085" y="144236"/>
                  <a:pt x="108176" y="144236"/>
                </a:cubicBezTo>
                <a:cubicBezTo>
                  <a:pt x="88270" y="144236"/>
                  <a:pt x="71272" y="137193"/>
                  <a:pt x="57187" y="123108"/>
                </a:cubicBezTo>
                <a:cubicBezTo>
                  <a:pt x="43102" y="109022"/>
                  <a:pt x="36059" y="92025"/>
                  <a:pt x="36059" y="72118"/>
                </a:cubicBezTo>
                <a:cubicBezTo>
                  <a:pt x="36059" y="52210"/>
                  <a:pt x="43102" y="35214"/>
                  <a:pt x="57187" y="21128"/>
                </a:cubicBezTo>
                <a:cubicBezTo>
                  <a:pt x="71272" y="7043"/>
                  <a:pt x="88270" y="0"/>
                  <a:pt x="108176" y="0"/>
                </a:cubicBezTo>
                <a:close/>
              </a:path>
            </a:pathLst>
          </a:custGeom>
          <a:solidFill>
            <a:srgbClr val="A6673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sp>
        <p:nvSpPr>
          <p:cNvPr id="60" name="Freeform 26"/>
          <p:cNvSpPr>
            <a:spLocks noEditPoints="1"/>
          </p:cNvSpPr>
          <p:nvPr/>
        </p:nvSpPr>
        <p:spPr bwMode="auto">
          <a:xfrm>
            <a:off x="2884451" y="7585644"/>
            <a:ext cx="432000" cy="432000"/>
          </a:xfrm>
          <a:custGeom>
            <a:avLst/>
            <a:gdLst>
              <a:gd name="T0" fmla="*/ 11 w 118"/>
              <a:gd name="T1" fmla="*/ 90 h 141"/>
              <a:gd name="T2" fmla="*/ 13 w 118"/>
              <a:gd name="T3" fmla="*/ 121 h 141"/>
              <a:gd name="T4" fmla="*/ 13 w 118"/>
              <a:gd name="T5" fmla="*/ 61 h 141"/>
              <a:gd name="T6" fmla="*/ 16 w 118"/>
              <a:gd name="T7" fmla="*/ 130 h 141"/>
              <a:gd name="T8" fmla="*/ 13 w 118"/>
              <a:gd name="T9" fmla="*/ 110 h 141"/>
              <a:gd name="T10" fmla="*/ 101 w 118"/>
              <a:gd name="T11" fmla="*/ 112 h 141"/>
              <a:gd name="T12" fmla="*/ 101 w 118"/>
              <a:gd name="T13" fmla="*/ 55 h 141"/>
              <a:gd name="T14" fmla="*/ 107 w 118"/>
              <a:gd name="T15" fmla="*/ 127 h 141"/>
              <a:gd name="T16" fmla="*/ 0 w 118"/>
              <a:gd name="T17" fmla="*/ 127 h 141"/>
              <a:gd name="T18" fmla="*/ 73 w 118"/>
              <a:gd name="T19" fmla="*/ 3 h 141"/>
              <a:gd name="T20" fmla="*/ 114 w 118"/>
              <a:gd name="T21" fmla="*/ 62 h 141"/>
              <a:gd name="T22" fmla="*/ 69 w 118"/>
              <a:gd name="T23" fmla="*/ 48 h 141"/>
              <a:gd name="T24" fmla="*/ 47 w 118"/>
              <a:gd name="T25" fmla="*/ 48 h 141"/>
              <a:gd name="T26" fmla="*/ 53 w 118"/>
              <a:gd name="T27" fmla="*/ 40 h 141"/>
              <a:gd name="T28" fmla="*/ 60 w 118"/>
              <a:gd name="T29" fmla="*/ 47 h 141"/>
              <a:gd name="T30" fmla="*/ 78 w 118"/>
              <a:gd name="T31" fmla="*/ 28 h 141"/>
              <a:gd name="T32" fmla="*/ 75 w 118"/>
              <a:gd name="T33" fmla="*/ 25 h 141"/>
              <a:gd name="T34" fmla="*/ 74 w 118"/>
              <a:gd name="T35" fmla="*/ 25 h 141"/>
              <a:gd name="T36" fmla="*/ 71 w 118"/>
              <a:gd name="T37" fmla="*/ 25 h 141"/>
              <a:gd name="T38" fmla="*/ 69 w 118"/>
              <a:gd name="T39" fmla="*/ 27 h 141"/>
              <a:gd name="T40" fmla="*/ 68 w 118"/>
              <a:gd name="T41" fmla="*/ 30 h 141"/>
              <a:gd name="T42" fmla="*/ 68 w 118"/>
              <a:gd name="T43" fmla="*/ 32 h 141"/>
              <a:gd name="T44" fmla="*/ 69 w 118"/>
              <a:gd name="T45" fmla="*/ 34 h 141"/>
              <a:gd name="T46" fmla="*/ 71 w 118"/>
              <a:gd name="T47" fmla="*/ 35 h 141"/>
              <a:gd name="T48" fmla="*/ 72 w 118"/>
              <a:gd name="T49" fmla="*/ 35 h 141"/>
              <a:gd name="T50" fmla="*/ 74 w 118"/>
              <a:gd name="T51" fmla="*/ 35 h 141"/>
              <a:gd name="T52" fmla="*/ 75 w 118"/>
              <a:gd name="T53" fmla="*/ 35 h 141"/>
              <a:gd name="T54" fmla="*/ 77 w 118"/>
              <a:gd name="T55" fmla="*/ 34 h 141"/>
              <a:gd name="T56" fmla="*/ 78 w 118"/>
              <a:gd name="T57" fmla="*/ 32 h 141"/>
              <a:gd name="T58" fmla="*/ 93 w 118"/>
              <a:gd name="T59" fmla="*/ 45 h 141"/>
              <a:gd name="T60" fmla="*/ 64 w 118"/>
              <a:gd name="T61" fmla="*/ 6 h 141"/>
              <a:gd name="T62" fmla="*/ 63 w 118"/>
              <a:gd name="T63" fmla="*/ 12 h 141"/>
              <a:gd name="T64" fmla="*/ 72 w 118"/>
              <a:gd name="T65" fmla="*/ 11 h 141"/>
              <a:gd name="T66" fmla="*/ 92 w 118"/>
              <a:gd name="T67" fmla="*/ 41 h 141"/>
              <a:gd name="T68" fmla="*/ 93 w 118"/>
              <a:gd name="T69" fmla="*/ 45 h 141"/>
              <a:gd name="T70" fmla="*/ 111 w 118"/>
              <a:gd name="T71" fmla="*/ 105 h 141"/>
              <a:gd name="T72" fmla="*/ 97 w 118"/>
              <a:gd name="T73" fmla="*/ 128 h 141"/>
              <a:gd name="T74" fmla="*/ 78 w 118"/>
              <a:gd name="T75" fmla="*/ 130 h 141"/>
              <a:gd name="T76" fmla="*/ 11 w 118"/>
              <a:gd name="T77" fmla="*/ 79 h 141"/>
              <a:gd name="T78" fmla="*/ 100 w 118"/>
              <a:gd name="T79" fmla="*/ 126 h 141"/>
              <a:gd name="T80" fmla="*/ 64 w 118"/>
              <a:gd name="T81" fmla="*/ 59 h 141"/>
              <a:gd name="T82" fmla="*/ 78 w 118"/>
              <a:gd name="T83" fmla="*/ 59 h 141"/>
              <a:gd name="T84" fmla="*/ 61 w 118"/>
              <a:gd name="T85" fmla="*/ 130 h 141"/>
              <a:gd name="T86" fmla="*/ 75 w 118"/>
              <a:gd name="T87" fmla="*/ 61 h 141"/>
              <a:gd name="T88" fmla="*/ 101 w 118"/>
              <a:gd name="T89" fmla="*/ 76 h 141"/>
              <a:gd name="T90" fmla="*/ 103 w 118"/>
              <a:gd name="T91" fmla="*/ 65 h 141"/>
              <a:gd name="T92" fmla="*/ 23 w 118"/>
              <a:gd name="T93" fmla="*/ 61 h 141"/>
              <a:gd name="T94" fmla="*/ 23 w 118"/>
              <a:gd name="T95" fmla="*/ 61 h 141"/>
              <a:gd name="T96" fmla="*/ 27 w 118"/>
              <a:gd name="T97" fmla="*/ 128 h 141"/>
              <a:gd name="T98" fmla="*/ 30 w 118"/>
              <a:gd name="T99" fmla="*/ 128 h 141"/>
              <a:gd name="T100" fmla="*/ 36 w 118"/>
              <a:gd name="T101" fmla="*/ 61 h 141"/>
              <a:gd name="T102" fmla="*/ 54 w 118"/>
              <a:gd name="T103" fmla="*/ 61 h 141"/>
              <a:gd name="T104" fmla="*/ 47 w 118"/>
              <a:gd name="T105" fmla="*/ 128 h 141"/>
              <a:gd name="T106" fmla="*/ 84 w 118"/>
              <a:gd name="T107" fmla="*/ 8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8" h="141">
                <a:moveTo>
                  <a:pt x="11" y="93"/>
                </a:moveTo>
                <a:cubicBezTo>
                  <a:pt x="13" y="93"/>
                  <a:pt x="13" y="93"/>
                  <a:pt x="13" y="93"/>
                </a:cubicBezTo>
                <a:cubicBezTo>
                  <a:pt x="13" y="100"/>
                  <a:pt x="13" y="100"/>
                  <a:pt x="13" y="100"/>
                </a:cubicBezTo>
                <a:cubicBezTo>
                  <a:pt x="11" y="100"/>
                  <a:pt x="11" y="100"/>
                  <a:pt x="11" y="100"/>
                </a:cubicBezTo>
                <a:lnTo>
                  <a:pt x="11" y="93"/>
                </a:lnTo>
                <a:close/>
                <a:moveTo>
                  <a:pt x="11" y="90"/>
                </a:moveTo>
                <a:cubicBezTo>
                  <a:pt x="13" y="90"/>
                  <a:pt x="13" y="90"/>
                  <a:pt x="13" y="90"/>
                </a:cubicBezTo>
                <a:cubicBezTo>
                  <a:pt x="13" y="82"/>
                  <a:pt x="13" y="82"/>
                  <a:pt x="13" y="82"/>
                </a:cubicBezTo>
                <a:cubicBezTo>
                  <a:pt x="11" y="82"/>
                  <a:pt x="11" y="82"/>
                  <a:pt x="11" y="82"/>
                </a:cubicBezTo>
                <a:lnTo>
                  <a:pt x="11" y="90"/>
                </a:lnTo>
                <a:close/>
                <a:moveTo>
                  <a:pt x="11" y="121"/>
                </a:moveTo>
                <a:cubicBezTo>
                  <a:pt x="13" y="121"/>
                  <a:pt x="13" y="121"/>
                  <a:pt x="13" y="121"/>
                </a:cubicBezTo>
                <a:cubicBezTo>
                  <a:pt x="13" y="113"/>
                  <a:pt x="13" y="113"/>
                  <a:pt x="13" y="113"/>
                </a:cubicBezTo>
                <a:cubicBezTo>
                  <a:pt x="11" y="113"/>
                  <a:pt x="11" y="113"/>
                  <a:pt x="11" y="113"/>
                </a:cubicBezTo>
                <a:lnTo>
                  <a:pt x="11" y="121"/>
                </a:lnTo>
                <a:close/>
                <a:moveTo>
                  <a:pt x="13" y="65"/>
                </a:moveTo>
                <a:cubicBezTo>
                  <a:pt x="13" y="64"/>
                  <a:pt x="14" y="63"/>
                  <a:pt x="14" y="63"/>
                </a:cubicBezTo>
                <a:cubicBezTo>
                  <a:pt x="13" y="61"/>
                  <a:pt x="13" y="61"/>
                  <a:pt x="13" y="61"/>
                </a:cubicBezTo>
                <a:cubicBezTo>
                  <a:pt x="12" y="62"/>
                  <a:pt x="11" y="64"/>
                  <a:pt x="11" y="65"/>
                </a:cubicBezTo>
                <a:cubicBezTo>
                  <a:pt x="11" y="69"/>
                  <a:pt x="11" y="69"/>
                  <a:pt x="11" y="69"/>
                </a:cubicBezTo>
                <a:cubicBezTo>
                  <a:pt x="13" y="69"/>
                  <a:pt x="13" y="69"/>
                  <a:pt x="13" y="69"/>
                </a:cubicBezTo>
                <a:lnTo>
                  <a:pt x="13" y="65"/>
                </a:lnTo>
                <a:close/>
                <a:moveTo>
                  <a:pt x="11" y="124"/>
                </a:moveTo>
                <a:cubicBezTo>
                  <a:pt x="11" y="127"/>
                  <a:pt x="14" y="129"/>
                  <a:pt x="16" y="130"/>
                </a:cubicBezTo>
                <a:cubicBezTo>
                  <a:pt x="17" y="128"/>
                  <a:pt x="17" y="128"/>
                  <a:pt x="17" y="128"/>
                </a:cubicBezTo>
                <a:cubicBezTo>
                  <a:pt x="15" y="127"/>
                  <a:pt x="13" y="126"/>
                  <a:pt x="13" y="124"/>
                </a:cubicBezTo>
                <a:cubicBezTo>
                  <a:pt x="13" y="124"/>
                  <a:pt x="13" y="124"/>
                  <a:pt x="13" y="124"/>
                </a:cubicBezTo>
                <a:cubicBezTo>
                  <a:pt x="11" y="124"/>
                  <a:pt x="11" y="124"/>
                  <a:pt x="11" y="124"/>
                </a:cubicBezTo>
                <a:close/>
                <a:moveTo>
                  <a:pt x="11" y="110"/>
                </a:moveTo>
                <a:cubicBezTo>
                  <a:pt x="13" y="110"/>
                  <a:pt x="13" y="110"/>
                  <a:pt x="13" y="110"/>
                </a:cubicBezTo>
                <a:cubicBezTo>
                  <a:pt x="13" y="103"/>
                  <a:pt x="13" y="103"/>
                  <a:pt x="13" y="103"/>
                </a:cubicBezTo>
                <a:cubicBezTo>
                  <a:pt x="11" y="103"/>
                  <a:pt x="11" y="103"/>
                  <a:pt x="11" y="103"/>
                </a:cubicBezTo>
                <a:lnTo>
                  <a:pt x="11" y="110"/>
                </a:lnTo>
                <a:close/>
                <a:moveTo>
                  <a:pt x="103" y="116"/>
                </a:moveTo>
                <a:cubicBezTo>
                  <a:pt x="101" y="116"/>
                  <a:pt x="101" y="116"/>
                  <a:pt x="101" y="116"/>
                </a:cubicBezTo>
                <a:cubicBezTo>
                  <a:pt x="101" y="112"/>
                  <a:pt x="101" y="112"/>
                  <a:pt x="101" y="112"/>
                </a:cubicBezTo>
                <a:cubicBezTo>
                  <a:pt x="83" y="112"/>
                  <a:pt x="83" y="112"/>
                  <a:pt x="83" y="112"/>
                </a:cubicBezTo>
                <a:cubicBezTo>
                  <a:pt x="73" y="112"/>
                  <a:pt x="65" y="104"/>
                  <a:pt x="65" y="94"/>
                </a:cubicBezTo>
                <a:cubicBezTo>
                  <a:pt x="65" y="84"/>
                  <a:pt x="73" y="76"/>
                  <a:pt x="83" y="76"/>
                </a:cubicBezTo>
                <a:cubicBezTo>
                  <a:pt x="107" y="76"/>
                  <a:pt x="107" y="76"/>
                  <a:pt x="107" y="76"/>
                </a:cubicBezTo>
                <a:cubicBezTo>
                  <a:pt x="107" y="62"/>
                  <a:pt x="107" y="62"/>
                  <a:pt x="107" y="62"/>
                </a:cubicBezTo>
                <a:cubicBezTo>
                  <a:pt x="107" y="58"/>
                  <a:pt x="104" y="55"/>
                  <a:pt x="101" y="55"/>
                </a:cubicBezTo>
                <a:cubicBezTo>
                  <a:pt x="14" y="55"/>
                  <a:pt x="14" y="55"/>
                  <a:pt x="14" y="55"/>
                </a:cubicBezTo>
                <a:cubicBezTo>
                  <a:pt x="10" y="55"/>
                  <a:pt x="7" y="58"/>
                  <a:pt x="7" y="62"/>
                </a:cubicBezTo>
                <a:cubicBezTo>
                  <a:pt x="7" y="127"/>
                  <a:pt x="7" y="127"/>
                  <a:pt x="7" y="127"/>
                </a:cubicBezTo>
                <a:cubicBezTo>
                  <a:pt x="7" y="131"/>
                  <a:pt x="10" y="134"/>
                  <a:pt x="14" y="134"/>
                </a:cubicBezTo>
                <a:cubicBezTo>
                  <a:pt x="101" y="134"/>
                  <a:pt x="101" y="134"/>
                  <a:pt x="101" y="134"/>
                </a:cubicBezTo>
                <a:cubicBezTo>
                  <a:pt x="104" y="134"/>
                  <a:pt x="107" y="131"/>
                  <a:pt x="107" y="127"/>
                </a:cubicBezTo>
                <a:cubicBezTo>
                  <a:pt x="107" y="113"/>
                  <a:pt x="107" y="113"/>
                  <a:pt x="107" y="113"/>
                </a:cubicBezTo>
                <a:cubicBezTo>
                  <a:pt x="114" y="113"/>
                  <a:pt x="114" y="113"/>
                  <a:pt x="114" y="113"/>
                </a:cubicBezTo>
                <a:cubicBezTo>
                  <a:pt x="114" y="127"/>
                  <a:pt x="114" y="127"/>
                  <a:pt x="114" y="127"/>
                </a:cubicBezTo>
                <a:cubicBezTo>
                  <a:pt x="114" y="135"/>
                  <a:pt x="108" y="141"/>
                  <a:pt x="101" y="141"/>
                </a:cubicBezTo>
                <a:cubicBezTo>
                  <a:pt x="14" y="141"/>
                  <a:pt x="14" y="141"/>
                  <a:pt x="14" y="141"/>
                </a:cubicBezTo>
                <a:cubicBezTo>
                  <a:pt x="6" y="141"/>
                  <a:pt x="0" y="135"/>
                  <a:pt x="0" y="127"/>
                </a:cubicBezTo>
                <a:cubicBezTo>
                  <a:pt x="0" y="62"/>
                  <a:pt x="0" y="62"/>
                  <a:pt x="0" y="62"/>
                </a:cubicBezTo>
                <a:cubicBezTo>
                  <a:pt x="0" y="54"/>
                  <a:pt x="6" y="48"/>
                  <a:pt x="14" y="48"/>
                </a:cubicBezTo>
                <a:cubicBezTo>
                  <a:pt x="19" y="48"/>
                  <a:pt x="19" y="48"/>
                  <a:pt x="19" y="48"/>
                </a:cubicBezTo>
                <a:cubicBezTo>
                  <a:pt x="22" y="45"/>
                  <a:pt x="22" y="45"/>
                  <a:pt x="22" y="45"/>
                </a:cubicBezTo>
                <a:cubicBezTo>
                  <a:pt x="64" y="3"/>
                  <a:pt x="64" y="3"/>
                  <a:pt x="64" y="3"/>
                </a:cubicBezTo>
                <a:cubicBezTo>
                  <a:pt x="66" y="0"/>
                  <a:pt x="70" y="0"/>
                  <a:pt x="73" y="3"/>
                </a:cubicBezTo>
                <a:cubicBezTo>
                  <a:pt x="101" y="32"/>
                  <a:pt x="101" y="32"/>
                  <a:pt x="101" y="32"/>
                </a:cubicBezTo>
                <a:cubicBezTo>
                  <a:pt x="104" y="34"/>
                  <a:pt x="104" y="38"/>
                  <a:pt x="101" y="41"/>
                </a:cubicBezTo>
                <a:cubicBezTo>
                  <a:pt x="96" y="46"/>
                  <a:pt x="96" y="46"/>
                  <a:pt x="96" y="46"/>
                </a:cubicBezTo>
                <a:cubicBezTo>
                  <a:pt x="94" y="48"/>
                  <a:pt x="94" y="48"/>
                  <a:pt x="94" y="48"/>
                </a:cubicBezTo>
                <a:cubicBezTo>
                  <a:pt x="101" y="48"/>
                  <a:pt x="101" y="48"/>
                  <a:pt x="101" y="48"/>
                </a:cubicBezTo>
                <a:cubicBezTo>
                  <a:pt x="108" y="48"/>
                  <a:pt x="114" y="54"/>
                  <a:pt x="114" y="62"/>
                </a:cubicBezTo>
                <a:cubicBezTo>
                  <a:pt x="114" y="76"/>
                  <a:pt x="114" y="76"/>
                  <a:pt x="114" y="76"/>
                </a:cubicBezTo>
                <a:cubicBezTo>
                  <a:pt x="118" y="76"/>
                  <a:pt x="118" y="76"/>
                  <a:pt x="118" y="76"/>
                </a:cubicBezTo>
                <a:cubicBezTo>
                  <a:pt x="118" y="112"/>
                  <a:pt x="118" y="112"/>
                  <a:pt x="118" y="112"/>
                </a:cubicBezTo>
                <a:cubicBezTo>
                  <a:pt x="103" y="112"/>
                  <a:pt x="103" y="112"/>
                  <a:pt x="103" y="112"/>
                </a:cubicBezTo>
                <a:lnTo>
                  <a:pt x="103" y="116"/>
                </a:lnTo>
                <a:close/>
                <a:moveTo>
                  <a:pt x="69" y="48"/>
                </a:moveTo>
                <a:cubicBezTo>
                  <a:pt x="69" y="47"/>
                  <a:pt x="69" y="46"/>
                  <a:pt x="69" y="45"/>
                </a:cubicBezTo>
                <a:cubicBezTo>
                  <a:pt x="69" y="42"/>
                  <a:pt x="68" y="40"/>
                  <a:pt x="66" y="38"/>
                </a:cubicBezTo>
                <a:cubicBezTo>
                  <a:pt x="60" y="32"/>
                  <a:pt x="50" y="33"/>
                  <a:pt x="44" y="39"/>
                </a:cubicBezTo>
                <a:cubicBezTo>
                  <a:pt x="42" y="41"/>
                  <a:pt x="41" y="43"/>
                  <a:pt x="40" y="45"/>
                </a:cubicBezTo>
                <a:cubicBezTo>
                  <a:pt x="40" y="46"/>
                  <a:pt x="39" y="47"/>
                  <a:pt x="39" y="48"/>
                </a:cubicBezTo>
                <a:cubicBezTo>
                  <a:pt x="47" y="48"/>
                  <a:pt x="47" y="48"/>
                  <a:pt x="47" y="48"/>
                </a:cubicBezTo>
                <a:cubicBezTo>
                  <a:pt x="47" y="47"/>
                  <a:pt x="47" y="46"/>
                  <a:pt x="48" y="45"/>
                </a:cubicBezTo>
                <a:cubicBezTo>
                  <a:pt x="48" y="45"/>
                  <a:pt x="48" y="44"/>
                  <a:pt x="48" y="44"/>
                </a:cubicBezTo>
                <a:cubicBezTo>
                  <a:pt x="46" y="42"/>
                  <a:pt x="46" y="42"/>
                  <a:pt x="46" y="42"/>
                </a:cubicBezTo>
                <a:cubicBezTo>
                  <a:pt x="48" y="41"/>
                  <a:pt x="48" y="41"/>
                  <a:pt x="48" y="41"/>
                </a:cubicBezTo>
                <a:cubicBezTo>
                  <a:pt x="50" y="42"/>
                  <a:pt x="50" y="42"/>
                  <a:pt x="50" y="42"/>
                </a:cubicBezTo>
                <a:cubicBezTo>
                  <a:pt x="51" y="41"/>
                  <a:pt x="52" y="41"/>
                  <a:pt x="53" y="40"/>
                </a:cubicBezTo>
                <a:cubicBezTo>
                  <a:pt x="54" y="43"/>
                  <a:pt x="54" y="43"/>
                  <a:pt x="54" y="43"/>
                </a:cubicBezTo>
                <a:cubicBezTo>
                  <a:pt x="54" y="43"/>
                  <a:pt x="52" y="43"/>
                  <a:pt x="51" y="45"/>
                </a:cubicBezTo>
                <a:cubicBezTo>
                  <a:pt x="51" y="45"/>
                  <a:pt x="51" y="45"/>
                  <a:pt x="51" y="45"/>
                </a:cubicBezTo>
                <a:cubicBezTo>
                  <a:pt x="50" y="46"/>
                  <a:pt x="50" y="47"/>
                  <a:pt x="50" y="47"/>
                </a:cubicBezTo>
                <a:cubicBezTo>
                  <a:pt x="51" y="48"/>
                  <a:pt x="52" y="48"/>
                  <a:pt x="54" y="47"/>
                </a:cubicBezTo>
                <a:cubicBezTo>
                  <a:pt x="57" y="45"/>
                  <a:pt x="59" y="45"/>
                  <a:pt x="60" y="47"/>
                </a:cubicBezTo>
                <a:cubicBezTo>
                  <a:pt x="61" y="47"/>
                  <a:pt x="61" y="48"/>
                  <a:pt x="61" y="48"/>
                </a:cubicBezTo>
                <a:lnTo>
                  <a:pt x="69" y="48"/>
                </a:lnTo>
                <a:close/>
                <a:moveTo>
                  <a:pt x="79" y="30"/>
                </a:moveTo>
                <a:cubicBezTo>
                  <a:pt x="79" y="30"/>
                  <a:pt x="79" y="29"/>
                  <a:pt x="79" y="28"/>
                </a:cubicBezTo>
                <a:cubicBezTo>
                  <a:pt x="78" y="28"/>
                  <a:pt x="78" y="28"/>
                  <a:pt x="78" y="28"/>
                </a:cubicBezTo>
                <a:cubicBezTo>
                  <a:pt x="78" y="28"/>
                  <a:pt x="78" y="28"/>
                  <a:pt x="78" y="28"/>
                </a:cubicBezTo>
                <a:cubicBezTo>
                  <a:pt x="78" y="28"/>
                  <a:pt x="78" y="28"/>
                  <a:pt x="78" y="28"/>
                </a:cubicBezTo>
                <a:cubicBezTo>
                  <a:pt x="78" y="27"/>
                  <a:pt x="78" y="27"/>
                  <a:pt x="78" y="27"/>
                </a:cubicBezTo>
                <a:cubicBezTo>
                  <a:pt x="78" y="27"/>
                  <a:pt x="78" y="27"/>
                  <a:pt x="78" y="27"/>
                </a:cubicBezTo>
                <a:cubicBezTo>
                  <a:pt x="78" y="27"/>
                  <a:pt x="78" y="27"/>
                  <a:pt x="78" y="27"/>
                </a:cubicBezTo>
                <a:cubicBezTo>
                  <a:pt x="77" y="27"/>
                  <a:pt x="77" y="26"/>
                  <a:pt x="77" y="26"/>
                </a:cubicBezTo>
                <a:cubicBezTo>
                  <a:pt x="77" y="26"/>
                  <a:pt x="76" y="25"/>
                  <a:pt x="75" y="25"/>
                </a:cubicBezTo>
                <a:cubicBezTo>
                  <a:pt x="75" y="25"/>
                  <a:pt x="75" y="25"/>
                  <a:pt x="75" y="25"/>
                </a:cubicBezTo>
                <a:cubicBezTo>
                  <a:pt x="75" y="25"/>
                  <a:pt x="75" y="25"/>
                  <a:pt x="75" y="25"/>
                </a:cubicBezTo>
                <a:cubicBezTo>
                  <a:pt x="75" y="25"/>
                  <a:pt x="75" y="25"/>
                  <a:pt x="74" y="25"/>
                </a:cubicBezTo>
                <a:cubicBezTo>
                  <a:pt x="74" y="25"/>
                  <a:pt x="74" y="25"/>
                  <a:pt x="74" y="25"/>
                </a:cubicBezTo>
                <a:cubicBezTo>
                  <a:pt x="74" y="25"/>
                  <a:pt x="74" y="25"/>
                  <a:pt x="74" y="25"/>
                </a:cubicBezTo>
                <a:cubicBezTo>
                  <a:pt x="74" y="25"/>
                  <a:pt x="74" y="25"/>
                  <a:pt x="74" y="25"/>
                </a:cubicBezTo>
                <a:cubicBezTo>
                  <a:pt x="73" y="24"/>
                  <a:pt x="73" y="24"/>
                  <a:pt x="73" y="25"/>
                </a:cubicBezTo>
                <a:cubicBezTo>
                  <a:pt x="73" y="25"/>
                  <a:pt x="73" y="25"/>
                  <a:pt x="73" y="25"/>
                </a:cubicBezTo>
                <a:cubicBezTo>
                  <a:pt x="73" y="25"/>
                  <a:pt x="72" y="25"/>
                  <a:pt x="72" y="25"/>
                </a:cubicBezTo>
                <a:cubicBezTo>
                  <a:pt x="72" y="25"/>
                  <a:pt x="72" y="25"/>
                  <a:pt x="72" y="25"/>
                </a:cubicBezTo>
                <a:cubicBezTo>
                  <a:pt x="72" y="25"/>
                  <a:pt x="72" y="25"/>
                  <a:pt x="71" y="25"/>
                </a:cubicBezTo>
                <a:cubicBezTo>
                  <a:pt x="71" y="25"/>
                  <a:pt x="71" y="25"/>
                  <a:pt x="71" y="25"/>
                </a:cubicBezTo>
                <a:cubicBezTo>
                  <a:pt x="71" y="25"/>
                  <a:pt x="71" y="25"/>
                  <a:pt x="71" y="25"/>
                </a:cubicBezTo>
                <a:cubicBezTo>
                  <a:pt x="71" y="25"/>
                  <a:pt x="71" y="25"/>
                  <a:pt x="71" y="25"/>
                </a:cubicBezTo>
                <a:cubicBezTo>
                  <a:pt x="70" y="25"/>
                  <a:pt x="70" y="25"/>
                  <a:pt x="70" y="26"/>
                </a:cubicBezTo>
                <a:cubicBezTo>
                  <a:pt x="70" y="26"/>
                  <a:pt x="70" y="26"/>
                  <a:pt x="70" y="26"/>
                </a:cubicBezTo>
                <a:cubicBezTo>
                  <a:pt x="70" y="26"/>
                  <a:pt x="69" y="26"/>
                  <a:pt x="69" y="26"/>
                </a:cubicBezTo>
                <a:cubicBezTo>
                  <a:pt x="69" y="26"/>
                  <a:pt x="69" y="27"/>
                  <a:pt x="69" y="27"/>
                </a:cubicBezTo>
                <a:cubicBezTo>
                  <a:pt x="69" y="27"/>
                  <a:pt x="69" y="27"/>
                  <a:pt x="69" y="27"/>
                </a:cubicBezTo>
                <a:cubicBezTo>
                  <a:pt x="68" y="27"/>
                  <a:pt x="68" y="27"/>
                  <a:pt x="68" y="28"/>
                </a:cubicBezTo>
                <a:cubicBezTo>
                  <a:pt x="68" y="28"/>
                  <a:pt x="68" y="28"/>
                  <a:pt x="68" y="28"/>
                </a:cubicBezTo>
                <a:cubicBezTo>
                  <a:pt x="68" y="28"/>
                  <a:pt x="68" y="28"/>
                  <a:pt x="68" y="29"/>
                </a:cubicBezTo>
                <a:cubicBezTo>
                  <a:pt x="68" y="29"/>
                  <a:pt x="68" y="29"/>
                  <a:pt x="68" y="29"/>
                </a:cubicBezTo>
                <a:cubicBezTo>
                  <a:pt x="68" y="29"/>
                  <a:pt x="68" y="29"/>
                  <a:pt x="68" y="30"/>
                </a:cubicBezTo>
                <a:cubicBezTo>
                  <a:pt x="68" y="30"/>
                  <a:pt x="68" y="30"/>
                  <a:pt x="68" y="30"/>
                </a:cubicBezTo>
                <a:cubicBezTo>
                  <a:pt x="68" y="30"/>
                  <a:pt x="68" y="30"/>
                  <a:pt x="68" y="31"/>
                </a:cubicBezTo>
                <a:cubicBezTo>
                  <a:pt x="68" y="31"/>
                  <a:pt x="68" y="31"/>
                  <a:pt x="68" y="31"/>
                </a:cubicBezTo>
                <a:cubicBezTo>
                  <a:pt x="68" y="31"/>
                  <a:pt x="68" y="31"/>
                  <a:pt x="68" y="32"/>
                </a:cubicBezTo>
                <a:cubicBezTo>
                  <a:pt x="68" y="32"/>
                  <a:pt x="68" y="32"/>
                  <a:pt x="68" y="32"/>
                </a:cubicBezTo>
                <a:cubicBezTo>
                  <a:pt x="68" y="32"/>
                  <a:pt x="68" y="32"/>
                  <a:pt x="68" y="32"/>
                </a:cubicBezTo>
                <a:cubicBezTo>
                  <a:pt x="68" y="32"/>
                  <a:pt x="68" y="33"/>
                  <a:pt x="68" y="33"/>
                </a:cubicBezTo>
                <a:cubicBezTo>
                  <a:pt x="68" y="33"/>
                  <a:pt x="69" y="33"/>
                  <a:pt x="69" y="33"/>
                </a:cubicBezTo>
                <a:cubicBezTo>
                  <a:pt x="69" y="33"/>
                  <a:pt x="69" y="33"/>
                  <a:pt x="69" y="33"/>
                </a:cubicBezTo>
                <a:cubicBezTo>
                  <a:pt x="69" y="33"/>
                  <a:pt x="69" y="33"/>
                  <a:pt x="69" y="33"/>
                </a:cubicBezTo>
                <a:cubicBezTo>
                  <a:pt x="69" y="34"/>
                  <a:pt x="69" y="34"/>
                  <a:pt x="69" y="34"/>
                </a:cubicBezTo>
                <a:cubicBezTo>
                  <a:pt x="69" y="34"/>
                  <a:pt x="69" y="34"/>
                  <a:pt x="69" y="34"/>
                </a:cubicBezTo>
                <a:cubicBezTo>
                  <a:pt x="69" y="34"/>
                  <a:pt x="70" y="34"/>
                  <a:pt x="70" y="34"/>
                </a:cubicBezTo>
                <a:cubicBezTo>
                  <a:pt x="70" y="34"/>
                  <a:pt x="70" y="34"/>
                  <a:pt x="70" y="34"/>
                </a:cubicBezTo>
                <a:cubicBezTo>
                  <a:pt x="70" y="34"/>
                  <a:pt x="70" y="35"/>
                  <a:pt x="70" y="35"/>
                </a:cubicBezTo>
                <a:cubicBezTo>
                  <a:pt x="70" y="35"/>
                  <a:pt x="70" y="35"/>
                  <a:pt x="70" y="35"/>
                </a:cubicBezTo>
                <a:cubicBezTo>
                  <a:pt x="70" y="35"/>
                  <a:pt x="71" y="35"/>
                  <a:pt x="71" y="35"/>
                </a:cubicBezTo>
                <a:cubicBezTo>
                  <a:pt x="71" y="35"/>
                  <a:pt x="71" y="35"/>
                  <a:pt x="71" y="35"/>
                </a:cubicBezTo>
                <a:cubicBezTo>
                  <a:pt x="71" y="35"/>
                  <a:pt x="71" y="35"/>
                  <a:pt x="71" y="35"/>
                </a:cubicBezTo>
                <a:cubicBezTo>
                  <a:pt x="71" y="35"/>
                  <a:pt x="71" y="35"/>
                  <a:pt x="71" y="35"/>
                </a:cubicBezTo>
                <a:cubicBezTo>
                  <a:pt x="71" y="35"/>
                  <a:pt x="71" y="35"/>
                  <a:pt x="72" y="35"/>
                </a:cubicBezTo>
                <a:cubicBezTo>
                  <a:pt x="72" y="35"/>
                  <a:pt x="72" y="35"/>
                  <a:pt x="72" y="35"/>
                </a:cubicBezTo>
                <a:cubicBezTo>
                  <a:pt x="72" y="35"/>
                  <a:pt x="72" y="35"/>
                  <a:pt x="72" y="35"/>
                </a:cubicBezTo>
                <a:cubicBezTo>
                  <a:pt x="72" y="35"/>
                  <a:pt x="72" y="35"/>
                  <a:pt x="72" y="35"/>
                </a:cubicBezTo>
                <a:cubicBezTo>
                  <a:pt x="72" y="35"/>
                  <a:pt x="73" y="35"/>
                  <a:pt x="73" y="35"/>
                </a:cubicBezTo>
                <a:cubicBezTo>
                  <a:pt x="73" y="35"/>
                  <a:pt x="73" y="35"/>
                  <a:pt x="73" y="35"/>
                </a:cubicBezTo>
                <a:cubicBezTo>
                  <a:pt x="73" y="35"/>
                  <a:pt x="73" y="36"/>
                  <a:pt x="73" y="36"/>
                </a:cubicBezTo>
                <a:cubicBezTo>
                  <a:pt x="73" y="36"/>
                  <a:pt x="73" y="36"/>
                  <a:pt x="73" y="35"/>
                </a:cubicBezTo>
                <a:cubicBezTo>
                  <a:pt x="73" y="36"/>
                  <a:pt x="73" y="36"/>
                  <a:pt x="73" y="35"/>
                </a:cubicBezTo>
                <a:cubicBezTo>
                  <a:pt x="73" y="35"/>
                  <a:pt x="74" y="35"/>
                  <a:pt x="74" y="35"/>
                </a:cubicBezTo>
                <a:cubicBezTo>
                  <a:pt x="74" y="35"/>
                  <a:pt x="74" y="35"/>
                  <a:pt x="74" y="35"/>
                </a:cubicBezTo>
                <a:cubicBezTo>
                  <a:pt x="74" y="35"/>
                  <a:pt x="74" y="35"/>
                  <a:pt x="74" y="35"/>
                </a:cubicBezTo>
                <a:cubicBezTo>
                  <a:pt x="74" y="35"/>
                  <a:pt x="74" y="35"/>
                  <a:pt x="74" y="35"/>
                </a:cubicBezTo>
                <a:cubicBezTo>
                  <a:pt x="75" y="35"/>
                  <a:pt x="75" y="35"/>
                  <a:pt x="75" y="35"/>
                </a:cubicBezTo>
                <a:cubicBezTo>
                  <a:pt x="75" y="35"/>
                  <a:pt x="75" y="35"/>
                  <a:pt x="75" y="35"/>
                </a:cubicBezTo>
                <a:cubicBezTo>
                  <a:pt x="75" y="35"/>
                  <a:pt x="75" y="35"/>
                  <a:pt x="75" y="35"/>
                </a:cubicBezTo>
                <a:cubicBezTo>
                  <a:pt x="75" y="35"/>
                  <a:pt x="75" y="35"/>
                  <a:pt x="75" y="35"/>
                </a:cubicBezTo>
                <a:cubicBezTo>
                  <a:pt x="76" y="35"/>
                  <a:pt x="76" y="35"/>
                  <a:pt x="76" y="35"/>
                </a:cubicBezTo>
                <a:cubicBezTo>
                  <a:pt x="76" y="35"/>
                  <a:pt x="76" y="35"/>
                  <a:pt x="76" y="35"/>
                </a:cubicBezTo>
                <a:cubicBezTo>
                  <a:pt x="76" y="35"/>
                  <a:pt x="76" y="35"/>
                  <a:pt x="76" y="35"/>
                </a:cubicBezTo>
                <a:cubicBezTo>
                  <a:pt x="76" y="35"/>
                  <a:pt x="76" y="35"/>
                  <a:pt x="76" y="34"/>
                </a:cubicBezTo>
                <a:cubicBezTo>
                  <a:pt x="76" y="34"/>
                  <a:pt x="77" y="34"/>
                  <a:pt x="77" y="34"/>
                </a:cubicBezTo>
                <a:cubicBezTo>
                  <a:pt x="77" y="34"/>
                  <a:pt x="77" y="34"/>
                  <a:pt x="77" y="34"/>
                </a:cubicBezTo>
                <a:cubicBezTo>
                  <a:pt x="77" y="34"/>
                  <a:pt x="77" y="34"/>
                  <a:pt x="77" y="34"/>
                </a:cubicBezTo>
                <a:cubicBezTo>
                  <a:pt x="77" y="34"/>
                  <a:pt x="77" y="34"/>
                  <a:pt x="77" y="34"/>
                </a:cubicBezTo>
                <a:cubicBezTo>
                  <a:pt x="77" y="34"/>
                  <a:pt x="78" y="33"/>
                  <a:pt x="78" y="33"/>
                </a:cubicBezTo>
                <a:cubicBezTo>
                  <a:pt x="78" y="33"/>
                  <a:pt x="78" y="33"/>
                  <a:pt x="78" y="33"/>
                </a:cubicBezTo>
                <a:cubicBezTo>
                  <a:pt x="78" y="33"/>
                  <a:pt x="78" y="33"/>
                  <a:pt x="78" y="32"/>
                </a:cubicBezTo>
                <a:cubicBezTo>
                  <a:pt x="78" y="32"/>
                  <a:pt x="78" y="32"/>
                  <a:pt x="78" y="32"/>
                </a:cubicBezTo>
                <a:cubicBezTo>
                  <a:pt x="78" y="32"/>
                  <a:pt x="78" y="32"/>
                  <a:pt x="79" y="31"/>
                </a:cubicBezTo>
                <a:cubicBezTo>
                  <a:pt x="79" y="31"/>
                  <a:pt x="79" y="31"/>
                  <a:pt x="79" y="31"/>
                </a:cubicBezTo>
                <a:cubicBezTo>
                  <a:pt x="79" y="31"/>
                  <a:pt x="79" y="31"/>
                  <a:pt x="79" y="30"/>
                </a:cubicBezTo>
                <a:cubicBezTo>
                  <a:pt x="79" y="30"/>
                  <a:pt x="79" y="30"/>
                  <a:pt x="79" y="30"/>
                </a:cubicBezTo>
                <a:close/>
                <a:moveTo>
                  <a:pt x="93" y="45"/>
                </a:moveTo>
                <a:cubicBezTo>
                  <a:pt x="99" y="39"/>
                  <a:pt x="99" y="39"/>
                  <a:pt x="99" y="39"/>
                </a:cubicBezTo>
                <a:cubicBezTo>
                  <a:pt x="99" y="39"/>
                  <a:pt x="99" y="39"/>
                  <a:pt x="99" y="39"/>
                </a:cubicBezTo>
                <a:cubicBezTo>
                  <a:pt x="100" y="38"/>
                  <a:pt x="100" y="35"/>
                  <a:pt x="99" y="34"/>
                </a:cubicBezTo>
                <a:cubicBezTo>
                  <a:pt x="71" y="6"/>
                  <a:pt x="71" y="6"/>
                  <a:pt x="71" y="6"/>
                </a:cubicBezTo>
                <a:cubicBezTo>
                  <a:pt x="69" y="4"/>
                  <a:pt x="67" y="4"/>
                  <a:pt x="65" y="6"/>
                </a:cubicBezTo>
                <a:cubicBezTo>
                  <a:pt x="64" y="6"/>
                  <a:pt x="64" y="6"/>
                  <a:pt x="64" y="6"/>
                </a:cubicBezTo>
                <a:cubicBezTo>
                  <a:pt x="26" y="45"/>
                  <a:pt x="26" y="45"/>
                  <a:pt x="26" y="45"/>
                </a:cubicBezTo>
                <a:cubicBezTo>
                  <a:pt x="23" y="48"/>
                  <a:pt x="23" y="48"/>
                  <a:pt x="23" y="48"/>
                </a:cubicBezTo>
                <a:cubicBezTo>
                  <a:pt x="27" y="48"/>
                  <a:pt x="27" y="48"/>
                  <a:pt x="27" y="48"/>
                </a:cubicBezTo>
                <a:cubicBezTo>
                  <a:pt x="30" y="45"/>
                  <a:pt x="30" y="45"/>
                  <a:pt x="30" y="45"/>
                </a:cubicBezTo>
                <a:cubicBezTo>
                  <a:pt x="63" y="12"/>
                  <a:pt x="63" y="12"/>
                  <a:pt x="63" y="12"/>
                </a:cubicBezTo>
                <a:cubicBezTo>
                  <a:pt x="63" y="12"/>
                  <a:pt x="63" y="12"/>
                  <a:pt x="63" y="12"/>
                </a:cubicBezTo>
                <a:cubicBezTo>
                  <a:pt x="63" y="12"/>
                  <a:pt x="64" y="12"/>
                  <a:pt x="64" y="12"/>
                </a:cubicBezTo>
                <a:cubicBezTo>
                  <a:pt x="64" y="12"/>
                  <a:pt x="64" y="13"/>
                  <a:pt x="64" y="13"/>
                </a:cubicBezTo>
                <a:cubicBezTo>
                  <a:pt x="66" y="14"/>
                  <a:pt x="69" y="14"/>
                  <a:pt x="71" y="12"/>
                </a:cubicBezTo>
                <a:cubicBezTo>
                  <a:pt x="71" y="12"/>
                  <a:pt x="71" y="12"/>
                  <a:pt x="71" y="12"/>
                </a:cubicBezTo>
                <a:cubicBezTo>
                  <a:pt x="71" y="11"/>
                  <a:pt x="72" y="11"/>
                  <a:pt x="72" y="11"/>
                </a:cubicBezTo>
                <a:cubicBezTo>
                  <a:pt x="72" y="11"/>
                  <a:pt x="72" y="11"/>
                  <a:pt x="72" y="11"/>
                </a:cubicBezTo>
                <a:cubicBezTo>
                  <a:pt x="93" y="32"/>
                  <a:pt x="93" y="32"/>
                  <a:pt x="93" y="32"/>
                </a:cubicBezTo>
                <a:cubicBezTo>
                  <a:pt x="93" y="32"/>
                  <a:pt x="93" y="32"/>
                  <a:pt x="93" y="32"/>
                </a:cubicBezTo>
                <a:cubicBezTo>
                  <a:pt x="93" y="33"/>
                  <a:pt x="93" y="33"/>
                  <a:pt x="93" y="33"/>
                </a:cubicBezTo>
                <a:cubicBezTo>
                  <a:pt x="92" y="33"/>
                  <a:pt x="92" y="33"/>
                  <a:pt x="92" y="34"/>
                </a:cubicBezTo>
                <a:cubicBezTo>
                  <a:pt x="90" y="35"/>
                  <a:pt x="90" y="38"/>
                  <a:pt x="91" y="40"/>
                </a:cubicBezTo>
                <a:cubicBezTo>
                  <a:pt x="92" y="40"/>
                  <a:pt x="92" y="40"/>
                  <a:pt x="92" y="41"/>
                </a:cubicBezTo>
                <a:cubicBezTo>
                  <a:pt x="92" y="41"/>
                  <a:pt x="93" y="41"/>
                  <a:pt x="93" y="41"/>
                </a:cubicBezTo>
                <a:cubicBezTo>
                  <a:pt x="93" y="41"/>
                  <a:pt x="93" y="41"/>
                  <a:pt x="92" y="41"/>
                </a:cubicBezTo>
                <a:cubicBezTo>
                  <a:pt x="89" y="45"/>
                  <a:pt x="89" y="45"/>
                  <a:pt x="89" y="45"/>
                </a:cubicBezTo>
                <a:cubicBezTo>
                  <a:pt x="86" y="48"/>
                  <a:pt x="86" y="48"/>
                  <a:pt x="86" y="48"/>
                </a:cubicBezTo>
                <a:cubicBezTo>
                  <a:pt x="90" y="48"/>
                  <a:pt x="90" y="48"/>
                  <a:pt x="90" y="48"/>
                </a:cubicBezTo>
                <a:lnTo>
                  <a:pt x="93" y="45"/>
                </a:lnTo>
                <a:close/>
                <a:moveTo>
                  <a:pt x="111" y="105"/>
                </a:moveTo>
                <a:cubicBezTo>
                  <a:pt x="111" y="84"/>
                  <a:pt x="111" y="84"/>
                  <a:pt x="111" y="84"/>
                </a:cubicBezTo>
                <a:cubicBezTo>
                  <a:pt x="83" y="84"/>
                  <a:pt x="83" y="84"/>
                  <a:pt x="83" y="84"/>
                </a:cubicBezTo>
                <a:cubicBezTo>
                  <a:pt x="77" y="84"/>
                  <a:pt x="72" y="88"/>
                  <a:pt x="72" y="94"/>
                </a:cubicBezTo>
                <a:cubicBezTo>
                  <a:pt x="72" y="100"/>
                  <a:pt x="77" y="105"/>
                  <a:pt x="83" y="105"/>
                </a:cubicBezTo>
                <a:lnTo>
                  <a:pt x="111" y="105"/>
                </a:lnTo>
                <a:close/>
                <a:moveTo>
                  <a:pt x="92" y="128"/>
                </a:moveTo>
                <a:cubicBezTo>
                  <a:pt x="92" y="130"/>
                  <a:pt x="92" y="130"/>
                  <a:pt x="92" y="130"/>
                </a:cubicBezTo>
                <a:cubicBezTo>
                  <a:pt x="97" y="130"/>
                  <a:pt x="97" y="130"/>
                  <a:pt x="97" y="130"/>
                </a:cubicBezTo>
                <a:cubicBezTo>
                  <a:pt x="98" y="130"/>
                  <a:pt x="99" y="130"/>
                  <a:pt x="99" y="129"/>
                </a:cubicBezTo>
                <a:cubicBezTo>
                  <a:pt x="99" y="128"/>
                  <a:pt x="99" y="128"/>
                  <a:pt x="99" y="128"/>
                </a:cubicBezTo>
                <a:cubicBezTo>
                  <a:pt x="98" y="128"/>
                  <a:pt x="97" y="128"/>
                  <a:pt x="97" y="128"/>
                </a:cubicBezTo>
                <a:lnTo>
                  <a:pt x="92" y="128"/>
                </a:lnTo>
                <a:close/>
                <a:moveTo>
                  <a:pt x="78" y="130"/>
                </a:moveTo>
                <a:cubicBezTo>
                  <a:pt x="78" y="128"/>
                  <a:pt x="78" y="128"/>
                  <a:pt x="78" y="128"/>
                </a:cubicBezTo>
                <a:cubicBezTo>
                  <a:pt x="71" y="128"/>
                  <a:pt x="71" y="128"/>
                  <a:pt x="71" y="128"/>
                </a:cubicBezTo>
                <a:cubicBezTo>
                  <a:pt x="71" y="130"/>
                  <a:pt x="71" y="130"/>
                  <a:pt x="71" y="130"/>
                </a:cubicBezTo>
                <a:lnTo>
                  <a:pt x="78" y="130"/>
                </a:lnTo>
                <a:close/>
                <a:moveTo>
                  <a:pt x="82" y="130"/>
                </a:moveTo>
                <a:cubicBezTo>
                  <a:pt x="89" y="130"/>
                  <a:pt x="89" y="130"/>
                  <a:pt x="89" y="130"/>
                </a:cubicBezTo>
                <a:cubicBezTo>
                  <a:pt x="89" y="128"/>
                  <a:pt x="89" y="128"/>
                  <a:pt x="89" y="128"/>
                </a:cubicBezTo>
                <a:cubicBezTo>
                  <a:pt x="82" y="128"/>
                  <a:pt x="82" y="128"/>
                  <a:pt x="82" y="128"/>
                </a:cubicBezTo>
                <a:lnTo>
                  <a:pt x="82" y="130"/>
                </a:lnTo>
                <a:close/>
                <a:moveTo>
                  <a:pt x="11" y="79"/>
                </a:moveTo>
                <a:cubicBezTo>
                  <a:pt x="13" y="79"/>
                  <a:pt x="13" y="79"/>
                  <a:pt x="13" y="79"/>
                </a:cubicBezTo>
                <a:cubicBezTo>
                  <a:pt x="13" y="72"/>
                  <a:pt x="13" y="72"/>
                  <a:pt x="13" y="72"/>
                </a:cubicBezTo>
                <a:cubicBezTo>
                  <a:pt x="11" y="72"/>
                  <a:pt x="11" y="72"/>
                  <a:pt x="11" y="72"/>
                </a:cubicBezTo>
                <a:lnTo>
                  <a:pt x="11" y="79"/>
                </a:lnTo>
                <a:close/>
                <a:moveTo>
                  <a:pt x="101" y="124"/>
                </a:moveTo>
                <a:cubicBezTo>
                  <a:pt x="101" y="125"/>
                  <a:pt x="101" y="125"/>
                  <a:pt x="100" y="126"/>
                </a:cubicBezTo>
                <a:cubicBezTo>
                  <a:pt x="102" y="127"/>
                  <a:pt x="102" y="127"/>
                  <a:pt x="102" y="127"/>
                </a:cubicBezTo>
                <a:cubicBezTo>
                  <a:pt x="103" y="126"/>
                  <a:pt x="103" y="125"/>
                  <a:pt x="103" y="124"/>
                </a:cubicBezTo>
                <a:cubicBezTo>
                  <a:pt x="103" y="119"/>
                  <a:pt x="103" y="119"/>
                  <a:pt x="103" y="119"/>
                </a:cubicBezTo>
                <a:cubicBezTo>
                  <a:pt x="101" y="119"/>
                  <a:pt x="101" y="119"/>
                  <a:pt x="101" y="119"/>
                </a:cubicBezTo>
                <a:lnTo>
                  <a:pt x="101" y="124"/>
                </a:lnTo>
                <a:close/>
                <a:moveTo>
                  <a:pt x="64" y="59"/>
                </a:moveTo>
                <a:cubicBezTo>
                  <a:pt x="57" y="59"/>
                  <a:pt x="57" y="59"/>
                  <a:pt x="57" y="59"/>
                </a:cubicBezTo>
                <a:cubicBezTo>
                  <a:pt x="57" y="61"/>
                  <a:pt x="57" y="61"/>
                  <a:pt x="57" y="61"/>
                </a:cubicBezTo>
                <a:cubicBezTo>
                  <a:pt x="64" y="61"/>
                  <a:pt x="64" y="61"/>
                  <a:pt x="64" y="61"/>
                </a:cubicBezTo>
                <a:lnTo>
                  <a:pt x="64" y="59"/>
                </a:lnTo>
                <a:close/>
                <a:moveTo>
                  <a:pt x="85" y="59"/>
                </a:moveTo>
                <a:cubicBezTo>
                  <a:pt x="78" y="59"/>
                  <a:pt x="78" y="59"/>
                  <a:pt x="78" y="59"/>
                </a:cubicBezTo>
                <a:cubicBezTo>
                  <a:pt x="78" y="61"/>
                  <a:pt x="78" y="61"/>
                  <a:pt x="78" y="61"/>
                </a:cubicBezTo>
                <a:cubicBezTo>
                  <a:pt x="85" y="61"/>
                  <a:pt x="85" y="61"/>
                  <a:pt x="85" y="61"/>
                </a:cubicBezTo>
                <a:lnTo>
                  <a:pt x="85" y="59"/>
                </a:lnTo>
                <a:close/>
                <a:moveTo>
                  <a:pt x="68" y="128"/>
                </a:moveTo>
                <a:cubicBezTo>
                  <a:pt x="61" y="128"/>
                  <a:pt x="61" y="128"/>
                  <a:pt x="61" y="128"/>
                </a:cubicBezTo>
                <a:cubicBezTo>
                  <a:pt x="61" y="130"/>
                  <a:pt x="61" y="130"/>
                  <a:pt x="61" y="130"/>
                </a:cubicBezTo>
                <a:cubicBezTo>
                  <a:pt x="68" y="130"/>
                  <a:pt x="68" y="130"/>
                  <a:pt x="68" y="130"/>
                </a:cubicBezTo>
                <a:lnTo>
                  <a:pt x="68" y="128"/>
                </a:lnTo>
                <a:close/>
                <a:moveTo>
                  <a:pt x="75" y="59"/>
                </a:moveTo>
                <a:cubicBezTo>
                  <a:pt x="67" y="59"/>
                  <a:pt x="67" y="59"/>
                  <a:pt x="67" y="59"/>
                </a:cubicBezTo>
                <a:cubicBezTo>
                  <a:pt x="67" y="61"/>
                  <a:pt x="67" y="61"/>
                  <a:pt x="67" y="61"/>
                </a:cubicBezTo>
                <a:cubicBezTo>
                  <a:pt x="75" y="61"/>
                  <a:pt x="75" y="61"/>
                  <a:pt x="75" y="61"/>
                </a:cubicBezTo>
                <a:lnTo>
                  <a:pt x="75" y="59"/>
                </a:lnTo>
                <a:close/>
                <a:moveTo>
                  <a:pt x="101" y="76"/>
                </a:moveTo>
                <a:cubicBezTo>
                  <a:pt x="103" y="76"/>
                  <a:pt x="103" y="76"/>
                  <a:pt x="103" y="76"/>
                </a:cubicBezTo>
                <a:cubicBezTo>
                  <a:pt x="103" y="69"/>
                  <a:pt x="103" y="69"/>
                  <a:pt x="103" y="69"/>
                </a:cubicBezTo>
                <a:cubicBezTo>
                  <a:pt x="101" y="69"/>
                  <a:pt x="101" y="69"/>
                  <a:pt x="101" y="69"/>
                </a:cubicBezTo>
                <a:lnTo>
                  <a:pt x="101" y="76"/>
                </a:lnTo>
                <a:close/>
                <a:moveTo>
                  <a:pt x="88" y="59"/>
                </a:moveTo>
                <a:cubicBezTo>
                  <a:pt x="88" y="61"/>
                  <a:pt x="88" y="61"/>
                  <a:pt x="88" y="61"/>
                </a:cubicBezTo>
                <a:cubicBezTo>
                  <a:pt x="95" y="61"/>
                  <a:pt x="95" y="61"/>
                  <a:pt x="95" y="61"/>
                </a:cubicBezTo>
                <a:cubicBezTo>
                  <a:pt x="95" y="59"/>
                  <a:pt x="95" y="59"/>
                  <a:pt x="95" y="59"/>
                </a:cubicBezTo>
                <a:lnTo>
                  <a:pt x="88" y="59"/>
                </a:lnTo>
                <a:close/>
                <a:moveTo>
                  <a:pt x="103" y="65"/>
                </a:moveTo>
                <a:cubicBezTo>
                  <a:pt x="103" y="62"/>
                  <a:pt x="101" y="60"/>
                  <a:pt x="98" y="59"/>
                </a:cubicBezTo>
                <a:cubicBezTo>
                  <a:pt x="98" y="61"/>
                  <a:pt x="98" y="61"/>
                  <a:pt x="98" y="61"/>
                </a:cubicBezTo>
                <a:cubicBezTo>
                  <a:pt x="100" y="62"/>
                  <a:pt x="101" y="63"/>
                  <a:pt x="101" y="65"/>
                </a:cubicBezTo>
                <a:cubicBezTo>
                  <a:pt x="101" y="65"/>
                  <a:pt x="101" y="65"/>
                  <a:pt x="101" y="65"/>
                </a:cubicBezTo>
                <a:cubicBezTo>
                  <a:pt x="103" y="65"/>
                  <a:pt x="103" y="65"/>
                  <a:pt x="103" y="65"/>
                </a:cubicBezTo>
                <a:close/>
                <a:moveTo>
                  <a:pt x="23" y="61"/>
                </a:moveTo>
                <a:cubicBezTo>
                  <a:pt x="23" y="59"/>
                  <a:pt x="23" y="59"/>
                  <a:pt x="23" y="59"/>
                </a:cubicBezTo>
                <a:cubicBezTo>
                  <a:pt x="18" y="59"/>
                  <a:pt x="18" y="59"/>
                  <a:pt x="18" y="59"/>
                </a:cubicBezTo>
                <a:cubicBezTo>
                  <a:pt x="17" y="59"/>
                  <a:pt x="16" y="59"/>
                  <a:pt x="15" y="59"/>
                </a:cubicBezTo>
                <a:cubicBezTo>
                  <a:pt x="16" y="61"/>
                  <a:pt x="16" y="61"/>
                  <a:pt x="16" y="61"/>
                </a:cubicBezTo>
                <a:cubicBezTo>
                  <a:pt x="17" y="61"/>
                  <a:pt x="17" y="61"/>
                  <a:pt x="18" y="61"/>
                </a:cubicBezTo>
                <a:lnTo>
                  <a:pt x="23" y="61"/>
                </a:lnTo>
                <a:close/>
                <a:moveTo>
                  <a:pt x="33" y="59"/>
                </a:moveTo>
                <a:cubicBezTo>
                  <a:pt x="26" y="59"/>
                  <a:pt x="26" y="59"/>
                  <a:pt x="26" y="59"/>
                </a:cubicBezTo>
                <a:cubicBezTo>
                  <a:pt x="26" y="61"/>
                  <a:pt x="26" y="61"/>
                  <a:pt x="26" y="61"/>
                </a:cubicBezTo>
                <a:cubicBezTo>
                  <a:pt x="33" y="61"/>
                  <a:pt x="33" y="61"/>
                  <a:pt x="33" y="61"/>
                </a:cubicBezTo>
                <a:lnTo>
                  <a:pt x="33" y="59"/>
                </a:lnTo>
                <a:close/>
                <a:moveTo>
                  <a:pt x="27" y="128"/>
                </a:moveTo>
                <a:cubicBezTo>
                  <a:pt x="20" y="128"/>
                  <a:pt x="20" y="128"/>
                  <a:pt x="20" y="128"/>
                </a:cubicBezTo>
                <a:cubicBezTo>
                  <a:pt x="20" y="130"/>
                  <a:pt x="20" y="130"/>
                  <a:pt x="20" y="130"/>
                </a:cubicBezTo>
                <a:cubicBezTo>
                  <a:pt x="27" y="130"/>
                  <a:pt x="27" y="130"/>
                  <a:pt x="27" y="130"/>
                </a:cubicBezTo>
                <a:lnTo>
                  <a:pt x="27" y="128"/>
                </a:lnTo>
                <a:close/>
                <a:moveTo>
                  <a:pt x="37" y="128"/>
                </a:moveTo>
                <a:cubicBezTo>
                  <a:pt x="30" y="128"/>
                  <a:pt x="30" y="128"/>
                  <a:pt x="30" y="128"/>
                </a:cubicBezTo>
                <a:cubicBezTo>
                  <a:pt x="30" y="130"/>
                  <a:pt x="30" y="130"/>
                  <a:pt x="30" y="130"/>
                </a:cubicBezTo>
                <a:cubicBezTo>
                  <a:pt x="37" y="130"/>
                  <a:pt x="37" y="130"/>
                  <a:pt x="37" y="130"/>
                </a:cubicBezTo>
                <a:lnTo>
                  <a:pt x="37" y="128"/>
                </a:lnTo>
                <a:close/>
                <a:moveTo>
                  <a:pt x="44" y="59"/>
                </a:moveTo>
                <a:cubicBezTo>
                  <a:pt x="36" y="59"/>
                  <a:pt x="36" y="59"/>
                  <a:pt x="36" y="59"/>
                </a:cubicBezTo>
                <a:cubicBezTo>
                  <a:pt x="36" y="61"/>
                  <a:pt x="36" y="61"/>
                  <a:pt x="36" y="61"/>
                </a:cubicBezTo>
                <a:cubicBezTo>
                  <a:pt x="44" y="61"/>
                  <a:pt x="44" y="61"/>
                  <a:pt x="44" y="61"/>
                </a:cubicBezTo>
                <a:lnTo>
                  <a:pt x="44" y="59"/>
                </a:lnTo>
                <a:close/>
                <a:moveTo>
                  <a:pt x="54" y="59"/>
                </a:moveTo>
                <a:cubicBezTo>
                  <a:pt x="47" y="59"/>
                  <a:pt x="47" y="59"/>
                  <a:pt x="47" y="59"/>
                </a:cubicBezTo>
                <a:cubicBezTo>
                  <a:pt x="47" y="61"/>
                  <a:pt x="47" y="61"/>
                  <a:pt x="47" y="61"/>
                </a:cubicBezTo>
                <a:cubicBezTo>
                  <a:pt x="54" y="61"/>
                  <a:pt x="54" y="61"/>
                  <a:pt x="54" y="61"/>
                </a:cubicBezTo>
                <a:lnTo>
                  <a:pt x="54" y="59"/>
                </a:lnTo>
                <a:close/>
                <a:moveTo>
                  <a:pt x="47" y="128"/>
                </a:moveTo>
                <a:cubicBezTo>
                  <a:pt x="40" y="128"/>
                  <a:pt x="40" y="128"/>
                  <a:pt x="40" y="128"/>
                </a:cubicBezTo>
                <a:cubicBezTo>
                  <a:pt x="40" y="130"/>
                  <a:pt x="40" y="130"/>
                  <a:pt x="40" y="130"/>
                </a:cubicBezTo>
                <a:cubicBezTo>
                  <a:pt x="47" y="130"/>
                  <a:pt x="47" y="130"/>
                  <a:pt x="47" y="130"/>
                </a:cubicBezTo>
                <a:lnTo>
                  <a:pt x="47" y="128"/>
                </a:lnTo>
                <a:close/>
                <a:moveTo>
                  <a:pt x="58" y="128"/>
                </a:moveTo>
                <a:cubicBezTo>
                  <a:pt x="51" y="128"/>
                  <a:pt x="51" y="128"/>
                  <a:pt x="51" y="128"/>
                </a:cubicBezTo>
                <a:cubicBezTo>
                  <a:pt x="51" y="130"/>
                  <a:pt x="51" y="130"/>
                  <a:pt x="51" y="130"/>
                </a:cubicBezTo>
                <a:cubicBezTo>
                  <a:pt x="58" y="130"/>
                  <a:pt x="58" y="130"/>
                  <a:pt x="58" y="130"/>
                </a:cubicBezTo>
                <a:lnTo>
                  <a:pt x="58" y="128"/>
                </a:lnTo>
                <a:close/>
                <a:moveTo>
                  <a:pt x="84" y="88"/>
                </a:moveTo>
                <a:cubicBezTo>
                  <a:pt x="81" y="88"/>
                  <a:pt x="78" y="91"/>
                  <a:pt x="78" y="94"/>
                </a:cubicBezTo>
                <a:cubicBezTo>
                  <a:pt x="78" y="98"/>
                  <a:pt x="81" y="100"/>
                  <a:pt x="84" y="100"/>
                </a:cubicBezTo>
                <a:cubicBezTo>
                  <a:pt x="88" y="100"/>
                  <a:pt x="91" y="98"/>
                  <a:pt x="91" y="94"/>
                </a:cubicBezTo>
                <a:cubicBezTo>
                  <a:pt x="91" y="91"/>
                  <a:pt x="88" y="88"/>
                  <a:pt x="84" y="88"/>
                </a:cubicBezTo>
                <a:close/>
              </a:path>
            </a:pathLst>
          </a:custGeom>
          <a:solidFill>
            <a:schemeClr val="bg1">
              <a:lumMod val="50000"/>
            </a:schemeClr>
          </a:solidFill>
          <a:ln>
            <a:noFill/>
          </a:ln>
        </p:spPr>
        <p:txBody>
          <a:bodyPr vert="horz" wrap="square" lIns="91423" tIns="45712" rIns="91423" bIns="45712"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65" b="0" i="0" u="none" strike="noStrike" kern="1200" cap="none" spc="0" normalizeH="0" baseline="0" noProof="0">
              <a:ln>
                <a:noFill/>
              </a:ln>
              <a:solidFill>
                <a:schemeClr val="tx1">
                  <a:lumMod val="75000"/>
                  <a:lumOff val="25000"/>
                </a:schemeClr>
              </a:solidFill>
              <a:effectLst/>
              <a:uLnTx/>
              <a:uFillTx/>
              <a:latin typeface="方正黑体简体" panose="02010601030101010101" pitchFamily="2" charset="-122"/>
              <a:ea typeface="方正黑体简体" panose="02010601030101010101" pitchFamily="2" charset="-122"/>
              <a:cs typeface="+mn-lt"/>
            </a:endParaRPr>
          </a:p>
        </p:txBody>
      </p:sp>
      <p:sp>
        <p:nvSpPr>
          <p:cNvPr id="61" name="圓角矩形 60"/>
          <p:cNvSpPr/>
          <p:nvPr/>
        </p:nvSpPr>
        <p:spPr>
          <a:xfrm>
            <a:off x="2057400" y="8865796"/>
            <a:ext cx="1905000" cy="615092"/>
          </a:xfrm>
          <a:prstGeom prst="roundRect">
            <a:avLst/>
          </a:prstGeom>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zh-TW" altLang="en-US" sz="3600" b="1" dirty="0">
                <a:latin typeface="微軟正黑體" panose="020B0604030504040204" pitchFamily="34" charset="-120"/>
                <a:ea typeface="微軟正黑體" panose="020B0604030504040204" pitchFamily="34" charset="-120"/>
              </a:rPr>
              <a:t>加分項</a:t>
            </a:r>
          </a:p>
        </p:txBody>
      </p:sp>
      <p:sp>
        <p:nvSpPr>
          <p:cNvPr id="4" name="矩形 3"/>
          <p:cNvSpPr/>
          <p:nvPr/>
        </p:nvSpPr>
        <p:spPr>
          <a:xfrm>
            <a:off x="4114800" y="8634733"/>
            <a:ext cx="13487400" cy="1077218"/>
          </a:xfrm>
          <a:prstGeom prst="rect">
            <a:avLst/>
          </a:prstGeom>
        </p:spPr>
        <p:txBody>
          <a:bodyPr wrap="square">
            <a:spAutoFit/>
          </a:bodyPr>
          <a:lstStyle/>
          <a:p>
            <a:r>
              <a:rPr lang="zh-TW"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為推廣</a:t>
            </a:r>
            <a:r>
              <a:rPr lang="en-US"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AI</a:t>
            </a:r>
            <a:r>
              <a:rPr lang="zh-TW"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工具應用，若在計畫執行過程融入</a:t>
            </a:r>
            <a:r>
              <a:rPr lang="en-US"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AI</a:t>
            </a:r>
            <a:r>
              <a:rPr lang="zh-TW"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工具協作，將視</a:t>
            </a:r>
            <a:r>
              <a:rPr lang="en-US"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AI</a:t>
            </a:r>
            <a:r>
              <a:rPr lang="zh-TW"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協作規劃程度加分，至多加</a:t>
            </a:r>
            <a:r>
              <a:rPr lang="en-US"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5</a:t>
            </a:r>
            <a:r>
              <a:rPr lang="zh-TW" altLang="zh-TW"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rPr>
              <a:t>分。</a:t>
            </a:r>
            <a:endParaRPr lang="zh-TW" altLang="en-US" sz="3200" b="1" dirty="0">
              <a:solidFill>
                <a:schemeClr val="tx1">
                  <a:lumMod val="75000"/>
                  <a:lumOff val="25000"/>
                </a:schemeClr>
              </a:solidFill>
              <a:latin typeface="微軟正黑體" panose="020B0604030504040204" pitchFamily="34" charset="-120"/>
              <a:ea typeface="微軟正黑體" panose="020B0604030504040204" pitchFamily="34" charset="-120"/>
              <a:cs typeface="+mn-ea"/>
            </a:endParaRPr>
          </a:p>
        </p:txBody>
      </p:sp>
      <p:sp>
        <p:nvSpPr>
          <p:cNvPr id="5" name="投影片編號版面配置區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058196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6745651" cy="1231106"/>
          </a:xfrm>
          <a:prstGeom prst="rect">
            <a:avLst/>
          </a:prstGeom>
        </p:spPr>
        <p:txBody>
          <a:bodyPr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經費補助項目</a:t>
            </a:r>
            <a:endParaRPr lang="zh-CN"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p:txBody>
      </p:sp>
      <p:grpSp>
        <p:nvGrpSpPr>
          <p:cNvPr id="31" name="组合 27"/>
          <p:cNvGrpSpPr/>
          <p:nvPr/>
        </p:nvGrpSpPr>
        <p:grpSpPr>
          <a:xfrm>
            <a:off x="1803083" y="3099737"/>
            <a:ext cx="986626" cy="986626"/>
            <a:chOff x="8533674" y="5262836"/>
            <a:chExt cx="435428" cy="435428"/>
          </a:xfrm>
          <a:solidFill>
            <a:srgbClr val="4E6E81"/>
          </a:solidFill>
        </p:grpSpPr>
        <p:sp>
          <p:nvSpPr>
            <p:cNvPr id="32" name="矩形: 圆角 28"/>
            <p:cNvSpPr/>
            <p:nvPr/>
          </p:nvSpPr>
          <p:spPr>
            <a:xfrm>
              <a:off x="8533674" y="5262836"/>
              <a:ext cx="435428" cy="435428"/>
            </a:xfrm>
            <a:prstGeom prst="roundRect">
              <a:avLst/>
            </a:prstGeom>
            <a:grp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33" name="椭圆 17"/>
            <p:cNvSpPr/>
            <p:nvPr/>
          </p:nvSpPr>
          <p:spPr>
            <a:xfrm>
              <a:off x="8641423" y="5362849"/>
              <a:ext cx="219929" cy="235402"/>
            </a:xfrm>
            <a:custGeom>
              <a:avLst/>
              <a:gdLst>
                <a:gd name="connsiteX0" fmla="*/ 270013 w 315913"/>
                <a:gd name="connsiteY0" fmla="*/ 244475 h 338138"/>
                <a:gd name="connsiteX1" fmla="*/ 315913 w 315913"/>
                <a:gd name="connsiteY1" fmla="*/ 290647 h 338138"/>
                <a:gd name="connsiteX2" fmla="*/ 315913 w 315913"/>
                <a:gd name="connsiteY2" fmla="*/ 331542 h 338138"/>
                <a:gd name="connsiteX3" fmla="*/ 313290 w 315913"/>
                <a:gd name="connsiteY3" fmla="*/ 335500 h 338138"/>
                <a:gd name="connsiteX4" fmla="*/ 309356 w 315913"/>
                <a:gd name="connsiteY4" fmla="*/ 338138 h 338138"/>
                <a:gd name="connsiteX5" fmla="*/ 231982 w 315913"/>
                <a:gd name="connsiteY5" fmla="*/ 338138 h 338138"/>
                <a:gd name="connsiteX6" fmla="*/ 225425 w 315913"/>
                <a:gd name="connsiteY6" fmla="*/ 331542 h 338138"/>
                <a:gd name="connsiteX7" fmla="*/ 225425 w 315913"/>
                <a:gd name="connsiteY7" fmla="*/ 290647 h 338138"/>
                <a:gd name="connsiteX8" fmla="*/ 270013 w 315913"/>
                <a:gd name="connsiteY8" fmla="*/ 244475 h 338138"/>
                <a:gd name="connsiteX9" fmla="*/ 157956 w 315913"/>
                <a:gd name="connsiteY9" fmla="*/ 244475 h 338138"/>
                <a:gd name="connsiteX10" fmla="*/ 203200 w 315913"/>
                <a:gd name="connsiteY10" fmla="*/ 290647 h 338138"/>
                <a:gd name="connsiteX11" fmla="*/ 203200 w 315913"/>
                <a:gd name="connsiteY11" fmla="*/ 331542 h 338138"/>
                <a:gd name="connsiteX12" fmla="*/ 201869 w 315913"/>
                <a:gd name="connsiteY12" fmla="*/ 335500 h 338138"/>
                <a:gd name="connsiteX13" fmla="*/ 196546 w 315913"/>
                <a:gd name="connsiteY13" fmla="*/ 338138 h 338138"/>
                <a:gd name="connsiteX14" fmla="*/ 119365 w 315913"/>
                <a:gd name="connsiteY14" fmla="*/ 338138 h 338138"/>
                <a:gd name="connsiteX15" fmla="*/ 112712 w 315913"/>
                <a:gd name="connsiteY15" fmla="*/ 331542 h 338138"/>
                <a:gd name="connsiteX16" fmla="*/ 112712 w 315913"/>
                <a:gd name="connsiteY16" fmla="*/ 290647 h 338138"/>
                <a:gd name="connsiteX17" fmla="*/ 157956 w 315913"/>
                <a:gd name="connsiteY17" fmla="*/ 244475 h 338138"/>
                <a:gd name="connsiteX18" fmla="*/ 45900 w 315913"/>
                <a:gd name="connsiteY18" fmla="*/ 244475 h 338138"/>
                <a:gd name="connsiteX19" fmla="*/ 90488 w 315913"/>
                <a:gd name="connsiteY19" fmla="*/ 290647 h 338138"/>
                <a:gd name="connsiteX20" fmla="*/ 90488 w 315913"/>
                <a:gd name="connsiteY20" fmla="*/ 331542 h 338138"/>
                <a:gd name="connsiteX21" fmla="*/ 89176 w 315913"/>
                <a:gd name="connsiteY21" fmla="*/ 335500 h 338138"/>
                <a:gd name="connsiteX22" fmla="*/ 83931 w 315913"/>
                <a:gd name="connsiteY22" fmla="*/ 338138 h 338138"/>
                <a:gd name="connsiteX23" fmla="*/ 6557 w 315913"/>
                <a:gd name="connsiteY23" fmla="*/ 338138 h 338138"/>
                <a:gd name="connsiteX24" fmla="*/ 0 w 315913"/>
                <a:gd name="connsiteY24" fmla="*/ 331542 h 338138"/>
                <a:gd name="connsiteX25" fmla="*/ 0 w 315913"/>
                <a:gd name="connsiteY25" fmla="*/ 290647 h 338138"/>
                <a:gd name="connsiteX26" fmla="*/ 45900 w 315913"/>
                <a:gd name="connsiteY26" fmla="*/ 244475 h 338138"/>
                <a:gd name="connsiteX27" fmla="*/ 271463 w 315913"/>
                <a:gd name="connsiteY27" fmla="*/ 180975 h 338138"/>
                <a:gd name="connsiteX28" fmla="*/ 301625 w 315913"/>
                <a:gd name="connsiteY28" fmla="*/ 211138 h 338138"/>
                <a:gd name="connsiteX29" fmla="*/ 271463 w 315913"/>
                <a:gd name="connsiteY29" fmla="*/ 241300 h 338138"/>
                <a:gd name="connsiteX30" fmla="*/ 241300 w 315913"/>
                <a:gd name="connsiteY30" fmla="*/ 211138 h 338138"/>
                <a:gd name="connsiteX31" fmla="*/ 271463 w 315913"/>
                <a:gd name="connsiteY31" fmla="*/ 180975 h 338138"/>
                <a:gd name="connsiteX32" fmla="*/ 159420 w 315913"/>
                <a:gd name="connsiteY32" fmla="*/ 180975 h 338138"/>
                <a:gd name="connsiteX33" fmla="*/ 188912 w 315913"/>
                <a:gd name="connsiteY33" fmla="*/ 211138 h 338138"/>
                <a:gd name="connsiteX34" fmla="*/ 159420 w 315913"/>
                <a:gd name="connsiteY34" fmla="*/ 241300 h 338138"/>
                <a:gd name="connsiteX35" fmla="*/ 128587 w 315913"/>
                <a:gd name="connsiteY35" fmla="*/ 211138 h 338138"/>
                <a:gd name="connsiteX36" fmla="*/ 159420 w 315913"/>
                <a:gd name="connsiteY36" fmla="*/ 180975 h 338138"/>
                <a:gd name="connsiteX37" fmla="*/ 46038 w 315913"/>
                <a:gd name="connsiteY37" fmla="*/ 180975 h 338138"/>
                <a:gd name="connsiteX38" fmla="*/ 76201 w 315913"/>
                <a:gd name="connsiteY38" fmla="*/ 211138 h 338138"/>
                <a:gd name="connsiteX39" fmla="*/ 46038 w 315913"/>
                <a:gd name="connsiteY39" fmla="*/ 241301 h 338138"/>
                <a:gd name="connsiteX40" fmla="*/ 15875 w 315913"/>
                <a:gd name="connsiteY40" fmla="*/ 211138 h 338138"/>
                <a:gd name="connsiteX41" fmla="*/ 46038 w 315913"/>
                <a:gd name="connsiteY41" fmla="*/ 180975 h 338138"/>
                <a:gd name="connsiteX42" fmla="*/ 270005 w 315913"/>
                <a:gd name="connsiteY42" fmla="*/ 77788 h 338138"/>
                <a:gd name="connsiteX43" fmla="*/ 238125 w 315913"/>
                <a:gd name="connsiteY43" fmla="*/ 109792 h 338138"/>
                <a:gd name="connsiteX44" fmla="*/ 238125 w 315913"/>
                <a:gd name="connsiteY44" fmla="*/ 144463 h 338138"/>
                <a:gd name="connsiteX45" fmla="*/ 303213 w 315913"/>
                <a:gd name="connsiteY45" fmla="*/ 144463 h 338138"/>
                <a:gd name="connsiteX46" fmla="*/ 303213 w 315913"/>
                <a:gd name="connsiteY46" fmla="*/ 109792 h 338138"/>
                <a:gd name="connsiteX47" fmla="*/ 270005 w 315913"/>
                <a:gd name="connsiteY47" fmla="*/ 77788 h 338138"/>
                <a:gd name="connsiteX48" fmla="*/ 270013 w 315913"/>
                <a:gd name="connsiteY48" fmla="*/ 65088 h 338138"/>
                <a:gd name="connsiteX49" fmla="*/ 315913 w 315913"/>
                <a:gd name="connsiteY49" fmla="*/ 109941 h 338138"/>
                <a:gd name="connsiteX50" fmla="*/ 315913 w 315913"/>
                <a:gd name="connsiteY50" fmla="*/ 150836 h 338138"/>
                <a:gd name="connsiteX51" fmla="*/ 313290 w 315913"/>
                <a:gd name="connsiteY51" fmla="*/ 156113 h 338138"/>
                <a:gd name="connsiteX52" fmla="*/ 309356 w 315913"/>
                <a:gd name="connsiteY52" fmla="*/ 158751 h 338138"/>
                <a:gd name="connsiteX53" fmla="*/ 231982 w 315913"/>
                <a:gd name="connsiteY53" fmla="*/ 158751 h 338138"/>
                <a:gd name="connsiteX54" fmla="*/ 225425 w 315913"/>
                <a:gd name="connsiteY54" fmla="*/ 150836 h 338138"/>
                <a:gd name="connsiteX55" fmla="*/ 225425 w 315913"/>
                <a:gd name="connsiteY55" fmla="*/ 109941 h 338138"/>
                <a:gd name="connsiteX56" fmla="*/ 270013 w 315913"/>
                <a:gd name="connsiteY56" fmla="*/ 65088 h 338138"/>
                <a:gd name="connsiteX57" fmla="*/ 157956 w 315913"/>
                <a:gd name="connsiteY57" fmla="*/ 65088 h 338138"/>
                <a:gd name="connsiteX58" fmla="*/ 203200 w 315913"/>
                <a:gd name="connsiteY58" fmla="*/ 109941 h 338138"/>
                <a:gd name="connsiteX59" fmla="*/ 203200 w 315913"/>
                <a:gd name="connsiteY59" fmla="*/ 150836 h 338138"/>
                <a:gd name="connsiteX60" fmla="*/ 201869 w 315913"/>
                <a:gd name="connsiteY60" fmla="*/ 156113 h 338138"/>
                <a:gd name="connsiteX61" fmla="*/ 196546 w 315913"/>
                <a:gd name="connsiteY61" fmla="*/ 158751 h 338138"/>
                <a:gd name="connsiteX62" fmla="*/ 119365 w 315913"/>
                <a:gd name="connsiteY62" fmla="*/ 158751 h 338138"/>
                <a:gd name="connsiteX63" fmla="*/ 112712 w 315913"/>
                <a:gd name="connsiteY63" fmla="*/ 150836 h 338138"/>
                <a:gd name="connsiteX64" fmla="*/ 112712 w 315913"/>
                <a:gd name="connsiteY64" fmla="*/ 109941 h 338138"/>
                <a:gd name="connsiteX65" fmla="*/ 157956 w 315913"/>
                <a:gd name="connsiteY65" fmla="*/ 65088 h 338138"/>
                <a:gd name="connsiteX66" fmla="*/ 45900 w 315913"/>
                <a:gd name="connsiteY66" fmla="*/ 65088 h 338138"/>
                <a:gd name="connsiteX67" fmla="*/ 90488 w 315913"/>
                <a:gd name="connsiteY67" fmla="*/ 109941 h 338138"/>
                <a:gd name="connsiteX68" fmla="*/ 90488 w 315913"/>
                <a:gd name="connsiteY68" fmla="*/ 150836 h 338138"/>
                <a:gd name="connsiteX69" fmla="*/ 89176 w 315913"/>
                <a:gd name="connsiteY69" fmla="*/ 156113 h 338138"/>
                <a:gd name="connsiteX70" fmla="*/ 83931 w 315913"/>
                <a:gd name="connsiteY70" fmla="*/ 158751 h 338138"/>
                <a:gd name="connsiteX71" fmla="*/ 6557 w 315913"/>
                <a:gd name="connsiteY71" fmla="*/ 158751 h 338138"/>
                <a:gd name="connsiteX72" fmla="*/ 0 w 315913"/>
                <a:gd name="connsiteY72" fmla="*/ 150836 h 338138"/>
                <a:gd name="connsiteX73" fmla="*/ 0 w 315913"/>
                <a:gd name="connsiteY73" fmla="*/ 109941 h 338138"/>
                <a:gd name="connsiteX74" fmla="*/ 45900 w 315913"/>
                <a:gd name="connsiteY74" fmla="*/ 65088 h 338138"/>
                <a:gd name="connsiteX75" fmla="*/ 270669 w 315913"/>
                <a:gd name="connsiteY75" fmla="*/ 14288 h 338138"/>
                <a:gd name="connsiteX76" fmla="*/ 254000 w 315913"/>
                <a:gd name="connsiteY76" fmla="*/ 30957 h 338138"/>
                <a:gd name="connsiteX77" fmla="*/ 270669 w 315913"/>
                <a:gd name="connsiteY77" fmla="*/ 47626 h 338138"/>
                <a:gd name="connsiteX78" fmla="*/ 287338 w 315913"/>
                <a:gd name="connsiteY78" fmla="*/ 30957 h 338138"/>
                <a:gd name="connsiteX79" fmla="*/ 270669 w 315913"/>
                <a:gd name="connsiteY79" fmla="*/ 14288 h 338138"/>
                <a:gd name="connsiteX80" fmla="*/ 271463 w 315913"/>
                <a:gd name="connsiteY80" fmla="*/ 0 h 338138"/>
                <a:gd name="connsiteX81" fmla="*/ 301625 w 315913"/>
                <a:gd name="connsiteY81" fmla="*/ 30957 h 338138"/>
                <a:gd name="connsiteX82" fmla="*/ 271463 w 315913"/>
                <a:gd name="connsiteY82" fmla="*/ 61913 h 338138"/>
                <a:gd name="connsiteX83" fmla="*/ 241300 w 315913"/>
                <a:gd name="connsiteY83" fmla="*/ 30957 h 338138"/>
                <a:gd name="connsiteX84" fmla="*/ 271463 w 315913"/>
                <a:gd name="connsiteY84" fmla="*/ 0 h 338138"/>
                <a:gd name="connsiteX85" fmla="*/ 159420 w 315913"/>
                <a:gd name="connsiteY85" fmla="*/ 0 h 338138"/>
                <a:gd name="connsiteX86" fmla="*/ 188912 w 315913"/>
                <a:gd name="connsiteY86" fmla="*/ 30957 h 338138"/>
                <a:gd name="connsiteX87" fmla="*/ 159420 w 315913"/>
                <a:gd name="connsiteY87" fmla="*/ 61913 h 338138"/>
                <a:gd name="connsiteX88" fmla="*/ 128587 w 315913"/>
                <a:gd name="connsiteY88" fmla="*/ 30957 h 338138"/>
                <a:gd name="connsiteX89" fmla="*/ 159420 w 315913"/>
                <a:gd name="connsiteY89" fmla="*/ 0 h 338138"/>
                <a:gd name="connsiteX90" fmla="*/ 46037 w 315913"/>
                <a:gd name="connsiteY90" fmla="*/ 0 h 338138"/>
                <a:gd name="connsiteX91" fmla="*/ 76200 w 315913"/>
                <a:gd name="connsiteY91" fmla="*/ 30957 h 338138"/>
                <a:gd name="connsiteX92" fmla="*/ 46037 w 315913"/>
                <a:gd name="connsiteY92" fmla="*/ 61913 h 338138"/>
                <a:gd name="connsiteX93" fmla="*/ 15875 w 315913"/>
                <a:gd name="connsiteY93" fmla="*/ 30957 h 338138"/>
                <a:gd name="connsiteX94" fmla="*/ 46037 w 315913"/>
                <a:gd name="connsiteY94" fmla="*/ 0 h 33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315913" h="338138">
                  <a:moveTo>
                    <a:pt x="270013" y="244475"/>
                  </a:moveTo>
                  <a:cubicBezTo>
                    <a:pt x="294930" y="244475"/>
                    <a:pt x="315913" y="265582"/>
                    <a:pt x="315913" y="290647"/>
                  </a:cubicBezTo>
                  <a:cubicBezTo>
                    <a:pt x="315913" y="290647"/>
                    <a:pt x="315913" y="290647"/>
                    <a:pt x="315913" y="331542"/>
                  </a:cubicBezTo>
                  <a:cubicBezTo>
                    <a:pt x="315913" y="332861"/>
                    <a:pt x="314602" y="335500"/>
                    <a:pt x="313290" y="335500"/>
                  </a:cubicBezTo>
                  <a:cubicBezTo>
                    <a:pt x="313290" y="336819"/>
                    <a:pt x="310667" y="338138"/>
                    <a:pt x="309356" y="338138"/>
                  </a:cubicBezTo>
                  <a:cubicBezTo>
                    <a:pt x="309356" y="338138"/>
                    <a:pt x="309356" y="338138"/>
                    <a:pt x="231982" y="338138"/>
                  </a:cubicBezTo>
                  <a:cubicBezTo>
                    <a:pt x="228048" y="338138"/>
                    <a:pt x="225425" y="335500"/>
                    <a:pt x="225425" y="331542"/>
                  </a:cubicBezTo>
                  <a:cubicBezTo>
                    <a:pt x="225425" y="331542"/>
                    <a:pt x="225425" y="331542"/>
                    <a:pt x="225425" y="290647"/>
                  </a:cubicBezTo>
                  <a:cubicBezTo>
                    <a:pt x="225425" y="265582"/>
                    <a:pt x="246408" y="244475"/>
                    <a:pt x="270013" y="244475"/>
                  </a:cubicBezTo>
                  <a:close/>
                  <a:moveTo>
                    <a:pt x="157956" y="244475"/>
                  </a:moveTo>
                  <a:cubicBezTo>
                    <a:pt x="183239" y="244475"/>
                    <a:pt x="203200" y="265582"/>
                    <a:pt x="203200" y="290647"/>
                  </a:cubicBezTo>
                  <a:cubicBezTo>
                    <a:pt x="203200" y="290647"/>
                    <a:pt x="203200" y="290647"/>
                    <a:pt x="203200" y="331542"/>
                  </a:cubicBezTo>
                  <a:cubicBezTo>
                    <a:pt x="203200" y="332861"/>
                    <a:pt x="203200" y="335500"/>
                    <a:pt x="201869" y="335500"/>
                  </a:cubicBezTo>
                  <a:cubicBezTo>
                    <a:pt x="200538" y="336819"/>
                    <a:pt x="199208" y="338138"/>
                    <a:pt x="196546" y="338138"/>
                  </a:cubicBezTo>
                  <a:cubicBezTo>
                    <a:pt x="196546" y="338138"/>
                    <a:pt x="196546" y="338138"/>
                    <a:pt x="119365" y="338138"/>
                  </a:cubicBezTo>
                  <a:cubicBezTo>
                    <a:pt x="115373" y="338138"/>
                    <a:pt x="112712" y="335500"/>
                    <a:pt x="112712" y="331542"/>
                  </a:cubicBezTo>
                  <a:cubicBezTo>
                    <a:pt x="112712" y="331542"/>
                    <a:pt x="112712" y="331542"/>
                    <a:pt x="112712" y="290647"/>
                  </a:cubicBezTo>
                  <a:cubicBezTo>
                    <a:pt x="112712" y="265582"/>
                    <a:pt x="132672" y="244475"/>
                    <a:pt x="157956" y="244475"/>
                  </a:cubicBezTo>
                  <a:close/>
                  <a:moveTo>
                    <a:pt x="45900" y="244475"/>
                  </a:moveTo>
                  <a:cubicBezTo>
                    <a:pt x="69505" y="244475"/>
                    <a:pt x="90488" y="265582"/>
                    <a:pt x="90488" y="290647"/>
                  </a:cubicBezTo>
                  <a:cubicBezTo>
                    <a:pt x="90488" y="290647"/>
                    <a:pt x="90488" y="290647"/>
                    <a:pt x="90488" y="331542"/>
                  </a:cubicBezTo>
                  <a:cubicBezTo>
                    <a:pt x="90488" y="332861"/>
                    <a:pt x="90488" y="335500"/>
                    <a:pt x="89176" y="335500"/>
                  </a:cubicBezTo>
                  <a:cubicBezTo>
                    <a:pt x="87865" y="336819"/>
                    <a:pt x="85242" y="338138"/>
                    <a:pt x="83931" y="338138"/>
                  </a:cubicBezTo>
                  <a:cubicBezTo>
                    <a:pt x="83931" y="338138"/>
                    <a:pt x="83931" y="338138"/>
                    <a:pt x="6557" y="338138"/>
                  </a:cubicBezTo>
                  <a:cubicBezTo>
                    <a:pt x="3934" y="338138"/>
                    <a:pt x="0" y="335500"/>
                    <a:pt x="0" y="331542"/>
                  </a:cubicBezTo>
                  <a:cubicBezTo>
                    <a:pt x="0" y="331542"/>
                    <a:pt x="0" y="331542"/>
                    <a:pt x="0" y="290647"/>
                  </a:cubicBezTo>
                  <a:cubicBezTo>
                    <a:pt x="0" y="265582"/>
                    <a:pt x="20983" y="244475"/>
                    <a:pt x="45900" y="244475"/>
                  </a:cubicBezTo>
                  <a:close/>
                  <a:moveTo>
                    <a:pt x="271463" y="180975"/>
                  </a:moveTo>
                  <a:cubicBezTo>
                    <a:pt x="287200" y="180975"/>
                    <a:pt x="301625" y="194089"/>
                    <a:pt x="301625" y="211138"/>
                  </a:cubicBezTo>
                  <a:cubicBezTo>
                    <a:pt x="301625" y="228186"/>
                    <a:pt x="287200" y="241300"/>
                    <a:pt x="271463" y="241300"/>
                  </a:cubicBezTo>
                  <a:cubicBezTo>
                    <a:pt x="254414" y="241300"/>
                    <a:pt x="241300" y="228186"/>
                    <a:pt x="241300" y="211138"/>
                  </a:cubicBezTo>
                  <a:cubicBezTo>
                    <a:pt x="241300" y="194089"/>
                    <a:pt x="254414" y="180975"/>
                    <a:pt x="271463" y="180975"/>
                  </a:cubicBezTo>
                  <a:close/>
                  <a:moveTo>
                    <a:pt x="159420" y="180975"/>
                  </a:moveTo>
                  <a:cubicBezTo>
                    <a:pt x="175506" y="180975"/>
                    <a:pt x="188912" y="194089"/>
                    <a:pt x="188912" y="211138"/>
                  </a:cubicBezTo>
                  <a:cubicBezTo>
                    <a:pt x="188912" y="228186"/>
                    <a:pt x="175506" y="241300"/>
                    <a:pt x="159420" y="241300"/>
                  </a:cubicBezTo>
                  <a:cubicBezTo>
                    <a:pt x="141992" y="241300"/>
                    <a:pt x="128587" y="228186"/>
                    <a:pt x="128587" y="211138"/>
                  </a:cubicBezTo>
                  <a:cubicBezTo>
                    <a:pt x="128587" y="194089"/>
                    <a:pt x="141992" y="180975"/>
                    <a:pt x="159420" y="180975"/>
                  </a:cubicBezTo>
                  <a:close/>
                  <a:moveTo>
                    <a:pt x="46038" y="180975"/>
                  </a:moveTo>
                  <a:cubicBezTo>
                    <a:pt x="62697" y="180975"/>
                    <a:pt x="76201" y="194479"/>
                    <a:pt x="76201" y="211138"/>
                  </a:cubicBezTo>
                  <a:cubicBezTo>
                    <a:pt x="76201" y="227797"/>
                    <a:pt x="62697" y="241301"/>
                    <a:pt x="46038" y="241301"/>
                  </a:cubicBezTo>
                  <a:cubicBezTo>
                    <a:pt x="29379" y="241301"/>
                    <a:pt x="15875" y="227797"/>
                    <a:pt x="15875" y="211138"/>
                  </a:cubicBezTo>
                  <a:cubicBezTo>
                    <a:pt x="15875" y="194479"/>
                    <a:pt x="29379" y="180975"/>
                    <a:pt x="46038" y="180975"/>
                  </a:cubicBezTo>
                  <a:close/>
                  <a:moveTo>
                    <a:pt x="270005" y="77788"/>
                  </a:moveTo>
                  <a:cubicBezTo>
                    <a:pt x="252736" y="77788"/>
                    <a:pt x="238125" y="92457"/>
                    <a:pt x="238125" y="109792"/>
                  </a:cubicBezTo>
                  <a:cubicBezTo>
                    <a:pt x="238125" y="109792"/>
                    <a:pt x="238125" y="109792"/>
                    <a:pt x="238125" y="144463"/>
                  </a:cubicBezTo>
                  <a:cubicBezTo>
                    <a:pt x="238125" y="144463"/>
                    <a:pt x="238125" y="144463"/>
                    <a:pt x="303213" y="144463"/>
                  </a:cubicBezTo>
                  <a:lnTo>
                    <a:pt x="303213" y="109792"/>
                  </a:lnTo>
                  <a:cubicBezTo>
                    <a:pt x="303213" y="92457"/>
                    <a:pt x="288602" y="77788"/>
                    <a:pt x="270005" y="77788"/>
                  </a:cubicBezTo>
                  <a:close/>
                  <a:moveTo>
                    <a:pt x="270013" y="65088"/>
                  </a:moveTo>
                  <a:cubicBezTo>
                    <a:pt x="294930" y="65088"/>
                    <a:pt x="315913" y="84876"/>
                    <a:pt x="315913" y="109941"/>
                  </a:cubicBezTo>
                  <a:cubicBezTo>
                    <a:pt x="315913" y="109941"/>
                    <a:pt x="315913" y="109941"/>
                    <a:pt x="315913" y="150836"/>
                  </a:cubicBezTo>
                  <a:cubicBezTo>
                    <a:pt x="315913" y="153474"/>
                    <a:pt x="314602" y="154794"/>
                    <a:pt x="313290" y="156113"/>
                  </a:cubicBezTo>
                  <a:cubicBezTo>
                    <a:pt x="313290" y="157432"/>
                    <a:pt x="310667" y="158751"/>
                    <a:pt x="309356" y="158751"/>
                  </a:cubicBezTo>
                  <a:cubicBezTo>
                    <a:pt x="309356" y="158751"/>
                    <a:pt x="309356" y="158751"/>
                    <a:pt x="231982" y="158751"/>
                  </a:cubicBezTo>
                  <a:cubicBezTo>
                    <a:pt x="228048" y="158751"/>
                    <a:pt x="225425" y="154794"/>
                    <a:pt x="225425" y="150836"/>
                  </a:cubicBezTo>
                  <a:cubicBezTo>
                    <a:pt x="225425" y="150836"/>
                    <a:pt x="225425" y="150836"/>
                    <a:pt x="225425" y="109941"/>
                  </a:cubicBezTo>
                  <a:cubicBezTo>
                    <a:pt x="225425" y="84876"/>
                    <a:pt x="246408" y="65088"/>
                    <a:pt x="270013" y="65088"/>
                  </a:cubicBezTo>
                  <a:close/>
                  <a:moveTo>
                    <a:pt x="157956" y="65088"/>
                  </a:moveTo>
                  <a:cubicBezTo>
                    <a:pt x="183239" y="65088"/>
                    <a:pt x="203200" y="84876"/>
                    <a:pt x="203200" y="109941"/>
                  </a:cubicBezTo>
                  <a:cubicBezTo>
                    <a:pt x="203200" y="109941"/>
                    <a:pt x="203200" y="109941"/>
                    <a:pt x="203200" y="150836"/>
                  </a:cubicBezTo>
                  <a:cubicBezTo>
                    <a:pt x="203200" y="153474"/>
                    <a:pt x="203200" y="154794"/>
                    <a:pt x="201869" y="156113"/>
                  </a:cubicBezTo>
                  <a:cubicBezTo>
                    <a:pt x="200538" y="157432"/>
                    <a:pt x="199208" y="158751"/>
                    <a:pt x="196546" y="158751"/>
                  </a:cubicBezTo>
                  <a:cubicBezTo>
                    <a:pt x="196546" y="158751"/>
                    <a:pt x="196546" y="158751"/>
                    <a:pt x="119365" y="158751"/>
                  </a:cubicBezTo>
                  <a:cubicBezTo>
                    <a:pt x="115373" y="158751"/>
                    <a:pt x="112712" y="154794"/>
                    <a:pt x="112712" y="150836"/>
                  </a:cubicBezTo>
                  <a:cubicBezTo>
                    <a:pt x="112712" y="150836"/>
                    <a:pt x="112712" y="150836"/>
                    <a:pt x="112712" y="109941"/>
                  </a:cubicBezTo>
                  <a:cubicBezTo>
                    <a:pt x="112712" y="84876"/>
                    <a:pt x="132672" y="65088"/>
                    <a:pt x="157956" y="65088"/>
                  </a:cubicBezTo>
                  <a:close/>
                  <a:moveTo>
                    <a:pt x="45900" y="65088"/>
                  </a:moveTo>
                  <a:cubicBezTo>
                    <a:pt x="69505" y="65088"/>
                    <a:pt x="90488" y="84876"/>
                    <a:pt x="90488" y="109941"/>
                  </a:cubicBezTo>
                  <a:cubicBezTo>
                    <a:pt x="90488" y="109941"/>
                    <a:pt x="90488" y="109941"/>
                    <a:pt x="90488" y="150836"/>
                  </a:cubicBezTo>
                  <a:cubicBezTo>
                    <a:pt x="90488" y="153474"/>
                    <a:pt x="90488" y="154794"/>
                    <a:pt x="89176" y="156113"/>
                  </a:cubicBezTo>
                  <a:cubicBezTo>
                    <a:pt x="87865" y="157432"/>
                    <a:pt x="85242" y="158751"/>
                    <a:pt x="83931" y="158751"/>
                  </a:cubicBezTo>
                  <a:cubicBezTo>
                    <a:pt x="83931" y="158751"/>
                    <a:pt x="83931" y="158751"/>
                    <a:pt x="6557" y="158751"/>
                  </a:cubicBezTo>
                  <a:cubicBezTo>
                    <a:pt x="3934" y="158751"/>
                    <a:pt x="0" y="154794"/>
                    <a:pt x="0" y="150836"/>
                  </a:cubicBezTo>
                  <a:cubicBezTo>
                    <a:pt x="0" y="150836"/>
                    <a:pt x="0" y="150836"/>
                    <a:pt x="0" y="109941"/>
                  </a:cubicBezTo>
                  <a:cubicBezTo>
                    <a:pt x="0" y="84876"/>
                    <a:pt x="20983" y="65088"/>
                    <a:pt x="45900" y="65088"/>
                  </a:cubicBezTo>
                  <a:close/>
                  <a:moveTo>
                    <a:pt x="270669" y="14288"/>
                  </a:moveTo>
                  <a:cubicBezTo>
                    <a:pt x="261463" y="14288"/>
                    <a:pt x="254000" y="21751"/>
                    <a:pt x="254000" y="30957"/>
                  </a:cubicBezTo>
                  <a:cubicBezTo>
                    <a:pt x="254000" y="40163"/>
                    <a:pt x="261463" y="47626"/>
                    <a:pt x="270669" y="47626"/>
                  </a:cubicBezTo>
                  <a:cubicBezTo>
                    <a:pt x="279875" y="47626"/>
                    <a:pt x="287338" y="40163"/>
                    <a:pt x="287338" y="30957"/>
                  </a:cubicBezTo>
                  <a:cubicBezTo>
                    <a:pt x="287338" y="21751"/>
                    <a:pt x="279875" y="14288"/>
                    <a:pt x="270669" y="14288"/>
                  </a:cubicBezTo>
                  <a:close/>
                  <a:moveTo>
                    <a:pt x="271463" y="0"/>
                  </a:moveTo>
                  <a:cubicBezTo>
                    <a:pt x="287200" y="0"/>
                    <a:pt x="301625" y="13459"/>
                    <a:pt x="301625" y="30957"/>
                  </a:cubicBezTo>
                  <a:cubicBezTo>
                    <a:pt x="301625" y="48454"/>
                    <a:pt x="287200" y="61913"/>
                    <a:pt x="271463" y="61913"/>
                  </a:cubicBezTo>
                  <a:cubicBezTo>
                    <a:pt x="254414" y="61913"/>
                    <a:pt x="241300" y="48454"/>
                    <a:pt x="241300" y="30957"/>
                  </a:cubicBezTo>
                  <a:cubicBezTo>
                    <a:pt x="241300" y="13459"/>
                    <a:pt x="254414" y="0"/>
                    <a:pt x="271463" y="0"/>
                  </a:cubicBezTo>
                  <a:close/>
                  <a:moveTo>
                    <a:pt x="159420" y="0"/>
                  </a:moveTo>
                  <a:cubicBezTo>
                    <a:pt x="175506" y="0"/>
                    <a:pt x="188912" y="13459"/>
                    <a:pt x="188912" y="30957"/>
                  </a:cubicBezTo>
                  <a:cubicBezTo>
                    <a:pt x="188912" y="48454"/>
                    <a:pt x="175506" y="61913"/>
                    <a:pt x="159420" y="61913"/>
                  </a:cubicBezTo>
                  <a:cubicBezTo>
                    <a:pt x="141992" y="61913"/>
                    <a:pt x="128587" y="48454"/>
                    <a:pt x="128587" y="30957"/>
                  </a:cubicBezTo>
                  <a:cubicBezTo>
                    <a:pt x="128587" y="13459"/>
                    <a:pt x="141992" y="0"/>
                    <a:pt x="159420" y="0"/>
                  </a:cubicBezTo>
                  <a:close/>
                  <a:moveTo>
                    <a:pt x="46037" y="0"/>
                  </a:moveTo>
                  <a:cubicBezTo>
                    <a:pt x="63086" y="0"/>
                    <a:pt x="76200" y="13459"/>
                    <a:pt x="76200" y="30957"/>
                  </a:cubicBezTo>
                  <a:cubicBezTo>
                    <a:pt x="76200" y="48454"/>
                    <a:pt x="63086" y="61913"/>
                    <a:pt x="46037" y="61913"/>
                  </a:cubicBezTo>
                  <a:cubicBezTo>
                    <a:pt x="28989" y="61913"/>
                    <a:pt x="15875" y="48454"/>
                    <a:pt x="15875" y="30957"/>
                  </a:cubicBezTo>
                  <a:cubicBezTo>
                    <a:pt x="15875" y="13459"/>
                    <a:pt x="28989" y="0"/>
                    <a:pt x="46037" y="0"/>
                  </a:cubicBezTo>
                  <a:close/>
                </a:path>
              </a:pathLst>
            </a:custGeom>
            <a:solidFill>
              <a:schemeClr val="bg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grpSp>
      <p:sp>
        <p:nvSpPr>
          <p:cNvPr id="34" name="矩形 33"/>
          <p:cNvSpPr/>
          <p:nvPr/>
        </p:nvSpPr>
        <p:spPr>
          <a:xfrm>
            <a:off x="2967692" y="2925205"/>
            <a:ext cx="2492991" cy="646331"/>
          </a:xfrm>
          <a:prstGeom prst="rect">
            <a:avLst/>
          </a:prstGeom>
        </p:spPr>
        <p:txBody>
          <a:bodyPr wrap="none">
            <a:spAutoFit/>
          </a:bodyPr>
          <a:lstStyle/>
          <a:p>
            <a:pPr lvl="0" algn="ctr" defTabSz="913765">
              <a:defRPr/>
            </a:pPr>
            <a:r>
              <a:rPr lang="zh-CN"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講座鐘點費</a:t>
            </a:r>
          </a:p>
        </p:txBody>
      </p:sp>
      <p:sp>
        <p:nvSpPr>
          <p:cNvPr id="35" name="矩形: 圆角 28"/>
          <p:cNvSpPr/>
          <p:nvPr/>
        </p:nvSpPr>
        <p:spPr>
          <a:xfrm>
            <a:off x="1803082" y="5045421"/>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36" name="矩形 35"/>
          <p:cNvSpPr/>
          <p:nvPr/>
        </p:nvSpPr>
        <p:spPr>
          <a:xfrm>
            <a:off x="2956278" y="4948872"/>
            <a:ext cx="1569661" cy="646331"/>
          </a:xfrm>
          <a:prstGeom prst="rect">
            <a:avLst/>
          </a:prstGeom>
        </p:spPr>
        <p:txBody>
          <a:bodyPr wrap="none">
            <a:spAutoFit/>
          </a:bodyPr>
          <a:lstStyle/>
          <a:p>
            <a:pPr lvl="0" algn="ctr" defTabSz="913765">
              <a:defRPr/>
            </a:pPr>
            <a:r>
              <a:rPr lang="zh-CN"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膳食費</a:t>
            </a:r>
          </a:p>
        </p:txBody>
      </p:sp>
      <p:grpSp>
        <p:nvGrpSpPr>
          <p:cNvPr id="37" name="群組 36"/>
          <p:cNvGrpSpPr/>
          <p:nvPr/>
        </p:nvGrpSpPr>
        <p:grpSpPr>
          <a:xfrm>
            <a:off x="1803082" y="6783787"/>
            <a:ext cx="986626" cy="986626"/>
            <a:chOff x="2438399" y="5963488"/>
            <a:chExt cx="986626" cy="986626"/>
          </a:xfrm>
          <a:solidFill>
            <a:srgbClr val="4E6E81"/>
          </a:solidFill>
        </p:grpSpPr>
        <p:sp>
          <p:nvSpPr>
            <p:cNvPr id="38" name="矩形: 圆角 28"/>
            <p:cNvSpPr/>
            <p:nvPr/>
          </p:nvSpPr>
          <p:spPr>
            <a:xfrm>
              <a:off x="2438399" y="5963488"/>
              <a:ext cx="986626" cy="986626"/>
            </a:xfrm>
            <a:prstGeom prst="roundRect">
              <a:avLst/>
            </a:prstGeom>
            <a:grp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39" name="椭圆 14"/>
            <p:cNvSpPr/>
            <p:nvPr/>
          </p:nvSpPr>
          <p:spPr>
            <a:xfrm>
              <a:off x="2693942" y="6138845"/>
              <a:ext cx="506458" cy="604855"/>
            </a:xfrm>
            <a:custGeom>
              <a:avLst/>
              <a:gdLst>
                <a:gd name="connsiteX0" fmla="*/ 132196 w 277813"/>
                <a:gd name="connsiteY0" fmla="*/ 133350 h 331788"/>
                <a:gd name="connsiteX1" fmla="*/ 132196 w 277813"/>
                <a:gd name="connsiteY1" fmla="*/ 152673 h 331788"/>
                <a:gd name="connsiteX2" fmla="*/ 99724 w 277813"/>
                <a:gd name="connsiteY2" fmla="*/ 186167 h 331788"/>
                <a:gd name="connsiteX3" fmla="*/ 134793 w 277813"/>
                <a:gd name="connsiteY3" fmla="*/ 220949 h 331788"/>
                <a:gd name="connsiteX4" fmla="*/ 154276 w 277813"/>
                <a:gd name="connsiteY4" fmla="*/ 237696 h 331788"/>
                <a:gd name="connsiteX5" fmla="*/ 136092 w 277813"/>
                <a:gd name="connsiteY5" fmla="*/ 249290 h 331788"/>
                <a:gd name="connsiteX6" fmla="*/ 104920 w 277813"/>
                <a:gd name="connsiteY6" fmla="*/ 241561 h 331788"/>
                <a:gd name="connsiteX7" fmla="*/ 98425 w 277813"/>
                <a:gd name="connsiteY7" fmla="*/ 263460 h 331788"/>
                <a:gd name="connsiteX8" fmla="*/ 130897 w 277813"/>
                <a:gd name="connsiteY8" fmla="*/ 272478 h 331788"/>
                <a:gd name="connsiteX9" fmla="*/ 130897 w 277813"/>
                <a:gd name="connsiteY9" fmla="*/ 290513 h 331788"/>
                <a:gd name="connsiteX10" fmla="*/ 150380 w 277813"/>
                <a:gd name="connsiteY10" fmla="*/ 290513 h 331788"/>
                <a:gd name="connsiteX11" fmla="*/ 150380 w 277813"/>
                <a:gd name="connsiteY11" fmla="*/ 271190 h 331788"/>
                <a:gd name="connsiteX12" fmla="*/ 184150 w 277813"/>
                <a:gd name="connsiteY12" fmla="*/ 235120 h 331788"/>
                <a:gd name="connsiteX13" fmla="*/ 152978 w 277813"/>
                <a:gd name="connsiteY13" fmla="*/ 199049 h 331788"/>
                <a:gd name="connsiteX14" fmla="*/ 129598 w 277813"/>
                <a:gd name="connsiteY14" fmla="*/ 182303 h 331788"/>
                <a:gd name="connsiteX15" fmla="*/ 146483 w 277813"/>
                <a:gd name="connsiteY15" fmla="*/ 171997 h 331788"/>
                <a:gd name="connsiteX16" fmla="*/ 173759 w 277813"/>
                <a:gd name="connsiteY16" fmla="*/ 178438 h 331788"/>
                <a:gd name="connsiteX17" fmla="*/ 178955 w 277813"/>
                <a:gd name="connsiteY17" fmla="*/ 156538 h 331788"/>
                <a:gd name="connsiteX18" fmla="*/ 151679 w 277813"/>
                <a:gd name="connsiteY18" fmla="*/ 151385 h 331788"/>
                <a:gd name="connsiteX19" fmla="*/ 151679 w 277813"/>
                <a:gd name="connsiteY19" fmla="*/ 133350 h 331788"/>
                <a:gd name="connsiteX20" fmla="*/ 132196 w 277813"/>
                <a:gd name="connsiteY20" fmla="*/ 133350 h 331788"/>
                <a:gd name="connsiteX21" fmla="*/ 136310 w 277813"/>
                <a:gd name="connsiteY21" fmla="*/ 0 h 331788"/>
                <a:gd name="connsiteX22" fmla="*/ 167467 w 277813"/>
                <a:gd name="connsiteY22" fmla="*/ 3888 h 331788"/>
                <a:gd name="connsiteX23" fmla="*/ 158380 w 277813"/>
                <a:gd name="connsiteY23" fmla="*/ 25921 h 331788"/>
                <a:gd name="connsiteX24" fmla="*/ 184343 w 277813"/>
                <a:gd name="connsiteY24" fmla="*/ 6480 h 331788"/>
                <a:gd name="connsiteX25" fmla="*/ 214202 w 277813"/>
                <a:gd name="connsiteY25" fmla="*/ 9072 h 331788"/>
                <a:gd name="connsiteX26" fmla="*/ 188238 w 277813"/>
                <a:gd name="connsiteY26" fmla="*/ 62210 h 331788"/>
                <a:gd name="connsiteX27" fmla="*/ 215500 w 277813"/>
                <a:gd name="connsiteY27" fmla="*/ 62210 h 331788"/>
                <a:gd name="connsiteX28" fmla="*/ 215500 w 277813"/>
                <a:gd name="connsiteY28" fmla="*/ 81651 h 331788"/>
                <a:gd name="connsiteX29" fmla="*/ 183045 w 277813"/>
                <a:gd name="connsiteY29" fmla="*/ 81651 h 331788"/>
                <a:gd name="connsiteX30" fmla="*/ 277813 w 277813"/>
                <a:gd name="connsiteY30" fmla="*/ 243657 h 331788"/>
                <a:gd name="connsiteX31" fmla="*/ 138907 w 277813"/>
                <a:gd name="connsiteY31" fmla="*/ 331788 h 331788"/>
                <a:gd name="connsiteX32" fmla="*/ 0 w 277813"/>
                <a:gd name="connsiteY32" fmla="*/ 243657 h 331788"/>
                <a:gd name="connsiteX33" fmla="*/ 94768 w 277813"/>
                <a:gd name="connsiteY33" fmla="*/ 81651 h 331788"/>
                <a:gd name="connsiteX34" fmla="*/ 68804 w 277813"/>
                <a:gd name="connsiteY34" fmla="*/ 81651 h 331788"/>
                <a:gd name="connsiteX35" fmla="*/ 68804 w 277813"/>
                <a:gd name="connsiteY35" fmla="*/ 60914 h 331788"/>
                <a:gd name="connsiteX36" fmla="*/ 96066 w 277813"/>
                <a:gd name="connsiteY36" fmla="*/ 62210 h 331788"/>
                <a:gd name="connsiteX37" fmla="*/ 66208 w 277813"/>
                <a:gd name="connsiteY37" fmla="*/ 5184 h 331788"/>
                <a:gd name="connsiteX38" fmla="*/ 110347 w 277813"/>
                <a:gd name="connsiteY38" fmla="*/ 6480 h 331788"/>
                <a:gd name="connsiteX39" fmla="*/ 127223 w 277813"/>
                <a:gd name="connsiteY39" fmla="*/ 28513 h 331788"/>
                <a:gd name="connsiteX40" fmla="*/ 136310 w 277813"/>
                <a:gd name="connsiteY40" fmla="*/ 0 h 331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77813" h="331788">
                  <a:moveTo>
                    <a:pt x="132196" y="133350"/>
                  </a:moveTo>
                  <a:cubicBezTo>
                    <a:pt x="132196" y="133350"/>
                    <a:pt x="132196" y="133350"/>
                    <a:pt x="132196" y="152673"/>
                  </a:cubicBezTo>
                  <a:cubicBezTo>
                    <a:pt x="111414" y="156538"/>
                    <a:pt x="99724" y="169420"/>
                    <a:pt x="99724" y="186167"/>
                  </a:cubicBezTo>
                  <a:cubicBezTo>
                    <a:pt x="99724" y="204202"/>
                    <a:pt x="114012" y="214508"/>
                    <a:pt x="134793" y="220949"/>
                  </a:cubicBezTo>
                  <a:cubicBezTo>
                    <a:pt x="149081" y="226102"/>
                    <a:pt x="154276" y="231255"/>
                    <a:pt x="154276" y="237696"/>
                  </a:cubicBezTo>
                  <a:cubicBezTo>
                    <a:pt x="154276" y="245425"/>
                    <a:pt x="147782" y="249290"/>
                    <a:pt x="136092" y="249290"/>
                  </a:cubicBezTo>
                  <a:cubicBezTo>
                    <a:pt x="124403" y="249290"/>
                    <a:pt x="112713" y="245425"/>
                    <a:pt x="104920" y="241561"/>
                  </a:cubicBezTo>
                  <a:cubicBezTo>
                    <a:pt x="104920" y="241561"/>
                    <a:pt x="104920" y="241561"/>
                    <a:pt x="98425" y="263460"/>
                  </a:cubicBezTo>
                  <a:cubicBezTo>
                    <a:pt x="106218" y="267325"/>
                    <a:pt x="117908" y="271190"/>
                    <a:pt x="130897" y="272478"/>
                  </a:cubicBezTo>
                  <a:cubicBezTo>
                    <a:pt x="130897" y="272478"/>
                    <a:pt x="130897" y="272478"/>
                    <a:pt x="130897" y="290513"/>
                  </a:cubicBezTo>
                  <a:cubicBezTo>
                    <a:pt x="130897" y="290513"/>
                    <a:pt x="130897" y="290513"/>
                    <a:pt x="150380" y="290513"/>
                  </a:cubicBezTo>
                  <a:cubicBezTo>
                    <a:pt x="150380" y="290513"/>
                    <a:pt x="150380" y="290513"/>
                    <a:pt x="150380" y="271190"/>
                  </a:cubicBezTo>
                  <a:cubicBezTo>
                    <a:pt x="172460" y="267325"/>
                    <a:pt x="184150" y="251866"/>
                    <a:pt x="184150" y="235120"/>
                  </a:cubicBezTo>
                  <a:cubicBezTo>
                    <a:pt x="184150" y="218373"/>
                    <a:pt x="175058" y="208067"/>
                    <a:pt x="152978" y="199049"/>
                  </a:cubicBezTo>
                  <a:cubicBezTo>
                    <a:pt x="136092" y="193897"/>
                    <a:pt x="129598" y="188744"/>
                    <a:pt x="129598" y="182303"/>
                  </a:cubicBezTo>
                  <a:cubicBezTo>
                    <a:pt x="129598" y="177150"/>
                    <a:pt x="133495" y="171997"/>
                    <a:pt x="146483" y="171997"/>
                  </a:cubicBezTo>
                  <a:cubicBezTo>
                    <a:pt x="159472" y="171997"/>
                    <a:pt x="168564" y="177150"/>
                    <a:pt x="173759" y="178438"/>
                  </a:cubicBezTo>
                  <a:cubicBezTo>
                    <a:pt x="173759" y="178438"/>
                    <a:pt x="173759" y="178438"/>
                    <a:pt x="178955" y="156538"/>
                  </a:cubicBezTo>
                  <a:cubicBezTo>
                    <a:pt x="172460" y="153962"/>
                    <a:pt x="164667" y="151385"/>
                    <a:pt x="151679" y="151385"/>
                  </a:cubicBezTo>
                  <a:cubicBezTo>
                    <a:pt x="151679" y="151385"/>
                    <a:pt x="151679" y="151385"/>
                    <a:pt x="151679" y="133350"/>
                  </a:cubicBezTo>
                  <a:cubicBezTo>
                    <a:pt x="151679" y="133350"/>
                    <a:pt x="151679" y="133350"/>
                    <a:pt x="132196" y="133350"/>
                  </a:cubicBezTo>
                  <a:close/>
                  <a:moveTo>
                    <a:pt x="136310" y="0"/>
                  </a:moveTo>
                  <a:cubicBezTo>
                    <a:pt x="136310" y="0"/>
                    <a:pt x="136310" y="0"/>
                    <a:pt x="167467" y="3888"/>
                  </a:cubicBezTo>
                  <a:cubicBezTo>
                    <a:pt x="167467" y="3888"/>
                    <a:pt x="167467" y="3888"/>
                    <a:pt x="158380" y="25921"/>
                  </a:cubicBezTo>
                  <a:cubicBezTo>
                    <a:pt x="158380" y="25921"/>
                    <a:pt x="158380" y="25921"/>
                    <a:pt x="184343" y="6480"/>
                  </a:cubicBezTo>
                  <a:cubicBezTo>
                    <a:pt x="184343" y="6480"/>
                    <a:pt x="184343" y="6480"/>
                    <a:pt x="214202" y="9072"/>
                  </a:cubicBezTo>
                  <a:cubicBezTo>
                    <a:pt x="214202" y="9072"/>
                    <a:pt x="214202" y="9072"/>
                    <a:pt x="188238" y="62210"/>
                  </a:cubicBezTo>
                  <a:cubicBezTo>
                    <a:pt x="188238" y="62210"/>
                    <a:pt x="188238" y="62210"/>
                    <a:pt x="215500" y="62210"/>
                  </a:cubicBezTo>
                  <a:cubicBezTo>
                    <a:pt x="215500" y="62210"/>
                    <a:pt x="215500" y="62210"/>
                    <a:pt x="215500" y="81651"/>
                  </a:cubicBezTo>
                  <a:cubicBezTo>
                    <a:pt x="215500" y="81651"/>
                    <a:pt x="215500" y="81651"/>
                    <a:pt x="183045" y="81651"/>
                  </a:cubicBezTo>
                  <a:cubicBezTo>
                    <a:pt x="237569" y="114052"/>
                    <a:pt x="277813" y="198295"/>
                    <a:pt x="277813" y="243657"/>
                  </a:cubicBezTo>
                  <a:cubicBezTo>
                    <a:pt x="277813" y="299387"/>
                    <a:pt x="215500" y="331788"/>
                    <a:pt x="138907" y="331788"/>
                  </a:cubicBezTo>
                  <a:cubicBezTo>
                    <a:pt x="62313" y="331788"/>
                    <a:pt x="0" y="299387"/>
                    <a:pt x="0" y="243657"/>
                  </a:cubicBezTo>
                  <a:cubicBezTo>
                    <a:pt x="0" y="198295"/>
                    <a:pt x="40244" y="114052"/>
                    <a:pt x="94768" y="81651"/>
                  </a:cubicBezTo>
                  <a:cubicBezTo>
                    <a:pt x="94768" y="81651"/>
                    <a:pt x="94768" y="81651"/>
                    <a:pt x="68804" y="81651"/>
                  </a:cubicBezTo>
                  <a:cubicBezTo>
                    <a:pt x="68804" y="81651"/>
                    <a:pt x="68804" y="81651"/>
                    <a:pt x="68804" y="60914"/>
                  </a:cubicBezTo>
                  <a:cubicBezTo>
                    <a:pt x="68804" y="60914"/>
                    <a:pt x="68804" y="60914"/>
                    <a:pt x="96066" y="62210"/>
                  </a:cubicBezTo>
                  <a:cubicBezTo>
                    <a:pt x="96066" y="62210"/>
                    <a:pt x="96066" y="62210"/>
                    <a:pt x="66208" y="5184"/>
                  </a:cubicBezTo>
                  <a:cubicBezTo>
                    <a:pt x="66208" y="5184"/>
                    <a:pt x="66208" y="5184"/>
                    <a:pt x="110347" y="6480"/>
                  </a:cubicBezTo>
                  <a:cubicBezTo>
                    <a:pt x="110347" y="6480"/>
                    <a:pt x="110347" y="6480"/>
                    <a:pt x="127223" y="28513"/>
                  </a:cubicBezTo>
                  <a:cubicBezTo>
                    <a:pt x="127223" y="28513"/>
                    <a:pt x="127223" y="28513"/>
                    <a:pt x="136310" y="0"/>
                  </a:cubicBezTo>
                  <a:close/>
                </a:path>
              </a:pathLst>
            </a:custGeom>
            <a:solidFill>
              <a:schemeClr val="bg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grpSp>
      <p:sp>
        <p:nvSpPr>
          <p:cNvPr id="40" name="矩形 39"/>
          <p:cNvSpPr/>
          <p:nvPr/>
        </p:nvSpPr>
        <p:spPr>
          <a:xfrm>
            <a:off x="2967692" y="6635978"/>
            <a:ext cx="1107996" cy="646331"/>
          </a:xfrm>
          <a:prstGeom prst="rect">
            <a:avLst/>
          </a:prstGeom>
        </p:spPr>
        <p:txBody>
          <a:bodyPr wrap="none">
            <a:spAutoFit/>
          </a:bodyPr>
          <a:lstStyle/>
          <a:p>
            <a:pPr lvl="0" defTabSz="913765">
              <a:defRPr/>
            </a:pPr>
            <a:r>
              <a:rPr lang="zh-TW"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其他</a:t>
            </a:r>
            <a:endParaRPr lang="zh-CN" altLang="en-US" sz="3600" b="1"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41" name="矩形: 圆角 28"/>
          <p:cNvSpPr/>
          <p:nvPr/>
        </p:nvSpPr>
        <p:spPr>
          <a:xfrm>
            <a:off x="7264459" y="3104946"/>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42" name="矩形 41"/>
          <p:cNvSpPr/>
          <p:nvPr/>
        </p:nvSpPr>
        <p:spPr>
          <a:xfrm>
            <a:off x="8394595" y="2925205"/>
            <a:ext cx="2492990" cy="646331"/>
          </a:xfrm>
          <a:prstGeom prst="rect">
            <a:avLst/>
          </a:prstGeom>
        </p:spPr>
        <p:txBody>
          <a:bodyPr wrap="none">
            <a:spAutoFit/>
          </a:bodyPr>
          <a:lstStyle/>
          <a:p>
            <a:pPr lvl="0" algn="ctr" defTabSz="913765">
              <a:defRPr/>
            </a:pPr>
            <a:r>
              <a:rPr lang="zh-TW"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交通住宿費</a:t>
            </a:r>
            <a:endParaRPr lang="zh-CN" altLang="en-US" sz="3600" b="1"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43" name="矩形: 圆角 28"/>
          <p:cNvSpPr/>
          <p:nvPr/>
        </p:nvSpPr>
        <p:spPr>
          <a:xfrm>
            <a:off x="7264458" y="5050630"/>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44" name="矩形 43"/>
          <p:cNvSpPr/>
          <p:nvPr/>
        </p:nvSpPr>
        <p:spPr>
          <a:xfrm>
            <a:off x="8429071" y="4954081"/>
            <a:ext cx="1569660" cy="646331"/>
          </a:xfrm>
          <a:prstGeom prst="rect">
            <a:avLst/>
          </a:prstGeom>
        </p:spPr>
        <p:txBody>
          <a:bodyPr wrap="none">
            <a:spAutoFit/>
          </a:bodyPr>
          <a:lstStyle/>
          <a:p>
            <a:pPr lvl="0" algn="ctr" defTabSz="913765">
              <a:defRPr/>
            </a:pPr>
            <a:r>
              <a:rPr lang="zh-TW"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印刷</a:t>
            </a:r>
            <a:r>
              <a:rPr lang="zh-CN"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費</a:t>
            </a:r>
          </a:p>
        </p:txBody>
      </p:sp>
      <p:sp>
        <p:nvSpPr>
          <p:cNvPr id="45" name="矩形: 圆角 28"/>
          <p:cNvSpPr/>
          <p:nvPr/>
        </p:nvSpPr>
        <p:spPr>
          <a:xfrm>
            <a:off x="12710421" y="3104946"/>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46" name="矩形 45"/>
          <p:cNvSpPr/>
          <p:nvPr/>
        </p:nvSpPr>
        <p:spPr>
          <a:xfrm>
            <a:off x="13875030" y="2930414"/>
            <a:ext cx="1569660" cy="646331"/>
          </a:xfrm>
          <a:prstGeom prst="rect">
            <a:avLst/>
          </a:prstGeom>
        </p:spPr>
        <p:txBody>
          <a:bodyPr wrap="none">
            <a:spAutoFit/>
          </a:bodyPr>
          <a:lstStyle/>
          <a:p>
            <a:pPr lvl="0" algn="ctr" defTabSz="913765">
              <a:defRPr/>
            </a:pPr>
            <a:r>
              <a:rPr lang="zh-TW"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保險</a:t>
            </a:r>
            <a:r>
              <a:rPr lang="zh-CN"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費</a:t>
            </a:r>
          </a:p>
        </p:txBody>
      </p:sp>
      <p:sp>
        <p:nvSpPr>
          <p:cNvPr id="47" name="矩形: 圆角 28"/>
          <p:cNvSpPr/>
          <p:nvPr/>
        </p:nvSpPr>
        <p:spPr>
          <a:xfrm>
            <a:off x="12710420" y="5050630"/>
            <a:ext cx="986626" cy="986626"/>
          </a:xfrm>
          <a:prstGeom prst="roundRect">
            <a:avLst/>
          </a:prstGeom>
          <a:solidFill>
            <a:srgbClr val="4E6E81"/>
          </a:solidFill>
          <a:ln w="12700" cap="flat" cmpd="sng" algn="ctr">
            <a:no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48" name="矩形 47"/>
          <p:cNvSpPr/>
          <p:nvPr/>
        </p:nvSpPr>
        <p:spPr>
          <a:xfrm>
            <a:off x="13875030" y="4954081"/>
            <a:ext cx="2492990" cy="646331"/>
          </a:xfrm>
          <a:prstGeom prst="rect">
            <a:avLst/>
          </a:prstGeom>
        </p:spPr>
        <p:txBody>
          <a:bodyPr wrap="none">
            <a:spAutoFit/>
          </a:bodyPr>
          <a:lstStyle/>
          <a:p>
            <a:pPr lvl="0" algn="ctr" defTabSz="913765">
              <a:defRPr/>
            </a:pPr>
            <a:r>
              <a:rPr lang="zh-TW"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文具材料</a:t>
            </a:r>
            <a:r>
              <a:rPr lang="zh-CN" altLang="en-US" sz="3600" b="1" dirty="0">
                <a:latin typeface="微軟正黑體" panose="020B0604030504040204" pitchFamily="34" charset="-120"/>
                <a:ea typeface="微軟正黑體" panose="020B0604030504040204" pitchFamily="34" charset="-120"/>
                <a:cs typeface="方正黑体简体" panose="02010601030101010101" pitchFamily="2" charset="-122"/>
              </a:rPr>
              <a:t>費</a:t>
            </a:r>
          </a:p>
        </p:txBody>
      </p:sp>
      <p:sp>
        <p:nvSpPr>
          <p:cNvPr id="62" name="椭圆 4"/>
          <p:cNvSpPr/>
          <p:nvPr/>
        </p:nvSpPr>
        <p:spPr>
          <a:xfrm>
            <a:off x="7442069" y="3284904"/>
            <a:ext cx="631401" cy="631398"/>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63" name="椭圆 24"/>
          <p:cNvSpPr/>
          <p:nvPr/>
        </p:nvSpPr>
        <p:spPr>
          <a:xfrm>
            <a:off x="12922587" y="5263717"/>
            <a:ext cx="559042" cy="541713"/>
          </a:xfrm>
          <a:custGeom>
            <a:avLst/>
            <a:gdLst>
              <a:gd name="connsiteX0" fmla="*/ 58918 w 323554"/>
              <a:gd name="connsiteY0" fmla="*/ 189699 h 313525"/>
              <a:gd name="connsiteX1" fmla="*/ 101421 w 323554"/>
              <a:gd name="connsiteY1" fmla="*/ 189699 h 313525"/>
              <a:gd name="connsiteX2" fmla="*/ 103997 w 323554"/>
              <a:gd name="connsiteY2" fmla="*/ 189699 h 313525"/>
              <a:gd name="connsiteX3" fmla="*/ 114301 w 323554"/>
              <a:gd name="connsiteY3" fmla="*/ 201731 h 313525"/>
              <a:gd name="connsiteX4" fmla="*/ 113013 w 323554"/>
              <a:gd name="connsiteY4" fmla="*/ 205741 h 313525"/>
              <a:gd name="connsiteX5" fmla="*/ 101421 w 323554"/>
              <a:gd name="connsiteY5" fmla="*/ 215099 h 313525"/>
              <a:gd name="connsiteX6" fmla="*/ 58918 w 323554"/>
              <a:gd name="connsiteY6" fmla="*/ 215099 h 313525"/>
              <a:gd name="connsiteX7" fmla="*/ 46038 w 323554"/>
              <a:gd name="connsiteY7" fmla="*/ 201731 h 313525"/>
              <a:gd name="connsiteX8" fmla="*/ 58918 w 323554"/>
              <a:gd name="connsiteY8" fmla="*/ 189699 h 313525"/>
              <a:gd name="connsiteX9" fmla="*/ 149225 w 323554"/>
              <a:gd name="connsiteY9" fmla="*/ 165887 h 313525"/>
              <a:gd name="connsiteX10" fmla="*/ 142875 w 323554"/>
              <a:gd name="connsiteY10" fmla="*/ 186525 h 313525"/>
              <a:gd name="connsiteX11" fmla="*/ 153988 w 323554"/>
              <a:gd name="connsiteY11" fmla="*/ 196050 h 313525"/>
              <a:gd name="connsiteX12" fmla="*/ 173038 w 323554"/>
              <a:gd name="connsiteY12" fmla="*/ 188112 h 313525"/>
              <a:gd name="connsiteX13" fmla="*/ 145188 w 323554"/>
              <a:gd name="connsiteY13" fmla="*/ 151599 h 313525"/>
              <a:gd name="connsiteX14" fmla="*/ 187326 w 323554"/>
              <a:gd name="connsiteY14" fmla="*/ 190104 h 313525"/>
              <a:gd name="connsiteX15" fmla="*/ 138803 w 323554"/>
              <a:gd name="connsiteY15" fmla="*/ 210640 h 313525"/>
              <a:gd name="connsiteX16" fmla="*/ 131142 w 323554"/>
              <a:gd name="connsiteY16" fmla="*/ 210640 h 313525"/>
              <a:gd name="connsiteX17" fmla="*/ 129865 w 323554"/>
              <a:gd name="connsiteY17" fmla="*/ 202939 h 313525"/>
              <a:gd name="connsiteX18" fmla="*/ 145188 w 323554"/>
              <a:gd name="connsiteY18" fmla="*/ 151599 h 313525"/>
              <a:gd name="connsiteX19" fmla="*/ 58982 w 323554"/>
              <a:gd name="connsiteY19" fmla="*/ 146837 h 313525"/>
              <a:gd name="connsiteX20" fmla="*/ 130176 w 323554"/>
              <a:gd name="connsiteY20" fmla="*/ 146837 h 313525"/>
              <a:gd name="connsiteX21" fmla="*/ 130176 w 323554"/>
              <a:gd name="connsiteY21" fmla="*/ 148186 h 313525"/>
              <a:gd name="connsiteX22" fmla="*/ 122409 w 323554"/>
              <a:gd name="connsiteY22" fmla="*/ 173825 h 313525"/>
              <a:gd name="connsiteX23" fmla="*/ 58982 w 323554"/>
              <a:gd name="connsiteY23" fmla="*/ 173825 h 313525"/>
              <a:gd name="connsiteX24" fmla="*/ 46038 w 323554"/>
              <a:gd name="connsiteY24" fmla="*/ 160331 h 313525"/>
              <a:gd name="connsiteX25" fmla="*/ 58982 w 323554"/>
              <a:gd name="connsiteY25" fmla="*/ 146837 h 313525"/>
              <a:gd name="connsiteX26" fmla="*/ 59011 w 323554"/>
              <a:gd name="connsiteY26" fmla="*/ 105562 h 313525"/>
              <a:gd name="connsiteX27" fmla="*/ 166688 w 323554"/>
              <a:gd name="connsiteY27" fmla="*/ 105562 h 313525"/>
              <a:gd name="connsiteX28" fmla="*/ 144634 w 323554"/>
              <a:gd name="connsiteY28" fmla="*/ 130962 h 313525"/>
              <a:gd name="connsiteX29" fmla="*/ 59011 w 323554"/>
              <a:gd name="connsiteY29" fmla="*/ 130962 h 313525"/>
              <a:gd name="connsiteX30" fmla="*/ 46038 w 323554"/>
              <a:gd name="connsiteY30" fmla="*/ 118930 h 313525"/>
              <a:gd name="connsiteX31" fmla="*/ 59011 w 323554"/>
              <a:gd name="connsiteY31" fmla="*/ 105562 h 313525"/>
              <a:gd name="connsiteX32" fmla="*/ 226883 w 323554"/>
              <a:gd name="connsiteY32" fmla="*/ 81749 h 313525"/>
              <a:gd name="connsiteX33" fmla="*/ 224292 w 323554"/>
              <a:gd name="connsiteY33" fmla="*/ 83037 h 313525"/>
              <a:gd name="connsiteX34" fmla="*/ 171159 w 323554"/>
              <a:gd name="connsiteY34" fmla="*/ 140996 h 313525"/>
              <a:gd name="connsiteX35" fmla="*/ 172455 w 323554"/>
              <a:gd name="connsiteY35" fmla="*/ 146148 h 313525"/>
              <a:gd name="connsiteX36" fmla="*/ 175047 w 323554"/>
              <a:gd name="connsiteY36" fmla="*/ 148724 h 313525"/>
              <a:gd name="connsiteX37" fmla="*/ 177639 w 323554"/>
              <a:gd name="connsiteY37" fmla="*/ 150012 h 313525"/>
              <a:gd name="connsiteX38" fmla="*/ 180230 w 323554"/>
              <a:gd name="connsiteY38" fmla="*/ 148724 h 313525"/>
              <a:gd name="connsiteX39" fmla="*/ 232067 w 323554"/>
              <a:gd name="connsiteY39" fmla="*/ 90765 h 313525"/>
              <a:gd name="connsiteX40" fmla="*/ 232067 w 323554"/>
              <a:gd name="connsiteY40" fmla="*/ 85613 h 313525"/>
              <a:gd name="connsiteX41" fmla="*/ 229475 w 323554"/>
              <a:gd name="connsiteY41" fmla="*/ 83037 h 313525"/>
              <a:gd name="connsiteX42" fmla="*/ 226883 w 323554"/>
              <a:gd name="connsiteY42" fmla="*/ 81749 h 313525"/>
              <a:gd name="connsiteX43" fmla="*/ 247254 w 323554"/>
              <a:gd name="connsiteY43" fmla="*/ 62303 h 313525"/>
              <a:gd name="connsiteX44" fmla="*/ 242491 w 323554"/>
              <a:gd name="connsiteY44" fmla="*/ 63493 h 313525"/>
              <a:gd name="connsiteX45" fmla="*/ 237729 w 323554"/>
              <a:gd name="connsiteY45" fmla="*/ 68256 h 313525"/>
              <a:gd name="connsiteX46" fmla="*/ 236538 w 323554"/>
              <a:gd name="connsiteY46" fmla="*/ 70637 h 313525"/>
              <a:gd name="connsiteX47" fmla="*/ 237729 w 323554"/>
              <a:gd name="connsiteY47" fmla="*/ 73019 h 313525"/>
              <a:gd name="connsiteX48" fmla="*/ 240110 w 323554"/>
              <a:gd name="connsiteY48" fmla="*/ 74209 h 313525"/>
              <a:gd name="connsiteX49" fmla="*/ 242491 w 323554"/>
              <a:gd name="connsiteY49" fmla="*/ 75400 h 313525"/>
              <a:gd name="connsiteX50" fmla="*/ 244873 w 323554"/>
              <a:gd name="connsiteY50" fmla="*/ 75400 h 313525"/>
              <a:gd name="connsiteX51" fmla="*/ 244873 w 323554"/>
              <a:gd name="connsiteY51" fmla="*/ 74209 h 313525"/>
              <a:gd name="connsiteX52" fmla="*/ 249635 w 323554"/>
              <a:gd name="connsiteY52" fmla="*/ 69447 h 313525"/>
              <a:gd name="connsiteX53" fmla="*/ 249635 w 323554"/>
              <a:gd name="connsiteY53" fmla="*/ 64684 h 313525"/>
              <a:gd name="connsiteX54" fmla="*/ 247254 w 323554"/>
              <a:gd name="connsiteY54" fmla="*/ 62303 h 313525"/>
              <a:gd name="connsiteX55" fmla="*/ 24647 w 323554"/>
              <a:gd name="connsiteY55" fmla="*/ 48412 h 313525"/>
              <a:gd name="connsiteX56" fmla="*/ 201069 w 323554"/>
              <a:gd name="connsiteY56" fmla="*/ 48412 h 313525"/>
              <a:gd name="connsiteX57" fmla="*/ 214041 w 323554"/>
              <a:gd name="connsiteY57" fmla="*/ 52292 h 313525"/>
              <a:gd name="connsiteX58" fmla="*/ 193285 w 323554"/>
              <a:gd name="connsiteY58" fmla="*/ 76863 h 313525"/>
              <a:gd name="connsiteX59" fmla="*/ 181610 w 323554"/>
              <a:gd name="connsiteY59" fmla="*/ 72983 h 313525"/>
              <a:gd name="connsiteX60" fmla="*/ 45403 w 323554"/>
              <a:gd name="connsiteY60" fmla="*/ 72983 h 313525"/>
              <a:gd name="connsiteX61" fmla="*/ 24647 w 323554"/>
              <a:gd name="connsiteY61" fmla="*/ 93675 h 313525"/>
              <a:gd name="connsiteX62" fmla="*/ 24647 w 323554"/>
              <a:gd name="connsiteY62" fmla="*/ 268262 h 313525"/>
              <a:gd name="connsiteX63" fmla="*/ 45403 w 323554"/>
              <a:gd name="connsiteY63" fmla="*/ 287660 h 313525"/>
              <a:gd name="connsiteX64" fmla="*/ 181610 w 323554"/>
              <a:gd name="connsiteY64" fmla="*/ 287660 h 313525"/>
              <a:gd name="connsiteX65" fmla="*/ 202366 w 323554"/>
              <a:gd name="connsiteY65" fmla="*/ 268262 h 313525"/>
              <a:gd name="connsiteX66" fmla="*/ 202366 w 323554"/>
              <a:gd name="connsiteY66" fmla="*/ 202307 h 313525"/>
              <a:gd name="connsiteX67" fmla="*/ 203663 w 323554"/>
              <a:gd name="connsiteY67" fmla="*/ 201014 h 313525"/>
              <a:gd name="connsiteX68" fmla="*/ 206258 w 323554"/>
              <a:gd name="connsiteY68" fmla="*/ 198427 h 313525"/>
              <a:gd name="connsiteX69" fmla="*/ 227013 w 323554"/>
              <a:gd name="connsiteY69" fmla="*/ 175149 h 313525"/>
              <a:gd name="connsiteX70" fmla="*/ 227013 w 323554"/>
              <a:gd name="connsiteY70" fmla="*/ 287660 h 313525"/>
              <a:gd name="connsiteX71" fmla="*/ 201069 w 323554"/>
              <a:gd name="connsiteY71" fmla="*/ 313525 h 313525"/>
              <a:gd name="connsiteX72" fmla="*/ 25944 w 323554"/>
              <a:gd name="connsiteY72" fmla="*/ 313525 h 313525"/>
              <a:gd name="connsiteX73" fmla="*/ 0 w 323554"/>
              <a:gd name="connsiteY73" fmla="*/ 287660 h 313525"/>
              <a:gd name="connsiteX74" fmla="*/ 0 w 323554"/>
              <a:gd name="connsiteY74" fmla="*/ 72983 h 313525"/>
              <a:gd name="connsiteX75" fmla="*/ 24647 w 323554"/>
              <a:gd name="connsiteY75" fmla="*/ 48412 h 313525"/>
              <a:gd name="connsiteX76" fmla="*/ 242888 w 323554"/>
              <a:gd name="connsiteY76" fmla="*/ 42062 h 313525"/>
              <a:gd name="connsiteX77" fmla="*/ 285751 w 323554"/>
              <a:gd name="connsiteY77" fmla="*/ 81750 h 313525"/>
              <a:gd name="connsiteX78" fmla="*/ 279401 w 323554"/>
              <a:gd name="connsiteY78" fmla="*/ 89687 h 313525"/>
              <a:gd name="connsiteX79" fmla="*/ 200026 w 323554"/>
              <a:gd name="connsiteY79" fmla="*/ 178587 h 313525"/>
              <a:gd name="connsiteX80" fmla="*/ 193676 w 323554"/>
              <a:gd name="connsiteY80" fmla="*/ 184937 h 313525"/>
              <a:gd name="connsiteX81" fmla="*/ 150813 w 323554"/>
              <a:gd name="connsiteY81" fmla="*/ 146837 h 313525"/>
              <a:gd name="connsiteX82" fmla="*/ 155576 w 323554"/>
              <a:gd name="connsiteY82" fmla="*/ 138899 h 313525"/>
              <a:gd name="connsiteX83" fmla="*/ 236538 w 323554"/>
              <a:gd name="connsiteY83" fmla="*/ 48412 h 313525"/>
              <a:gd name="connsiteX84" fmla="*/ 257175 w 323554"/>
              <a:gd name="connsiteY84" fmla="*/ 26187 h 313525"/>
              <a:gd name="connsiteX85" fmla="*/ 301625 w 323554"/>
              <a:gd name="connsiteY85" fmla="*/ 64287 h 313525"/>
              <a:gd name="connsiteX86" fmla="*/ 295275 w 323554"/>
              <a:gd name="connsiteY86" fmla="*/ 72225 h 313525"/>
              <a:gd name="connsiteX87" fmla="*/ 290513 w 323554"/>
              <a:gd name="connsiteY87" fmla="*/ 75400 h 313525"/>
              <a:gd name="connsiteX88" fmla="*/ 247650 w 323554"/>
              <a:gd name="connsiteY88" fmla="*/ 37300 h 313525"/>
              <a:gd name="connsiteX89" fmla="*/ 250825 w 323554"/>
              <a:gd name="connsiteY89" fmla="*/ 34125 h 313525"/>
              <a:gd name="connsiteX90" fmla="*/ 285750 w 323554"/>
              <a:gd name="connsiteY90" fmla="*/ 11899 h 313525"/>
              <a:gd name="connsiteX91" fmla="*/ 279400 w 323554"/>
              <a:gd name="connsiteY91" fmla="*/ 19837 h 313525"/>
              <a:gd name="connsiteX92" fmla="*/ 304800 w 323554"/>
              <a:gd name="connsiteY92" fmla="*/ 43649 h 313525"/>
              <a:gd name="connsiteX93" fmla="*/ 312738 w 323554"/>
              <a:gd name="connsiteY93" fmla="*/ 35712 h 313525"/>
              <a:gd name="connsiteX94" fmla="*/ 285265 w 323554"/>
              <a:gd name="connsiteY94" fmla="*/ 516 h 313525"/>
              <a:gd name="connsiteX95" fmla="*/ 294336 w 323554"/>
              <a:gd name="connsiteY95" fmla="*/ 3151 h 313525"/>
              <a:gd name="connsiteX96" fmla="*/ 318958 w 323554"/>
              <a:gd name="connsiteY96" fmla="*/ 25545 h 313525"/>
              <a:gd name="connsiteX97" fmla="*/ 320254 w 323554"/>
              <a:gd name="connsiteY97" fmla="*/ 43987 h 313525"/>
              <a:gd name="connsiteX98" fmla="*/ 305999 w 323554"/>
              <a:gd name="connsiteY98" fmla="*/ 61112 h 313525"/>
              <a:gd name="connsiteX99" fmla="*/ 261938 w 323554"/>
              <a:gd name="connsiteY99" fmla="*/ 20276 h 313525"/>
              <a:gd name="connsiteX100" fmla="*/ 276193 w 323554"/>
              <a:gd name="connsiteY100" fmla="*/ 4468 h 313525"/>
              <a:gd name="connsiteX101" fmla="*/ 285265 w 323554"/>
              <a:gd name="connsiteY101" fmla="*/ 516 h 313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323554" h="313525">
                <a:moveTo>
                  <a:pt x="58918" y="189699"/>
                </a:moveTo>
                <a:cubicBezTo>
                  <a:pt x="58918" y="189699"/>
                  <a:pt x="58918" y="189699"/>
                  <a:pt x="101421" y="189699"/>
                </a:cubicBezTo>
                <a:cubicBezTo>
                  <a:pt x="102709" y="189699"/>
                  <a:pt x="102709" y="189699"/>
                  <a:pt x="103997" y="189699"/>
                </a:cubicBezTo>
                <a:cubicBezTo>
                  <a:pt x="109149" y="189699"/>
                  <a:pt x="114301" y="195046"/>
                  <a:pt x="114301" y="201731"/>
                </a:cubicBezTo>
                <a:cubicBezTo>
                  <a:pt x="114301" y="203067"/>
                  <a:pt x="114301" y="204404"/>
                  <a:pt x="113013" y="205741"/>
                </a:cubicBezTo>
                <a:cubicBezTo>
                  <a:pt x="111725" y="211088"/>
                  <a:pt x="107861" y="215099"/>
                  <a:pt x="101421" y="215099"/>
                </a:cubicBezTo>
                <a:cubicBezTo>
                  <a:pt x="101421" y="215099"/>
                  <a:pt x="101421" y="215099"/>
                  <a:pt x="58918" y="215099"/>
                </a:cubicBezTo>
                <a:cubicBezTo>
                  <a:pt x="51190" y="215099"/>
                  <a:pt x="46038" y="209752"/>
                  <a:pt x="46038" y="201731"/>
                </a:cubicBezTo>
                <a:cubicBezTo>
                  <a:pt x="46038" y="195046"/>
                  <a:pt x="51190" y="189699"/>
                  <a:pt x="58918" y="189699"/>
                </a:cubicBezTo>
                <a:close/>
                <a:moveTo>
                  <a:pt x="149225" y="165887"/>
                </a:moveTo>
                <a:lnTo>
                  <a:pt x="142875" y="186525"/>
                </a:lnTo>
                <a:lnTo>
                  <a:pt x="153988" y="196050"/>
                </a:lnTo>
                <a:lnTo>
                  <a:pt x="173038" y="188112"/>
                </a:lnTo>
                <a:close/>
                <a:moveTo>
                  <a:pt x="145188" y="151599"/>
                </a:moveTo>
                <a:cubicBezTo>
                  <a:pt x="145188" y="151599"/>
                  <a:pt x="145188" y="151599"/>
                  <a:pt x="187326" y="190104"/>
                </a:cubicBezTo>
                <a:cubicBezTo>
                  <a:pt x="187326" y="190104"/>
                  <a:pt x="187326" y="190104"/>
                  <a:pt x="138803" y="210640"/>
                </a:cubicBezTo>
                <a:cubicBezTo>
                  <a:pt x="136249" y="211924"/>
                  <a:pt x="133696" y="211924"/>
                  <a:pt x="131142" y="210640"/>
                </a:cubicBezTo>
                <a:cubicBezTo>
                  <a:pt x="129865" y="208073"/>
                  <a:pt x="128588" y="205506"/>
                  <a:pt x="129865" y="202939"/>
                </a:cubicBezTo>
                <a:cubicBezTo>
                  <a:pt x="129865" y="202939"/>
                  <a:pt x="129865" y="202939"/>
                  <a:pt x="145188" y="151599"/>
                </a:cubicBezTo>
                <a:close/>
                <a:moveTo>
                  <a:pt x="58982" y="146837"/>
                </a:moveTo>
                <a:cubicBezTo>
                  <a:pt x="58982" y="146837"/>
                  <a:pt x="58982" y="146837"/>
                  <a:pt x="130176" y="146837"/>
                </a:cubicBezTo>
                <a:cubicBezTo>
                  <a:pt x="130176" y="148186"/>
                  <a:pt x="130176" y="148186"/>
                  <a:pt x="130176" y="148186"/>
                </a:cubicBezTo>
                <a:lnTo>
                  <a:pt x="122409" y="173825"/>
                </a:lnTo>
                <a:cubicBezTo>
                  <a:pt x="122409" y="173825"/>
                  <a:pt x="122409" y="173825"/>
                  <a:pt x="58982" y="173825"/>
                </a:cubicBezTo>
                <a:cubicBezTo>
                  <a:pt x="51216" y="173825"/>
                  <a:pt x="46038" y="167078"/>
                  <a:pt x="46038" y="160331"/>
                </a:cubicBezTo>
                <a:cubicBezTo>
                  <a:pt x="46038" y="153584"/>
                  <a:pt x="51216" y="146837"/>
                  <a:pt x="58982" y="146837"/>
                </a:cubicBezTo>
                <a:close/>
                <a:moveTo>
                  <a:pt x="59011" y="105562"/>
                </a:moveTo>
                <a:lnTo>
                  <a:pt x="166688" y="105562"/>
                </a:lnTo>
                <a:cubicBezTo>
                  <a:pt x="166688" y="105562"/>
                  <a:pt x="166688" y="105562"/>
                  <a:pt x="144634" y="130962"/>
                </a:cubicBezTo>
                <a:cubicBezTo>
                  <a:pt x="144634" y="130962"/>
                  <a:pt x="144634" y="130962"/>
                  <a:pt x="59011" y="130962"/>
                </a:cubicBezTo>
                <a:cubicBezTo>
                  <a:pt x="51227" y="130962"/>
                  <a:pt x="46038" y="125615"/>
                  <a:pt x="46038" y="118930"/>
                </a:cubicBezTo>
                <a:cubicBezTo>
                  <a:pt x="46038" y="110909"/>
                  <a:pt x="51227" y="105562"/>
                  <a:pt x="59011" y="105562"/>
                </a:cubicBezTo>
                <a:close/>
                <a:moveTo>
                  <a:pt x="226883" y="81749"/>
                </a:moveTo>
                <a:cubicBezTo>
                  <a:pt x="225587" y="81749"/>
                  <a:pt x="224292" y="83037"/>
                  <a:pt x="224292" y="83037"/>
                </a:cubicBezTo>
                <a:cubicBezTo>
                  <a:pt x="224292" y="83037"/>
                  <a:pt x="224292" y="83037"/>
                  <a:pt x="171159" y="140996"/>
                </a:cubicBezTo>
                <a:cubicBezTo>
                  <a:pt x="169863" y="142284"/>
                  <a:pt x="169863" y="144860"/>
                  <a:pt x="172455" y="146148"/>
                </a:cubicBezTo>
                <a:cubicBezTo>
                  <a:pt x="172455" y="146148"/>
                  <a:pt x="172455" y="146148"/>
                  <a:pt x="175047" y="148724"/>
                </a:cubicBezTo>
                <a:cubicBezTo>
                  <a:pt x="175047" y="148724"/>
                  <a:pt x="176343" y="150012"/>
                  <a:pt x="177639" y="150012"/>
                </a:cubicBezTo>
                <a:cubicBezTo>
                  <a:pt x="177639" y="150012"/>
                  <a:pt x="178934" y="148724"/>
                  <a:pt x="180230" y="148724"/>
                </a:cubicBezTo>
                <a:cubicBezTo>
                  <a:pt x="180230" y="148724"/>
                  <a:pt x="180230" y="148724"/>
                  <a:pt x="232067" y="90765"/>
                </a:cubicBezTo>
                <a:cubicBezTo>
                  <a:pt x="233363" y="89477"/>
                  <a:pt x="233363" y="86901"/>
                  <a:pt x="232067" y="85613"/>
                </a:cubicBezTo>
                <a:cubicBezTo>
                  <a:pt x="232067" y="85613"/>
                  <a:pt x="232067" y="85613"/>
                  <a:pt x="229475" y="83037"/>
                </a:cubicBezTo>
                <a:cubicBezTo>
                  <a:pt x="228179" y="81749"/>
                  <a:pt x="226883" y="81749"/>
                  <a:pt x="226883" y="81749"/>
                </a:cubicBezTo>
                <a:close/>
                <a:moveTo>
                  <a:pt x="247254" y="62303"/>
                </a:moveTo>
                <a:cubicBezTo>
                  <a:pt x="244873" y="61112"/>
                  <a:pt x="243682" y="62303"/>
                  <a:pt x="242491" y="63493"/>
                </a:cubicBezTo>
                <a:cubicBezTo>
                  <a:pt x="242491" y="63493"/>
                  <a:pt x="242491" y="63493"/>
                  <a:pt x="237729" y="68256"/>
                </a:cubicBezTo>
                <a:cubicBezTo>
                  <a:pt x="237729" y="68256"/>
                  <a:pt x="236538" y="69447"/>
                  <a:pt x="236538" y="70637"/>
                </a:cubicBezTo>
                <a:cubicBezTo>
                  <a:pt x="236538" y="70637"/>
                  <a:pt x="237729" y="71828"/>
                  <a:pt x="237729" y="73019"/>
                </a:cubicBezTo>
                <a:cubicBezTo>
                  <a:pt x="237729" y="73019"/>
                  <a:pt x="237729" y="73019"/>
                  <a:pt x="240110" y="74209"/>
                </a:cubicBezTo>
                <a:cubicBezTo>
                  <a:pt x="241301" y="75400"/>
                  <a:pt x="242491" y="75400"/>
                  <a:pt x="242491" y="75400"/>
                </a:cubicBezTo>
                <a:cubicBezTo>
                  <a:pt x="243682" y="75400"/>
                  <a:pt x="243682" y="75400"/>
                  <a:pt x="244873" y="75400"/>
                </a:cubicBezTo>
                <a:cubicBezTo>
                  <a:pt x="244873" y="74209"/>
                  <a:pt x="244873" y="74209"/>
                  <a:pt x="244873" y="74209"/>
                </a:cubicBezTo>
                <a:cubicBezTo>
                  <a:pt x="244873" y="74209"/>
                  <a:pt x="244873" y="74209"/>
                  <a:pt x="249635" y="69447"/>
                </a:cubicBezTo>
                <a:cubicBezTo>
                  <a:pt x="250826" y="68256"/>
                  <a:pt x="250826" y="65875"/>
                  <a:pt x="249635" y="64684"/>
                </a:cubicBezTo>
                <a:cubicBezTo>
                  <a:pt x="249635" y="64684"/>
                  <a:pt x="249635" y="64684"/>
                  <a:pt x="247254" y="62303"/>
                </a:cubicBezTo>
                <a:close/>
                <a:moveTo>
                  <a:pt x="24647" y="48412"/>
                </a:moveTo>
                <a:cubicBezTo>
                  <a:pt x="24647" y="48412"/>
                  <a:pt x="24647" y="48412"/>
                  <a:pt x="201069" y="48412"/>
                </a:cubicBezTo>
                <a:cubicBezTo>
                  <a:pt x="206258" y="48412"/>
                  <a:pt x="210149" y="49705"/>
                  <a:pt x="214041" y="52292"/>
                </a:cubicBezTo>
                <a:cubicBezTo>
                  <a:pt x="214041" y="52292"/>
                  <a:pt x="214041" y="52292"/>
                  <a:pt x="193285" y="76863"/>
                </a:cubicBezTo>
                <a:cubicBezTo>
                  <a:pt x="189394" y="74277"/>
                  <a:pt x="185502" y="72983"/>
                  <a:pt x="181610" y="72983"/>
                </a:cubicBezTo>
                <a:cubicBezTo>
                  <a:pt x="181610" y="72983"/>
                  <a:pt x="181610" y="72983"/>
                  <a:pt x="45403" y="72983"/>
                </a:cubicBezTo>
                <a:cubicBezTo>
                  <a:pt x="33728" y="72983"/>
                  <a:pt x="24647" y="82036"/>
                  <a:pt x="24647" y="93675"/>
                </a:cubicBezTo>
                <a:cubicBezTo>
                  <a:pt x="24647" y="93675"/>
                  <a:pt x="24647" y="93675"/>
                  <a:pt x="24647" y="268262"/>
                </a:cubicBezTo>
                <a:cubicBezTo>
                  <a:pt x="24647" y="278608"/>
                  <a:pt x="33728" y="287660"/>
                  <a:pt x="45403" y="287660"/>
                </a:cubicBezTo>
                <a:cubicBezTo>
                  <a:pt x="45403" y="287660"/>
                  <a:pt x="45403" y="287660"/>
                  <a:pt x="181610" y="287660"/>
                </a:cubicBezTo>
                <a:cubicBezTo>
                  <a:pt x="193285" y="287660"/>
                  <a:pt x="202366" y="278608"/>
                  <a:pt x="202366" y="268262"/>
                </a:cubicBezTo>
                <a:cubicBezTo>
                  <a:pt x="202366" y="268262"/>
                  <a:pt x="202366" y="268262"/>
                  <a:pt x="202366" y="202307"/>
                </a:cubicBezTo>
                <a:cubicBezTo>
                  <a:pt x="202366" y="202307"/>
                  <a:pt x="202366" y="201014"/>
                  <a:pt x="203663" y="201014"/>
                </a:cubicBezTo>
                <a:cubicBezTo>
                  <a:pt x="203663" y="199720"/>
                  <a:pt x="204960" y="199720"/>
                  <a:pt x="206258" y="198427"/>
                </a:cubicBezTo>
                <a:cubicBezTo>
                  <a:pt x="206258" y="198427"/>
                  <a:pt x="206258" y="198427"/>
                  <a:pt x="227013" y="175149"/>
                </a:cubicBezTo>
                <a:cubicBezTo>
                  <a:pt x="227013" y="175149"/>
                  <a:pt x="227013" y="175149"/>
                  <a:pt x="227013" y="287660"/>
                </a:cubicBezTo>
                <a:cubicBezTo>
                  <a:pt x="227013" y="301886"/>
                  <a:pt x="215338" y="313525"/>
                  <a:pt x="201069" y="313525"/>
                </a:cubicBezTo>
                <a:cubicBezTo>
                  <a:pt x="201069" y="313525"/>
                  <a:pt x="201069" y="313525"/>
                  <a:pt x="25944" y="313525"/>
                </a:cubicBezTo>
                <a:cubicBezTo>
                  <a:pt x="11675" y="313525"/>
                  <a:pt x="0" y="301886"/>
                  <a:pt x="0" y="287660"/>
                </a:cubicBezTo>
                <a:cubicBezTo>
                  <a:pt x="0" y="287660"/>
                  <a:pt x="0" y="287660"/>
                  <a:pt x="0" y="72983"/>
                </a:cubicBezTo>
                <a:cubicBezTo>
                  <a:pt x="0" y="60051"/>
                  <a:pt x="10378" y="48412"/>
                  <a:pt x="24647" y="48412"/>
                </a:cubicBezTo>
                <a:close/>
                <a:moveTo>
                  <a:pt x="242888" y="42062"/>
                </a:moveTo>
                <a:lnTo>
                  <a:pt x="285751" y="81750"/>
                </a:lnTo>
                <a:lnTo>
                  <a:pt x="279401" y="89687"/>
                </a:lnTo>
                <a:lnTo>
                  <a:pt x="200026" y="178587"/>
                </a:lnTo>
                <a:lnTo>
                  <a:pt x="193676" y="184937"/>
                </a:lnTo>
                <a:lnTo>
                  <a:pt x="150813" y="146837"/>
                </a:lnTo>
                <a:lnTo>
                  <a:pt x="155576" y="138899"/>
                </a:lnTo>
                <a:lnTo>
                  <a:pt x="236538" y="48412"/>
                </a:lnTo>
                <a:close/>
                <a:moveTo>
                  <a:pt x="257175" y="26187"/>
                </a:moveTo>
                <a:lnTo>
                  <a:pt x="301625" y="64287"/>
                </a:lnTo>
                <a:lnTo>
                  <a:pt x="295275" y="72225"/>
                </a:lnTo>
                <a:lnTo>
                  <a:pt x="290513" y="75400"/>
                </a:lnTo>
                <a:lnTo>
                  <a:pt x="247650" y="37300"/>
                </a:lnTo>
                <a:lnTo>
                  <a:pt x="250825" y="34125"/>
                </a:lnTo>
                <a:close/>
                <a:moveTo>
                  <a:pt x="285750" y="11899"/>
                </a:moveTo>
                <a:lnTo>
                  <a:pt x="279400" y="19837"/>
                </a:lnTo>
                <a:lnTo>
                  <a:pt x="304800" y="43649"/>
                </a:lnTo>
                <a:lnTo>
                  <a:pt x="312738" y="35712"/>
                </a:lnTo>
                <a:close/>
                <a:moveTo>
                  <a:pt x="285265" y="516"/>
                </a:moveTo>
                <a:cubicBezTo>
                  <a:pt x="289152" y="-801"/>
                  <a:pt x="291744" y="516"/>
                  <a:pt x="294336" y="3151"/>
                </a:cubicBezTo>
                <a:cubicBezTo>
                  <a:pt x="294336" y="3151"/>
                  <a:pt x="294336" y="3151"/>
                  <a:pt x="318958" y="25545"/>
                </a:cubicBezTo>
                <a:cubicBezTo>
                  <a:pt x="324142" y="30814"/>
                  <a:pt x="325438" y="38718"/>
                  <a:pt x="320254" y="43987"/>
                </a:cubicBezTo>
                <a:cubicBezTo>
                  <a:pt x="320254" y="43987"/>
                  <a:pt x="320254" y="43987"/>
                  <a:pt x="305999" y="61112"/>
                </a:cubicBezTo>
                <a:cubicBezTo>
                  <a:pt x="305999" y="61112"/>
                  <a:pt x="305999" y="61112"/>
                  <a:pt x="261938" y="20276"/>
                </a:cubicBezTo>
                <a:cubicBezTo>
                  <a:pt x="261938" y="20276"/>
                  <a:pt x="261938" y="20276"/>
                  <a:pt x="276193" y="4468"/>
                </a:cubicBezTo>
                <a:cubicBezTo>
                  <a:pt x="278785" y="1834"/>
                  <a:pt x="281377" y="516"/>
                  <a:pt x="285265" y="516"/>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64" name="iśľiḍé"/>
          <p:cNvSpPr/>
          <p:nvPr/>
        </p:nvSpPr>
        <p:spPr>
          <a:xfrm>
            <a:off x="7544247" y="5205876"/>
            <a:ext cx="427044" cy="599554"/>
          </a:xfrm>
          <a:custGeom>
            <a:avLst/>
            <a:gdLst>
              <a:gd name="connsiteX0" fmla="*/ 65297 w 239713"/>
              <a:gd name="connsiteY0" fmla="*/ 242888 h 336550"/>
              <a:gd name="connsiteX1" fmla="*/ 176003 w 239713"/>
              <a:gd name="connsiteY1" fmla="*/ 242888 h 336550"/>
              <a:gd name="connsiteX2" fmla="*/ 190500 w 239713"/>
              <a:gd name="connsiteY2" fmla="*/ 257856 h 336550"/>
              <a:gd name="connsiteX3" fmla="*/ 176003 w 239713"/>
              <a:gd name="connsiteY3" fmla="*/ 271463 h 336550"/>
              <a:gd name="connsiteX4" fmla="*/ 65297 w 239713"/>
              <a:gd name="connsiteY4" fmla="*/ 271463 h 336550"/>
              <a:gd name="connsiteX5" fmla="*/ 50800 w 239713"/>
              <a:gd name="connsiteY5" fmla="*/ 257856 h 336550"/>
              <a:gd name="connsiteX6" fmla="*/ 65297 w 239713"/>
              <a:gd name="connsiteY6" fmla="*/ 242888 h 336550"/>
              <a:gd name="connsiteX7" fmla="*/ 65297 w 239713"/>
              <a:gd name="connsiteY7" fmla="*/ 173038 h 336550"/>
              <a:gd name="connsiteX8" fmla="*/ 176003 w 239713"/>
              <a:gd name="connsiteY8" fmla="*/ 173038 h 336550"/>
              <a:gd name="connsiteX9" fmla="*/ 190500 w 239713"/>
              <a:gd name="connsiteY9" fmla="*/ 187326 h 336550"/>
              <a:gd name="connsiteX10" fmla="*/ 176003 w 239713"/>
              <a:gd name="connsiteY10" fmla="*/ 201613 h 336550"/>
              <a:gd name="connsiteX11" fmla="*/ 65297 w 239713"/>
              <a:gd name="connsiteY11" fmla="*/ 201613 h 336550"/>
              <a:gd name="connsiteX12" fmla="*/ 50800 w 239713"/>
              <a:gd name="connsiteY12" fmla="*/ 187326 h 336550"/>
              <a:gd name="connsiteX13" fmla="*/ 65297 w 239713"/>
              <a:gd name="connsiteY13" fmla="*/ 173038 h 336550"/>
              <a:gd name="connsiteX14" fmla="*/ 65297 w 239713"/>
              <a:gd name="connsiteY14" fmla="*/ 101600 h 336550"/>
              <a:gd name="connsiteX15" fmla="*/ 176003 w 239713"/>
              <a:gd name="connsiteY15" fmla="*/ 101600 h 336550"/>
              <a:gd name="connsiteX16" fmla="*/ 190500 w 239713"/>
              <a:gd name="connsiteY16" fmla="*/ 115888 h 336550"/>
              <a:gd name="connsiteX17" fmla="*/ 176003 w 239713"/>
              <a:gd name="connsiteY17" fmla="*/ 130175 h 336550"/>
              <a:gd name="connsiteX18" fmla="*/ 65297 w 239713"/>
              <a:gd name="connsiteY18" fmla="*/ 130175 h 336550"/>
              <a:gd name="connsiteX19" fmla="*/ 50800 w 239713"/>
              <a:gd name="connsiteY19" fmla="*/ 115888 h 336550"/>
              <a:gd name="connsiteX20" fmla="*/ 65297 w 239713"/>
              <a:gd name="connsiteY20" fmla="*/ 101600 h 336550"/>
              <a:gd name="connsiteX21" fmla="*/ 31221 w 239713"/>
              <a:gd name="connsiteY21" fmla="*/ 66675 h 336550"/>
              <a:gd name="connsiteX22" fmla="*/ 28575 w 239713"/>
              <a:gd name="connsiteY22" fmla="*/ 70614 h 336550"/>
              <a:gd name="connsiteX23" fmla="*/ 28575 w 239713"/>
              <a:gd name="connsiteY23" fmla="*/ 306937 h 336550"/>
              <a:gd name="connsiteX24" fmla="*/ 31221 w 239713"/>
              <a:gd name="connsiteY24" fmla="*/ 309563 h 336550"/>
              <a:gd name="connsiteX25" fmla="*/ 208492 w 239713"/>
              <a:gd name="connsiteY25" fmla="*/ 309563 h 336550"/>
              <a:gd name="connsiteX26" fmla="*/ 211138 w 239713"/>
              <a:gd name="connsiteY26" fmla="*/ 306937 h 336550"/>
              <a:gd name="connsiteX27" fmla="*/ 211138 w 239713"/>
              <a:gd name="connsiteY27" fmla="*/ 70614 h 336550"/>
              <a:gd name="connsiteX28" fmla="*/ 208492 w 239713"/>
              <a:gd name="connsiteY28" fmla="*/ 66675 h 336550"/>
              <a:gd name="connsiteX29" fmla="*/ 31221 w 239713"/>
              <a:gd name="connsiteY29" fmla="*/ 66675 h 336550"/>
              <a:gd name="connsiteX30" fmla="*/ 105753 w 239713"/>
              <a:gd name="connsiteY30" fmla="*/ 28575 h 336550"/>
              <a:gd name="connsiteX31" fmla="*/ 103188 w 239713"/>
              <a:gd name="connsiteY31" fmla="*/ 31221 h 336550"/>
              <a:gd name="connsiteX32" fmla="*/ 103188 w 239713"/>
              <a:gd name="connsiteY32" fmla="*/ 36513 h 336550"/>
              <a:gd name="connsiteX33" fmla="*/ 136526 w 239713"/>
              <a:gd name="connsiteY33" fmla="*/ 36513 h 336550"/>
              <a:gd name="connsiteX34" fmla="*/ 136526 w 239713"/>
              <a:gd name="connsiteY34" fmla="*/ 31221 h 336550"/>
              <a:gd name="connsiteX35" fmla="*/ 133962 w 239713"/>
              <a:gd name="connsiteY35" fmla="*/ 28575 h 336550"/>
              <a:gd name="connsiteX36" fmla="*/ 105753 w 239713"/>
              <a:gd name="connsiteY36" fmla="*/ 28575 h 336550"/>
              <a:gd name="connsiteX37" fmla="*/ 105368 w 239713"/>
              <a:gd name="connsiteY37" fmla="*/ 0 h 336550"/>
              <a:gd name="connsiteX38" fmla="*/ 134345 w 239713"/>
              <a:gd name="connsiteY38" fmla="*/ 0 h 336550"/>
              <a:gd name="connsiteX39" fmla="*/ 165955 w 239713"/>
              <a:gd name="connsiteY39" fmla="*/ 31552 h 336550"/>
              <a:gd name="connsiteX40" fmla="*/ 165955 w 239713"/>
              <a:gd name="connsiteY40" fmla="*/ 36810 h 336550"/>
              <a:gd name="connsiteX41" fmla="*/ 208103 w 239713"/>
              <a:gd name="connsiteY41" fmla="*/ 36810 h 336550"/>
              <a:gd name="connsiteX42" fmla="*/ 239713 w 239713"/>
              <a:gd name="connsiteY42" fmla="*/ 68362 h 336550"/>
              <a:gd name="connsiteX43" fmla="*/ 239713 w 239713"/>
              <a:gd name="connsiteY43" fmla="*/ 304998 h 336550"/>
              <a:gd name="connsiteX44" fmla="*/ 206786 w 239713"/>
              <a:gd name="connsiteY44" fmla="*/ 336550 h 336550"/>
              <a:gd name="connsiteX45" fmla="*/ 31610 w 239713"/>
              <a:gd name="connsiteY45" fmla="*/ 336550 h 336550"/>
              <a:gd name="connsiteX46" fmla="*/ 0 w 239713"/>
              <a:gd name="connsiteY46" fmla="*/ 304998 h 336550"/>
              <a:gd name="connsiteX47" fmla="*/ 0 w 239713"/>
              <a:gd name="connsiteY47" fmla="*/ 68362 h 336550"/>
              <a:gd name="connsiteX48" fmla="*/ 31610 w 239713"/>
              <a:gd name="connsiteY48" fmla="*/ 36810 h 336550"/>
              <a:gd name="connsiteX49" fmla="*/ 73758 w 239713"/>
              <a:gd name="connsiteY49" fmla="*/ 36810 h 336550"/>
              <a:gd name="connsiteX50" fmla="*/ 73758 w 239713"/>
              <a:gd name="connsiteY50" fmla="*/ 31552 h 336550"/>
              <a:gd name="connsiteX51" fmla="*/ 105368 w 239713"/>
              <a:gd name="connsiteY51" fmla="*/ 0 h 336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39713" h="336550">
                <a:moveTo>
                  <a:pt x="65297" y="242888"/>
                </a:moveTo>
                <a:cubicBezTo>
                  <a:pt x="65297" y="242888"/>
                  <a:pt x="65297" y="242888"/>
                  <a:pt x="176003" y="242888"/>
                </a:cubicBezTo>
                <a:cubicBezTo>
                  <a:pt x="183911" y="242888"/>
                  <a:pt x="190500" y="249692"/>
                  <a:pt x="190500" y="257856"/>
                </a:cubicBezTo>
                <a:cubicBezTo>
                  <a:pt x="190500" y="266020"/>
                  <a:pt x="183911" y="271463"/>
                  <a:pt x="176003" y="271463"/>
                </a:cubicBezTo>
                <a:cubicBezTo>
                  <a:pt x="176003" y="271463"/>
                  <a:pt x="176003" y="271463"/>
                  <a:pt x="65297" y="271463"/>
                </a:cubicBezTo>
                <a:cubicBezTo>
                  <a:pt x="57390" y="271463"/>
                  <a:pt x="50800" y="266020"/>
                  <a:pt x="50800" y="257856"/>
                </a:cubicBezTo>
                <a:cubicBezTo>
                  <a:pt x="50800" y="249692"/>
                  <a:pt x="57390" y="242888"/>
                  <a:pt x="65297" y="242888"/>
                </a:cubicBezTo>
                <a:close/>
                <a:moveTo>
                  <a:pt x="65297" y="173038"/>
                </a:moveTo>
                <a:cubicBezTo>
                  <a:pt x="65297" y="173038"/>
                  <a:pt x="65297" y="173038"/>
                  <a:pt x="176003" y="173038"/>
                </a:cubicBezTo>
                <a:cubicBezTo>
                  <a:pt x="183911" y="173038"/>
                  <a:pt x="190500" y="179532"/>
                  <a:pt x="190500" y="187326"/>
                </a:cubicBezTo>
                <a:cubicBezTo>
                  <a:pt x="190500" y="195119"/>
                  <a:pt x="183911" y="201613"/>
                  <a:pt x="176003" y="201613"/>
                </a:cubicBezTo>
                <a:cubicBezTo>
                  <a:pt x="176003" y="201613"/>
                  <a:pt x="176003" y="201613"/>
                  <a:pt x="65297" y="201613"/>
                </a:cubicBezTo>
                <a:cubicBezTo>
                  <a:pt x="57390" y="201613"/>
                  <a:pt x="50800" y="195119"/>
                  <a:pt x="50800" y="187326"/>
                </a:cubicBezTo>
                <a:cubicBezTo>
                  <a:pt x="50800" y="179532"/>
                  <a:pt x="57390" y="173038"/>
                  <a:pt x="65297" y="173038"/>
                </a:cubicBezTo>
                <a:close/>
                <a:moveTo>
                  <a:pt x="65297" y="101600"/>
                </a:moveTo>
                <a:cubicBezTo>
                  <a:pt x="65297" y="101600"/>
                  <a:pt x="65297" y="101600"/>
                  <a:pt x="176003" y="101600"/>
                </a:cubicBezTo>
                <a:cubicBezTo>
                  <a:pt x="183911" y="101600"/>
                  <a:pt x="190500" y="108094"/>
                  <a:pt x="190500" y="115888"/>
                </a:cubicBezTo>
                <a:cubicBezTo>
                  <a:pt x="190500" y="123681"/>
                  <a:pt x="183911" y="130175"/>
                  <a:pt x="176003" y="130175"/>
                </a:cubicBezTo>
                <a:cubicBezTo>
                  <a:pt x="176003" y="130175"/>
                  <a:pt x="176003" y="130175"/>
                  <a:pt x="65297" y="130175"/>
                </a:cubicBezTo>
                <a:cubicBezTo>
                  <a:pt x="57390" y="130175"/>
                  <a:pt x="50800" y="123681"/>
                  <a:pt x="50800" y="115888"/>
                </a:cubicBezTo>
                <a:cubicBezTo>
                  <a:pt x="50800" y="108094"/>
                  <a:pt x="57390" y="101600"/>
                  <a:pt x="65297" y="101600"/>
                </a:cubicBezTo>
                <a:close/>
                <a:moveTo>
                  <a:pt x="31221" y="66675"/>
                </a:moveTo>
                <a:cubicBezTo>
                  <a:pt x="29898" y="66675"/>
                  <a:pt x="28575" y="67988"/>
                  <a:pt x="28575" y="70614"/>
                </a:cubicBezTo>
                <a:cubicBezTo>
                  <a:pt x="28575" y="70614"/>
                  <a:pt x="28575" y="70614"/>
                  <a:pt x="28575" y="306937"/>
                </a:cubicBezTo>
                <a:cubicBezTo>
                  <a:pt x="28575" y="308250"/>
                  <a:pt x="29898" y="309563"/>
                  <a:pt x="31221" y="309563"/>
                </a:cubicBezTo>
                <a:cubicBezTo>
                  <a:pt x="31221" y="309563"/>
                  <a:pt x="31221" y="309563"/>
                  <a:pt x="208492" y="309563"/>
                </a:cubicBezTo>
                <a:cubicBezTo>
                  <a:pt x="209815" y="309563"/>
                  <a:pt x="211138" y="308250"/>
                  <a:pt x="211138" y="306937"/>
                </a:cubicBezTo>
                <a:lnTo>
                  <a:pt x="211138" y="70614"/>
                </a:lnTo>
                <a:cubicBezTo>
                  <a:pt x="211138" y="67988"/>
                  <a:pt x="209815" y="66675"/>
                  <a:pt x="208492" y="66675"/>
                </a:cubicBezTo>
                <a:cubicBezTo>
                  <a:pt x="208492" y="66675"/>
                  <a:pt x="208492" y="66675"/>
                  <a:pt x="31221" y="66675"/>
                </a:cubicBezTo>
                <a:close/>
                <a:moveTo>
                  <a:pt x="105753" y="28575"/>
                </a:moveTo>
                <a:cubicBezTo>
                  <a:pt x="104470" y="28575"/>
                  <a:pt x="103188" y="29898"/>
                  <a:pt x="103188" y="31221"/>
                </a:cubicBezTo>
                <a:cubicBezTo>
                  <a:pt x="103188" y="31221"/>
                  <a:pt x="103188" y="31221"/>
                  <a:pt x="103188" y="36513"/>
                </a:cubicBezTo>
                <a:cubicBezTo>
                  <a:pt x="103188" y="36513"/>
                  <a:pt x="103188" y="36513"/>
                  <a:pt x="136526" y="36513"/>
                </a:cubicBezTo>
                <a:cubicBezTo>
                  <a:pt x="136526" y="36513"/>
                  <a:pt x="136526" y="36513"/>
                  <a:pt x="136526" y="31221"/>
                </a:cubicBezTo>
                <a:cubicBezTo>
                  <a:pt x="136526" y="29898"/>
                  <a:pt x="135244" y="28575"/>
                  <a:pt x="133962" y="28575"/>
                </a:cubicBezTo>
                <a:cubicBezTo>
                  <a:pt x="133962" y="28575"/>
                  <a:pt x="133962" y="28575"/>
                  <a:pt x="105753" y="28575"/>
                </a:cubicBezTo>
                <a:close/>
                <a:moveTo>
                  <a:pt x="105368" y="0"/>
                </a:moveTo>
                <a:cubicBezTo>
                  <a:pt x="105368" y="0"/>
                  <a:pt x="105368" y="0"/>
                  <a:pt x="134345" y="0"/>
                </a:cubicBezTo>
                <a:cubicBezTo>
                  <a:pt x="151467" y="0"/>
                  <a:pt x="165955" y="14461"/>
                  <a:pt x="165955" y="31552"/>
                </a:cubicBezTo>
                <a:cubicBezTo>
                  <a:pt x="165955" y="31552"/>
                  <a:pt x="165955" y="31552"/>
                  <a:pt x="165955" y="36810"/>
                </a:cubicBezTo>
                <a:cubicBezTo>
                  <a:pt x="165955" y="36810"/>
                  <a:pt x="165955" y="36810"/>
                  <a:pt x="208103" y="36810"/>
                </a:cubicBezTo>
                <a:cubicBezTo>
                  <a:pt x="225225" y="36810"/>
                  <a:pt x="239713" y="51271"/>
                  <a:pt x="239713" y="68362"/>
                </a:cubicBezTo>
                <a:cubicBezTo>
                  <a:pt x="239713" y="68362"/>
                  <a:pt x="239713" y="68362"/>
                  <a:pt x="239713" y="304998"/>
                </a:cubicBezTo>
                <a:cubicBezTo>
                  <a:pt x="238396" y="322089"/>
                  <a:pt x="223908" y="336550"/>
                  <a:pt x="206786" y="336550"/>
                </a:cubicBezTo>
                <a:cubicBezTo>
                  <a:pt x="206786" y="336550"/>
                  <a:pt x="206786" y="336550"/>
                  <a:pt x="31610" y="336550"/>
                </a:cubicBezTo>
                <a:cubicBezTo>
                  <a:pt x="14488" y="336550"/>
                  <a:pt x="0" y="322089"/>
                  <a:pt x="0" y="304998"/>
                </a:cubicBezTo>
                <a:cubicBezTo>
                  <a:pt x="0" y="304998"/>
                  <a:pt x="0" y="304998"/>
                  <a:pt x="0" y="68362"/>
                </a:cubicBezTo>
                <a:cubicBezTo>
                  <a:pt x="0" y="51271"/>
                  <a:pt x="14488" y="36810"/>
                  <a:pt x="31610" y="36810"/>
                </a:cubicBezTo>
                <a:cubicBezTo>
                  <a:pt x="31610" y="36810"/>
                  <a:pt x="31610" y="36810"/>
                  <a:pt x="73758" y="36810"/>
                </a:cubicBezTo>
                <a:cubicBezTo>
                  <a:pt x="73758" y="36810"/>
                  <a:pt x="73758" y="36810"/>
                  <a:pt x="73758" y="31552"/>
                </a:cubicBezTo>
                <a:cubicBezTo>
                  <a:pt x="73758" y="14461"/>
                  <a:pt x="88246" y="0"/>
                  <a:pt x="105368" y="0"/>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30000"/>
              </a:lnSpc>
            </a:pPr>
            <a:endParaRPr sz="2400" dirty="0">
              <a:latin typeface="Arial" panose="020B0604020202020204" pitchFamily="34" charset="0"/>
              <a:ea typeface="方正黑体简体" panose="02010601030101010101" pitchFamily="2" charset="-122"/>
              <a:sym typeface="Arial" panose="020B0604020202020204" pitchFamily="34" charset="0"/>
            </a:endParaRPr>
          </a:p>
        </p:txBody>
      </p:sp>
      <p:sp>
        <p:nvSpPr>
          <p:cNvPr id="65" name="椭圆 6"/>
          <p:cNvSpPr/>
          <p:nvPr/>
        </p:nvSpPr>
        <p:spPr>
          <a:xfrm>
            <a:off x="12982135" y="3320435"/>
            <a:ext cx="439946" cy="493486"/>
          </a:xfrm>
          <a:custGeom>
            <a:avLst/>
            <a:gdLst>
              <a:gd name="connsiteX0" fmla="*/ 199932 w 300038"/>
              <a:gd name="connsiteY0" fmla="*/ 273051 h 336551"/>
              <a:gd name="connsiteX1" fmla="*/ 192088 w 300038"/>
              <a:gd name="connsiteY1" fmla="*/ 280989 h 336551"/>
              <a:gd name="connsiteX2" fmla="*/ 192088 w 300038"/>
              <a:gd name="connsiteY2" fmla="*/ 306124 h 336551"/>
              <a:gd name="connsiteX3" fmla="*/ 199932 w 300038"/>
              <a:gd name="connsiteY3" fmla="*/ 312739 h 336551"/>
              <a:gd name="connsiteX4" fmla="*/ 250919 w 300038"/>
              <a:gd name="connsiteY4" fmla="*/ 312739 h 336551"/>
              <a:gd name="connsiteX5" fmla="*/ 258763 w 300038"/>
              <a:gd name="connsiteY5" fmla="*/ 306124 h 336551"/>
              <a:gd name="connsiteX6" fmla="*/ 258763 w 300038"/>
              <a:gd name="connsiteY6" fmla="*/ 280989 h 336551"/>
              <a:gd name="connsiteX7" fmla="*/ 250919 w 300038"/>
              <a:gd name="connsiteY7" fmla="*/ 273051 h 336551"/>
              <a:gd name="connsiteX8" fmla="*/ 199932 w 300038"/>
              <a:gd name="connsiteY8" fmla="*/ 273051 h 336551"/>
              <a:gd name="connsiteX9" fmla="*/ 101328 w 300038"/>
              <a:gd name="connsiteY9" fmla="*/ 196851 h 336551"/>
              <a:gd name="connsiteX10" fmla="*/ 107908 w 300038"/>
              <a:gd name="connsiteY10" fmla="*/ 196851 h 336551"/>
              <a:gd name="connsiteX11" fmla="*/ 111856 w 300038"/>
              <a:gd name="connsiteY11" fmla="*/ 202123 h 336551"/>
              <a:gd name="connsiteX12" fmla="*/ 128964 w 300038"/>
              <a:gd name="connsiteY12" fmla="*/ 248250 h 336551"/>
              <a:gd name="connsiteX13" fmla="*/ 131595 w 300038"/>
              <a:gd name="connsiteY13" fmla="*/ 239025 h 336551"/>
              <a:gd name="connsiteX14" fmla="*/ 126332 w 300038"/>
              <a:gd name="connsiteY14" fmla="*/ 225845 h 336551"/>
              <a:gd name="connsiteX15" fmla="*/ 127648 w 300038"/>
              <a:gd name="connsiteY15" fmla="*/ 217938 h 336551"/>
              <a:gd name="connsiteX16" fmla="*/ 132911 w 300038"/>
              <a:gd name="connsiteY16" fmla="*/ 215302 h 336551"/>
              <a:gd name="connsiteX17" fmla="*/ 167126 w 300038"/>
              <a:gd name="connsiteY17" fmla="*/ 215302 h 336551"/>
              <a:gd name="connsiteX18" fmla="*/ 172390 w 300038"/>
              <a:gd name="connsiteY18" fmla="*/ 217938 h 336551"/>
              <a:gd name="connsiteX19" fmla="*/ 173706 w 300038"/>
              <a:gd name="connsiteY19" fmla="*/ 225845 h 336551"/>
              <a:gd name="connsiteX20" fmla="*/ 168442 w 300038"/>
              <a:gd name="connsiteY20" fmla="*/ 239025 h 336551"/>
              <a:gd name="connsiteX21" fmla="*/ 171074 w 300038"/>
              <a:gd name="connsiteY21" fmla="*/ 248250 h 336551"/>
              <a:gd name="connsiteX22" fmla="*/ 188182 w 300038"/>
              <a:gd name="connsiteY22" fmla="*/ 202123 h 336551"/>
              <a:gd name="connsiteX23" fmla="*/ 192130 w 300038"/>
              <a:gd name="connsiteY23" fmla="*/ 196851 h 336551"/>
              <a:gd name="connsiteX24" fmla="*/ 198710 w 300038"/>
              <a:gd name="connsiteY24" fmla="*/ 196851 h 336551"/>
              <a:gd name="connsiteX25" fmla="*/ 265823 w 300038"/>
              <a:gd name="connsiteY25" fmla="*/ 224527 h 336551"/>
              <a:gd name="connsiteX26" fmla="*/ 300038 w 300038"/>
              <a:gd name="connsiteY26" fmla="*/ 274609 h 336551"/>
              <a:gd name="connsiteX27" fmla="*/ 300038 w 300038"/>
              <a:gd name="connsiteY27" fmla="*/ 328643 h 336551"/>
              <a:gd name="connsiteX28" fmla="*/ 292142 w 300038"/>
              <a:gd name="connsiteY28" fmla="*/ 336551 h 336551"/>
              <a:gd name="connsiteX29" fmla="*/ 7896 w 300038"/>
              <a:gd name="connsiteY29" fmla="*/ 336551 h 336551"/>
              <a:gd name="connsiteX30" fmla="*/ 0 w 300038"/>
              <a:gd name="connsiteY30" fmla="*/ 328643 h 336551"/>
              <a:gd name="connsiteX31" fmla="*/ 0 w 300038"/>
              <a:gd name="connsiteY31" fmla="*/ 274609 h 336551"/>
              <a:gd name="connsiteX32" fmla="*/ 34215 w 300038"/>
              <a:gd name="connsiteY32" fmla="*/ 224527 h 336551"/>
              <a:gd name="connsiteX33" fmla="*/ 101328 w 300038"/>
              <a:gd name="connsiteY33" fmla="*/ 196851 h 336551"/>
              <a:gd name="connsiteX34" fmla="*/ 155328 w 300038"/>
              <a:gd name="connsiteY34" fmla="*/ 0 h 336551"/>
              <a:gd name="connsiteX35" fmla="*/ 201775 w 300038"/>
              <a:gd name="connsiteY35" fmla="*/ 15854 h 336551"/>
              <a:gd name="connsiteX36" fmla="*/ 223008 w 300038"/>
              <a:gd name="connsiteY36" fmla="*/ 79268 h 336551"/>
              <a:gd name="connsiteX37" fmla="*/ 224335 w 300038"/>
              <a:gd name="connsiteY37" fmla="*/ 93801 h 336551"/>
              <a:gd name="connsiteX38" fmla="*/ 229643 w 300038"/>
              <a:gd name="connsiteY38" fmla="*/ 100407 h 336551"/>
              <a:gd name="connsiteX39" fmla="*/ 232297 w 300038"/>
              <a:gd name="connsiteY39" fmla="*/ 125508 h 336551"/>
              <a:gd name="connsiteX40" fmla="*/ 208410 w 300038"/>
              <a:gd name="connsiteY40" fmla="*/ 151931 h 336551"/>
              <a:gd name="connsiteX41" fmla="*/ 185850 w 300038"/>
              <a:gd name="connsiteY41" fmla="*/ 183639 h 336551"/>
              <a:gd name="connsiteX42" fmla="*/ 172579 w 300038"/>
              <a:gd name="connsiteY42" fmla="*/ 192887 h 336551"/>
              <a:gd name="connsiteX43" fmla="*/ 150019 w 300038"/>
              <a:gd name="connsiteY43" fmla="*/ 196850 h 336551"/>
              <a:gd name="connsiteX44" fmla="*/ 127459 w 300038"/>
              <a:gd name="connsiteY44" fmla="*/ 192887 h 336551"/>
              <a:gd name="connsiteX45" fmla="*/ 114189 w 300038"/>
              <a:gd name="connsiteY45" fmla="*/ 183639 h 336551"/>
              <a:gd name="connsiteX46" fmla="*/ 91629 w 300038"/>
              <a:gd name="connsiteY46" fmla="*/ 151931 h 336551"/>
              <a:gd name="connsiteX47" fmla="*/ 67742 w 300038"/>
              <a:gd name="connsiteY47" fmla="*/ 125508 h 336551"/>
              <a:gd name="connsiteX48" fmla="*/ 70396 w 300038"/>
              <a:gd name="connsiteY48" fmla="*/ 100407 h 336551"/>
              <a:gd name="connsiteX49" fmla="*/ 75704 w 300038"/>
              <a:gd name="connsiteY49" fmla="*/ 93801 h 336551"/>
              <a:gd name="connsiteX50" fmla="*/ 77031 w 300038"/>
              <a:gd name="connsiteY50" fmla="*/ 85874 h 336551"/>
              <a:gd name="connsiteX51" fmla="*/ 74377 w 300038"/>
              <a:gd name="connsiteY51" fmla="*/ 50203 h 336551"/>
              <a:gd name="connsiteX52" fmla="*/ 103572 w 300038"/>
              <a:gd name="connsiteY52" fmla="*/ 27744 h 336551"/>
              <a:gd name="connsiteX53" fmla="*/ 119497 w 300038"/>
              <a:gd name="connsiteY53" fmla="*/ 10569 h 336551"/>
              <a:gd name="connsiteX54" fmla="*/ 155328 w 300038"/>
              <a:gd name="connsiteY54" fmla="*/ 0 h 33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00038" h="336551">
                <a:moveTo>
                  <a:pt x="199932" y="273051"/>
                </a:moveTo>
                <a:cubicBezTo>
                  <a:pt x="194703" y="273051"/>
                  <a:pt x="192088" y="277020"/>
                  <a:pt x="192088" y="280989"/>
                </a:cubicBezTo>
                <a:cubicBezTo>
                  <a:pt x="192088" y="306124"/>
                  <a:pt x="192088" y="306124"/>
                  <a:pt x="192088" y="306124"/>
                </a:cubicBezTo>
                <a:cubicBezTo>
                  <a:pt x="192088" y="310093"/>
                  <a:pt x="194703" y="312739"/>
                  <a:pt x="199932" y="312739"/>
                </a:cubicBezTo>
                <a:cubicBezTo>
                  <a:pt x="250919" y="312739"/>
                  <a:pt x="250919" y="312739"/>
                  <a:pt x="250919" y="312739"/>
                </a:cubicBezTo>
                <a:cubicBezTo>
                  <a:pt x="254841" y="312739"/>
                  <a:pt x="258763" y="310093"/>
                  <a:pt x="258763" y="306124"/>
                </a:cubicBezTo>
                <a:lnTo>
                  <a:pt x="258763" y="280989"/>
                </a:lnTo>
                <a:cubicBezTo>
                  <a:pt x="258763" y="277020"/>
                  <a:pt x="254841" y="273051"/>
                  <a:pt x="250919" y="273051"/>
                </a:cubicBezTo>
                <a:cubicBezTo>
                  <a:pt x="199932" y="273051"/>
                  <a:pt x="199932" y="273051"/>
                  <a:pt x="199932" y="273051"/>
                </a:cubicBezTo>
                <a:close/>
                <a:moveTo>
                  <a:pt x="101328" y="196851"/>
                </a:moveTo>
                <a:cubicBezTo>
                  <a:pt x="103960" y="196851"/>
                  <a:pt x="105276" y="196851"/>
                  <a:pt x="107908" y="196851"/>
                </a:cubicBezTo>
                <a:cubicBezTo>
                  <a:pt x="109224" y="198169"/>
                  <a:pt x="110540" y="199487"/>
                  <a:pt x="111856" y="202123"/>
                </a:cubicBezTo>
                <a:cubicBezTo>
                  <a:pt x="128964" y="248250"/>
                  <a:pt x="128964" y="248250"/>
                  <a:pt x="128964" y="248250"/>
                </a:cubicBezTo>
                <a:cubicBezTo>
                  <a:pt x="131595" y="239025"/>
                  <a:pt x="131595" y="239025"/>
                  <a:pt x="131595" y="239025"/>
                </a:cubicBezTo>
                <a:cubicBezTo>
                  <a:pt x="126332" y="225845"/>
                  <a:pt x="126332" y="225845"/>
                  <a:pt x="126332" y="225845"/>
                </a:cubicBezTo>
                <a:cubicBezTo>
                  <a:pt x="125016" y="223209"/>
                  <a:pt x="126332" y="220574"/>
                  <a:pt x="127648" y="217938"/>
                </a:cubicBezTo>
                <a:cubicBezTo>
                  <a:pt x="128964" y="216620"/>
                  <a:pt x="131595" y="215302"/>
                  <a:pt x="132911" y="215302"/>
                </a:cubicBezTo>
                <a:cubicBezTo>
                  <a:pt x="167126" y="215302"/>
                  <a:pt x="167126" y="215302"/>
                  <a:pt x="167126" y="215302"/>
                </a:cubicBezTo>
                <a:cubicBezTo>
                  <a:pt x="168442" y="215302"/>
                  <a:pt x="171074" y="216620"/>
                  <a:pt x="172390" y="217938"/>
                </a:cubicBezTo>
                <a:cubicBezTo>
                  <a:pt x="173706" y="220574"/>
                  <a:pt x="175022" y="223209"/>
                  <a:pt x="173706" y="225845"/>
                </a:cubicBezTo>
                <a:cubicBezTo>
                  <a:pt x="168442" y="239025"/>
                  <a:pt x="168442" y="239025"/>
                  <a:pt x="168442" y="239025"/>
                </a:cubicBezTo>
                <a:cubicBezTo>
                  <a:pt x="171074" y="248250"/>
                  <a:pt x="171074" y="248250"/>
                  <a:pt x="171074" y="248250"/>
                </a:cubicBezTo>
                <a:cubicBezTo>
                  <a:pt x="188182" y="202123"/>
                  <a:pt x="188182" y="202123"/>
                  <a:pt x="188182" y="202123"/>
                </a:cubicBezTo>
                <a:cubicBezTo>
                  <a:pt x="189498" y="199487"/>
                  <a:pt x="190814" y="198169"/>
                  <a:pt x="192130" y="196851"/>
                </a:cubicBezTo>
                <a:cubicBezTo>
                  <a:pt x="194762" y="196851"/>
                  <a:pt x="196078" y="196851"/>
                  <a:pt x="198710" y="196851"/>
                </a:cubicBezTo>
                <a:cubicBezTo>
                  <a:pt x="265823" y="224527"/>
                  <a:pt x="265823" y="224527"/>
                  <a:pt x="265823" y="224527"/>
                </a:cubicBezTo>
                <a:cubicBezTo>
                  <a:pt x="286879" y="232435"/>
                  <a:pt x="300038" y="252204"/>
                  <a:pt x="300038" y="274609"/>
                </a:cubicBezTo>
                <a:cubicBezTo>
                  <a:pt x="300038" y="328643"/>
                  <a:pt x="300038" y="328643"/>
                  <a:pt x="300038" y="328643"/>
                </a:cubicBezTo>
                <a:cubicBezTo>
                  <a:pt x="300038" y="332597"/>
                  <a:pt x="296090" y="336551"/>
                  <a:pt x="292142" y="336551"/>
                </a:cubicBezTo>
                <a:cubicBezTo>
                  <a:pt x="7896" y="336551"/>
                  <a:pt x="7896" y="336551"/>
                  <a:pt x="7896" y="336551"/>
                </a:cubicBezTo>
                <a:cubicBezTo>
                  <a:pt x="3948" y="336551"/>
                  <a:pt x="0" y="332597"/>
                  <a:pt x="0" y="328643"/>
                </a:cubicBezTo>
                <a:cubicBezTo>
                  <a:pt x="0" y="274609"/>
                  <a:pt x="0" y="274609"/>
                  <a:pt x="0" y="274609"/>
                </a:cubicBezTo>
                <a:cubicBezTo>
                  <a:pt x="0" y="252204"/>
                  <a:pt x="13159" y="232435"/>
                  <a:pt x="34215" y="224527"/>
                </a:cubicBezTo>
                <a:cubicBezTo>
                  <a:pt x="101328" y="196851"/>
                  <a:pt x="101328" y="196851"/>
                  <a:pt x="101328" y="196851"/>
                </a:cubicBezTo>
                <a:close/>
                <a:moveTo>
                  <a:pt x="155328" y="0"/>
                </a:moveTo>
                <a:cubicBezTo>
                  <a:pt x="171252" y="0"/>
                  <a:pt x="187177" y="5285"/>
                  <a:pt x="201775" y="15854"/>
                </a:cubicBezTo>
                <a:cubicBezTo>
                  <a:pt x="225662" y="34350"/>
                  <a:pt x="223008" y="72663"/>
                  <a:pt x="223008" y="79268"/>
                </a:cubicBezTo>
                <a:cubicBezTo>
                  <a:pt x="223008" y="84553"/>
                  <a:pt x="224335" y="89838"/>
                  <a:pt x="224335" y="93801"/>
                </a:cubicBezTo>
                <a:cubicBezTo>
                  <a:pt x="225662" y="95122"/>
                  <a:pt x="228316" y="96443"/>
                  <a:pt x="229643" y="100407"/>
                </a:cubicBezTo>
                <a:cubicBezTo>
                  <a:pt x="234951" y="107012"/>
                  <a:pt x="234951" y="114939"/>
                  <a:pt x="232297" y="125508"/>
                </a:cubicBezTo>
                <a:cubicBezTo>
                  <a:pt x="226989" y="146647"/>
                  <a:pt x="215045" y="150610"/>
                  <a:pt x="208410" y="151931"/>
                </a:cubicBezTo>
                <a:cubicBezTo>
                  <a:pt x="204429" y="159858"/>
                  <a:pt x="195139" y="175712"/>
                  <a:pt x="185850" y="183639"/>
                </a:cubicBezTo>
                <a:cubicBezTo>
                  <a:pt x="183196" y="187602"/>
                  <a:pt x="177888" y="190244"/>
                  <a:pt x="172579" y="192887"/>
                </a:cubicBezTo>
                <a:cubicBezTo>
                  <a:pt x="164617" y="195529"/>
                  <a:pt x="157982" y="196850"/>
                  <a:pt x="150019" y="196850"/>
                </a:cubicBezTo>
                <a:cubicBezTo>
                  <a:pt x="142057" y="196850"/>
                  <a:pt x="135422" y="195529"/>
                  <a:pt x="127459" y="192887"/>
                </a:cubicBezTo>
                <a:cubicBezTo>
                  <a:pt x="122151" y="190244"/>
                  <a:pt x="116843" y="187602"/>
                  <a:pt x="114189" y="183639"/>
                </a:cubicBezTo>
                <a:cubicBezTo>
                  <a:pt x="104900" y="175712"/>
                  <a:pt x="95610" y="159858"/>
                  <a:pt x="91629" y="151931"/>
                </a:cubicBezTo>
                <a:cubicBezTo>
                  <a:pt x="84994" y="150610"/>
                  <a:pt x="73050" y="146647"/>
                  <a:pt x="67742" y="125508"/>
                </a:cubicBezTo>
                <a:cubicBezTo>
                  <a:pt x="65088" y="114939"/>
                  <a:pt x="65088" y="107012"/>
                  <a:pt x="70396" y="100407"/>
                </a:cubicBezTo>
                <a:cubicBezTo>
                  <a:pt x="71723" y="96443"/>
                  <a:pt x="74377" y="95122"/>
                  <a:pt x="75704" y="93801"/>
                </a:cubicBezTo>
                <a:cubicBezTo>
                  <a:pt x="75704" y="91159"/>
                  <a:pt x="75704" y="88516"/>
                  <a:pt x="77031" y="85874"/>
                </a:cubicBezTo>
                <a:cubicBezTo>
                  <a:pt x="73050" y="80590"/>
                  <a:pt x="67742" y="68699"/>
                  <a:pt x="74377" y="50203"/>
                </a:cubicBezTo>
                <a:cubicBezTo>
                  <a:pt x="81013" y="30386"/>
                  <a:pt x="95610" y="27744"/>
                  <a:pt x="103572" y="27744"/>
                </a:cubicBezTo>
                <a:cubicBezTo>
                  <a:pt x="106227" y="22459"/>
                  <a:pt x="111535" y="17175"/>
                  <a:pt x="119497" y="10569"/>
                </a:cubicBezTo>
                <a:cubicBezTo>
                  <a:pt x="128786" y="3963"/>
                  <a:pt x="142057" y="0"/>
                  <a:pt x="15532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66" name="矩形 65"/>
          <p:cNvSpPr/>
          <p:nvPr/>
        </p:nvSpPr>
        <p:spPr>
          <a:xfrm>
            <a:off x="2967692" y="3588559"/>
            <a:ext cx="3814108" cy="830997"/>
          </a:xfrm>
          <a:prstGeom prst="rect">
            <a:avLst/>
          </a:prstGeom>
        </p:spPr>
        <p:txBody>
          <a:bodyPr wrap="square">
            <a:spAutoFit/>
          </a:bodyPr>
          <a:lstStyle/>
          <a:p>
            <a:pPr lvl="0" defTabSz="913765">
              <a:defRPr/>
            </a:pP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邀請專家學者，針對社群主題進行演講活動。</a:t>
            </a:r>
            <a:endParaRPr lang="zh-CN" altLang="en-US" sz="2400"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67" name="Freeform 402"/>
          <p:cNvSpPr/>
          <p:nvPr/>
        </p:nvSpPr>
        <p:spPr>
          <a:xfrm>
            <a:off x="2033374" y="5203479"/>
            <a:ext cx="483986" cy="615981"/>
          </a:xfrm>
          <a:custGeom>
            <a:avLst/>
            <a:gdLst>
              <a:gd name="connsiteX0" fmla="*/ 306501 w 396649"/>
              <a:gd name="connsiteY0" fmla="*/ 0 h 504825"/>
              <a:gd name="connsiteX1" fmla="*/ 378619 w 396649"/>
              <a:gd name="connsiteY1" fmla="*/ 0 h 504825"/>
              <a:gd name="connsiteX2" fmla="*/ 391296 w 396649"/>
              <a:gd name="connsiteY2" fmla="*/ 5353 h 504825"/>
              <a:gd name="connsiteX3" fmla="*/ 396649 w 396649"/>
              <a:gd name="connsiteY3" fmla="*/ 18029 h 504825"/>
              <a:gd name="connsiteX4" fmla="*/ 396649 w 396649"/>
              <a:gd name="connsiteY4" fmla="*/ 468766 h 504825"/>
              <a:gd name="connsiteX5" fmla="*/ 385944 w 396649"/>
              <a:gd name="connsiteY5" fmla="*/ 494120 h 504825"/>
              <a:gd name="connsiteX6" fmla="*/ 360590 w 396649"/>
              <a:gd name="connsiteY6" fmla="*/ 504825 h 504825"/>
              <a:gd name="connsiteX7" fmla="*/ 324531 w 396649"/>
              <a:gd name="connsiteY7" fmla="*/ 504825 h 504825"/>
              <a:gd name="connsiteX8" fmla="*/ 299177 w 396649"/>
              <a:gd name="connsiteY8" fmla="*/ 494120 h 504825"/>
              <a:gd name="connsiteX9" fmla="*/ 288472 w 396649"/>
              <a:gd name="connsiteY9" fmla="*/ 468766 h 504825"/>
              <a:gd name="connsiteX10" fmla="*/ 288472 w 396649"/>
              <a:gd name="connsiteY10" fmla="*/ 324530 h 504825"/>
              <a:gd name="connsiteX11" fmla="*/ 225369 w 396649"/>
              <a:gd name="connsiteY11" fmla="*/ 324530 h 504825"/>
              <a:gd name="connsiteX12" fmla="*/ 219030 w 396649"/>
              <a:gd name="connsiteY12" fmla="*/ 321854 h 504825"/>
              <a:gd name="connsiteX13" fmla="*/ 216354 w 396649"/>
              <a:gd name="connsiteY13" fmla="*/ 315516 h 504825"/>
              <a:gd name="connsiteX14" fmla="*/ 216354 w 396649"/>
              <a:gd name="connsiteY14" fmla="*/ 90147 h 504825"/>
              <a:gd name="connsiteX15" fmla="*/ 242835 w 396649"/>
              <a:gd name="connsiteY15" fmla="*/ 26481 h 504825"/>
              <a:gd name="connsiteX16" fmla="*/ 306501 w 396649"/>
              <a:gd name="connsiteY16" fmla="*/ 0 h 504825"/>
              <a:gd name="connsiteX17" fmla="*/ 18030 w 396649"/>
              <a:gd name="connsiteY17" fmla="*/ 0 h 504825"/>
              <a:gd name="connsiteX18" fmla="*/ 30707 w 396649"/>
              <a:gd name="connsiteY18" fmla="*/ 5353 h 504825"/>
              <a:gd name="connsiteX19" fmla="*/ 36059 w 396649"/>
              <a:gd name="connsiteY19" fmla="*/ 18029 h 504825"/>
              <a:gd name="connsiteX20" fmla="*/ 36059 w 396649"/>
              <a:gd name="connsiteY20" fmla="*/ 135221 h 504825"/>
              <a:gd name="connsiteX21" fmla="*/ 41412 w 396649"/>
              <a:gd name="connsiteY21" fmla="*/ 147898 h 504825"/>
              <a:gd name="connsiteX22" fmla="*/ 54089 w 396649"/>
              <a:gd name="connsiteY22" fmla="*/ 153251 h 504825"/>
              <a:gd name="connsiteX23" fmla="*/ 66766 w 396649"/>
              <a:gd name="connsiteY23" fmla="*/ 147898 h 504825"/>
              <a:gd name="connsiteX24" fmla="*/ 72119 w 396649"/>
              <a:gd name="connsiteY24" fmla="*/ 135221 h 504825"/>
              <a:gd name="connsiteX25" fmla="*/ 72119 w 396649"/>
              <a:gd name="connsiteY25" fmla="*/ 18029 h 504825"/>
              <a:gd name="connsiteX26" fmla="*/ 77471 w 396649"/>
              <a:gd name="connsiteY26" fmla="*/ 5353 h 504825"/>
              <a:gd name="connsiteX27" fmla="*/ 90148 w 396649"/>
              <a:gd name="connsiteY27" fmla="*/ 0 h 504825"/>
              <a:gd name="connsiteX28" fmla="*/ 102825 w 396649"/>
              <a:gd name="connsiteY28" fmla="*/ 5353 h 504825"/>
              <a:gd name="connsiteX29" fmla="*/ 108178 w 396649"/>
              <a:gd name="connsiteY29" fmla="*/ 18029 h 504825"/>
              <a:gd name="connsiteX30" fmla="*/ 108178 w 396649"/>
              <a:gd name="connsiteY30" fmla="*/ 135221 h 504825"/>
              <a:gd name="connsiteX31" fmla="*/ 113530 w 396649"/>
              <a:gd name="connsiteY31" fmla="*/ 147898 h 504825"/>
              <a:gd name="connsiteX32" fmla="*/ 126207 w 396649"/>
              <a:gd name="connsiteY32" fmla="*/ 153251 h 504825"/>
              <a:gd name="connsiteX33" fmla="*/ 138884 w 396649"/>
              <a:gd name="connsiteY33" fmla="*/ 147898 h 504825"/>
              <a:gd name="connsiteX34" fmla="*/ 144236 w 396649"/>
              <a:gd name="connsiteY34" fmla="*/ 135221 h 504825"/>
              <a:gd name="connsiteX35" fmla="*/ 144236 w 396649"/>
              <a:gd name="connsiteY35" fmla="*/ 18029 h 504825"/>
              <a:gd name="connsiteX36" fmla="*/ 149589 w 396649"/>
              <a:gd name="connsiteY36" fmla="*/ 5353 h 504825"/>
              <a:gd name="connsiteX37" fmla="*/ 162266 w 396649"/>
              <a:gd name="connsiteY37" fmla="*/ 0 h 504825"/>
              <a:gd name="connsiteX38" fmla="*/ 174943 w 396649"/>
              <a:gd name="connsiteY38" fmla="*/ 5353 h 504825"/>
              <a:gd name="connsiteX39" fmla="*/ 180295 w 396649"/>
              <a:gd name="connsiteY39" fmla="*/ 18029 h 504825"/>
              <a:gd name="connsiteX40" fmla="*/ 180295 w 396649"/>
              <a:gd name="connsiteY40" fmla="*/ 198324 h 504825"/>
              <a:gd name="connsiteX41" fmla="*/ 170295 w 396649"/>
              <a:gd name="connsiteY41" fmla="*/ 229594 h 504825"/>
              <a:gd name="connsiteX42" fmla="*/ 144236 w 396649"/>
              <a:gd name="connsiteY42" fmla="*/ 249314 h 504825"/>
              <a:gd name="connsiteX43" fmla="*/ 144236 w 396649"/>
              <a:gd name="connsiteY43" fmla="*/ 468766 h 504825"/>
              <a:gd name="connsiteX44" fmla="*/ 133532 w 396649"/>
              <a:gd name="connsiteY44" fmla="*/ 494120 h 504825"/>
              <a:gd name="connsiteX45" fmla="*/ 108178 w 396649"/>
              <a:gd name="connsiteY45" fmla="*/ 504825 h 504825"/>
              <a:gd name="connsiteX46" fmla="*/ 72119 w 396649"/>
              <a:gd name="connsiteY46" fmla="*/ 504825 h 504825"/>
              <a:gd name="connsiteX47" fmla="*/ 46765 w 396649"/>
              <a:gd name="connsiteY47" fmla="*/ 494120 h 504825"/>
              <a:gd name="connsiteX48" fmla="*/ 36059 w 396649"/>
              <a:gd name="connsiteY48" fmla="*/ 468766 h 504825"/>
              <a:gd name="connsiteX49" fmla="*/ 36059 w 396649"/>
              <a:gd name="connsiteY49" fmla="*/ 249314 h 504825"/>
              <a:gd name="connsiteX50" fmla="*/ 10002 w 396649"/>
              <a:gd name="connsiteY50" fmla="*/ 229594 h 504825"/>
              <a:gd name="connsiteX51" fmla="*/ 0 w 396649"/>
              <a:gd name="connsiteY51" fmla="*/ 198324 h 504825"/>
              <a:gd name="connsiteX52" fmla="*/ 0 w 396649"/>
              <a:gd name="connsiteY52" fmla="*/ 18029 h 504825"/>
              <a:gd name="connsiteX53" fmla="*/ 5354 w 396649"/>
              <a:gd name="connsiteY53" fmla="*/ 5353 h 504825"/>
              <a:gd name="connsiteX54" fmla="*/ 18030 w 396649"/>
              <a:gd name="connsiteY54" fmla="*/ 0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96649" h="504825">
                <a:moveTo>
                  <a:pt x="306501" y="0"/>
                </a:moveTo>
                <a:lnTo>
                  <a:pt x="378619" y="0"/>
                </a:lnTo>
                <a:cubicBezTo>
                  <a:pt x="383502" y="0"/>
                  <a:pt x="387728" y="1784"/>
                  <a:pt x="391296" y="5353"/>
                </a:cubicBezTo>
                <a:cubicBezTo>
                  <a:pt x="394865" y="8921"/>
                  <a:pt x="396649" y="13147"/>
                  <a:pt x="396649" y="18029"/>
                </a:cubicBezTo>
                <a:lnTo>
                  <a:pt x="396649" y="468766"/>
                </a:lnTo>
                <a:cubicBezTo>
                  <a:pt x="396649" y="478532"/>
                  <a:pt x="393080" y="486983"/>
                  <a:pt x="385944" y="494120"/>
                </a:cubicBezTo>
                <a:cubicBezTo>
                  <a:pt x="378807" y="501257"/>
                  <a:pt x="370356" y="504825"/>
                  <a:pt x="360590" y="504825"/>
                </a:cubicBezTo>
                <a:lnTo>
                  <a:pt x="324531" y="504825"/>
                </a:lnTo>
                <a:cubicBezTo>
                  <a:pt x="314765" y="504825"/>
                  <a:pt x="306314" y="501257"/>
                  <a:pt x="299177" y="494120"/>
                </a:cubicBezTo>
                <a:cubicBezTo>
                  <a:pt x="292041" y="486983"/>
                  <a:pt x="288472" y="478532"/>
                  <a:pt x="288472" y="468766"/>
                </a:cubicBezTo>
                <a:lnTo>
                  <a:pt x="288472" y="324530"/>
                </a:lnTo>
                <a:lnTo>
                  <a:pt x="225369" y="324530"/>
                </a:lnTo>
                <a:cubicBezTo>
                  <a:pt x="222927" y="324530"/>
                  <a:pt x="220815" y="323638"/>
                  <a:pt x="219030" y="321854"/>
                </a:cubicBezTo>
                <a:cubicBezTo>
                  <a:pt x="217247" y="320070"/>
                  <a:pt x="216354" y="317957"/>
                  <a:pt x="216354" y="315516"/>
                </a:cubicBezTo>
                <a:lnTo>
                  <a:pt x="216354" y="90147"/>
                </a:lnTo>
                <a:cubicBezTo>
                  <a:pt x="216354" y="65357"/>
                  <a:pt x="225181" y="44135"/>
                  <a:pt x="242835" y="26481"/>
                </a:cubicBezTo>
                <a:cubicBezTo>
                  <a:pt x="260489" y="8827"/>
                  <a:pt x="281711" y="0"/>
                  <a:pt x="306501" y="0"/>
                </a:cubicBezTo>
                <a:close/>
                <a:moveTo>
                  <a:pt x="18030" y="0"/>
                </a:moveTo>
                <a:cubicBezTo>
                  <a:pt x="22913" y="0"/>
                  <a:pt x="27139" y="1784"/>
                  <a:pt x="30707" y="5353"/>
                </a:cubicBezTo>
                <a:cubicBezTo>
                  <a:pt x="34276" y="8921"/>
                  <a:pt x="36059" y="13147"/>
                  <a:pt x="36059" y="18029"/>
                </a:cubicBezTo>
                <a:lnTo>
                  <a:pt x="36059" y="135221"/>
                </a:lnTo>
                <a:cubicBezTo>
                  <a:pt x="36059" y="140104"/>
                  <a:pt x="37844" y="144330"/>
                  <a:pt x="41412" y="147898"/>
                </a:cubicBezTo>
                <a:cubicBezTo>
                  <a:pt x="44980" y="151466"/>
                  <a:pt x="49206" y="153251"/>
                  <a:pt x="54089" y="153251"/>
                </a:cubicBezTo>
                <a:cubicBezTo>
                  <a:pt x="58972" y="153251"/>
                  <a:pt x="63198" y="151466"/>
                  <a:pt x="66766" y="147898"/>
                </a:cubicBezTo>
                <a:cubicBezTo>
                  <a:pt x="70334" y="144330"/>
                  <a:pt x="72119" y="140104"/>
                  <a:pt x="72119" y="135221"/>
                </a:cubicBezTo>
                <a:lnTo>
                  <a:pt x="72119" y="18029"/>
                </a:lnTo>
                <a:cubicBezTo>
                  <a:pt x="72119" y="13147"/>
                  <a:pt x="73902" y="8921"/>
                  <a:pt x="77471" y="5353"/>
                </a:cubicBezTo>
                <a:cubicBezTo>
                  <a:pt x="81040" y="1784"/>
                  <a:pt x="85265" y="0"/>
                  <a:pt x="90148" y="0"/>
                </a:cubicBezTo>
                <a:cubicBezTo>
                  <a:pt x="95031" y="0"/>
                  <a:pt x="99256" y="1784"/>
                  <a:pt x="102825" y="5353"/>
                </a:cubicBezTo>
                <a:cubicBezTo>
                  <a:pt x="106393" y="8921"/>
                  <a:pt x="108178" y="13147"/>
                  <a:pt x="108178" y="18029"/>
                </a:cubicBezTo>
                <a:lnTo>
                  <a:pt x="108178" y="135221"/>
                </a:lnTo>
                <a:cubicBezTo>
                  <a:pt x="108178" y="140104"/>
                  <a:pt x="109961" y="144330"/>
                  <a:pt x="113530" y="147898"/>
                </a:cubicBezTo>
                <a:cubicBezTo>
                  <a:pt x="117098" y="151466"/>
                  <a:pt x="121324" y="153251"/>
                  <a:pt x="126207" y="153251"/>
                </a:cubicBezTo>
                <a:cubicBezTo>
                  <a:pt x="131090" y="153251"/>
                  <a:pt x="135315" y="151466"/>
                  <a:pt x="138884" y="147898"/>
                </a:cubicBezTo>
                <a:cubicBezTo>
                  <a:pt x="142452" y="144330"/>
                  <a:pt x="144236" y="140104"/>
                  <a:pt x="144236" y="135221"/>
                </a:cubicBezTo>
                <a:lnTo>
                  <a:pt x="144236" y="18029"/>
                </a:lnTo>
                <a:cubicBezTo>
                  <a:pt x="144236" y="13147"/>
                  <a:pt x="146021" y="8921"/>
                  <a:pt x="149589" y="5353"/>
                </a:cubicBezTo>
                <a:cubicBezTo>
                  <a:pt x="153157" y="1784"/>
                  <a:pt x="157383" y="0"/>
                  <a:pt x="162266" y="0"/>
                </a:cubicBezTo>
                <a:cubicBezTo>
                  <a:pt x="167149" y="0"/>
                  <a:pt x="171375" y="1784"/>
                  <a:pt x="174943" y="5353"/>
                </a:cubicBezTo>
                <a:cubicBezTo>
                  <a:pt x="178511" y="8921"/>
                  <a:pt x="180295" y="13147"/>
                  <a:pt x="180295" y="18029"/>
                </a:cubicBezTo>
                <a:lnTo>
                  <a:pt x="180295" y="198324"/>
                </a:lnTo>
                <a:cubicBezTo>
                  <a:pt x="180295" y="209780"/>
                  <a:pt x="176962" y="220204"/>
                  <a:pt x="170295" y="229594"/>
                </a:cubicBezTo>
                <a:cubicBezTo>
                  <a:pt x="163627" y="238984"/>
                  <a:pt x="154942" y="245558"/>
                  <a:pt x="144236" y="249314"/>
                </a:cubicBezTo>
                <a:lnTo>
                  <a:pt x="144236" y="468766"/>
                </a:lnTo>
                <a:cubicBezTo>
                  <a:pt x="144236" y="478532"/>
                  <a:pt x="140668" y="486983"/>
                  <a:pt x="133532" y="494120"/>
                </a:cubicBezTo>
                <a:cubicBezTo>
                  <a:pt x="126395" y="501257"/>
                  <a:pt x="117944" y="504825"/>
                  <a:pt x="108178" y="504825"/>
                </a:cubicBezTo>
                <a:lnTo>
                  <a:pt x="72119" y="504825"/>
                </a:lnTo>
                <a:cubicBezTo>
                  <a:pt x="62352" y="504825"/>
                  <a:pt x="53901" y="501257"/>
                  <a:pt x="46765" y="494120"/>
                </a:cubicBezTo>
                <a:cubicBezTo>
                  <a:pt x="39628" y="486983"/>
                  <a:pt x="36059" y="478532"/>
                  <a:pt x="36059" y="468766"/>
                </a:cubicBezTo>
                <a:lnTo>
                  <a:pt x="36059" y="249314"/>
                </a:lnTo>
                <a:cubicBezTo>
                  <a:pt x="25354" y="245558"/>
                  <a:pt x="16669" y="238984"/>
                  <a:pt x="10002" y="229594"/>
                </a:cubicBezTo>
                <a:cubicBezTo>
                  <a:pt x="3334" y="220204"/>
                  <a:pt x="0" y="209780"/>
                  <a:pt x="0" y="198324"/>
                </a:cubicBezTo>
                <a:lnTo>
                  <a:pt x="0" y="18029"/>
                </a:lnTo>
                <a:cubicBezTo>
                  <a:pt x="0" y="13147"/>
                  <a:pt x="1785" y="8921"/>
                  <a:pt x="5354" y="5353"/>
                </a:cubicBezTo>
                <a:cubicBezTo>
                  <a:pt x="8922" y="1784"/>
                  <a:pt x="13147" y="0"/>
                  <a:pt x="1803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sp>
        <p:nvSpPr>
          <p:cNvPr id="68" name="矩形 67"/>
          <p:cNvSpPr/>
          <p:nvPr/>
        </p:nvSpPr>
        <p:spPr>
          <a:xfrm>
            <a:off x="8431829" y="3615314"/>
            <a:ext cx="4283662" cy="1200329"/>
          </a:xfrm>
          <a:prstGeom prst="rect">
            <a:avLst/>
          </a:prstGeom>
        </p:spPr>
        <p:txBody>
          <a:bodyPr wrap="square">
            <a:spAutoFit/>
          </a:bodyPr>
          <a:lstStyle/>
          <a:p>
            <a:pPr lvl="0" defTabSz="913765">
              <a:defRPr/>
            </a:pPr>
            <a:r>
              <a:rPr lang="en-US" altLang="zh-TW" sz="2400" dirty="0">
                <a:latin typeface="微軟正黑體" panose="020B0604030504040204" pitchFamily="34" charset="-120"/>
                <a:ea typeface="微軟正黑體" panose="020B0604030504040204" pitchFamily="34" charset="-120"/>
                <a:cs typeface="方正黑体简体" panose="02010601030101010101" pitchFamily="2" charset="-122"/>
              </a:rPr>
              <a:t>1.</a:t>
            </a: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演講者來校演講之交通住宿。</a:t>
            </a:r>
            <a:endParaRPr lang="en-US" altLang="zh-TW" sz="2400" dirty="0">
              <a:latin typeface="微軟正黑體" panose="020B0604030504040204" pitchFamily="34" charset="-120"/>
              <a:ea typeface="微軟正黑體" panose="020B0604030504040204" pitchFamily="34" charset="-120"/>
              <a:cs typeface="方正黑体简体" panose="02010601030101010101" pitchFamily="2" charset="-122"/>
            </a:endParaRPr>
          </a:p>
          <a:p>
            <a:pPr lvl="0" defTabSz="913765">
              <a:defRPr/>
            </a:pPr>
            <a:r>
              <a:rPr lang="en-US" altLang="zh-TW" sz="2400" dirty="0">
                <a:latin typeface="微軟正黑體" panose="020B0604030504040204" pitchFamily="34" charset="-120"/>
                <a:ea typeface="微軟正黑體" panose="020B0604030504040204" pitchFamily="34" charset="-120"/>
                <a:cs typeface="方正黑体简体" panose="02010601030101010101" pitchFamily="2" charset="-122"/>
              </a:rPr>
              <a:t>2.</a:t>
            </a: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社群成員至外地交流之交通住宿。</a:t>
            </a:r>
            <a:endParaRPr lang="zh-CN" altLang="en-US" sz="2400"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69" name="矩形 68"/>
          <p:cNvSpPr/>
          <p:nvPr/>
        </p:nvSpPr>
        <p:spPr>
          <a:xfrm>
            <a:off x="13903141" y="3588559"/>
            <a:ext cx="3814108" cy="830997"/>
          </a:xfrm>
          <a:prstGeom prst="rect">
            <a:avLst/>
          </a:prstGeom>
        </p:spPr>
        <p:txBody>
          <a:bodyPr wrap="square">
            <a:spAutoFit/>
          </a:bodyPr>
          <a:lstStyle/>
          <a:p>
            <a:pPr lvl="0" defTabSz="913765">
              <a:defRPr/>
            </a:pP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社群成員及學生至校外參訪之保險費。</a:t>
            </a:r>
            <a:endParaRPr lang="zh-CN" altLang="en-US" sz="2400"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70" name="矩形 69"/>
          <p:cNvSpPr/>
          <p:nvPr/>
        </p:nvSpPr>
        <p:spPr>
          <a:xfrm>
            <a:off x="2956278" y="5649103"/>
            <a:ext cx="3814108" cy="461665"/>
          </a:xfrm>
          <a:prstGeom prst="rect">
            <a:avLst/>
          </a:prstGeom>
        </p:spPr>
        <p:txBody>
          <a:bodyPr wrap="square">
            <a:spAutoFit/>
          </a:bodyPr>
          <a:lstStyle/>
          <a:p>
            <a:pPr lvl="0" defTabSz="913765">
              <a:defRPr/>
            </a:pP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社群辦理活動之誤餐費。</a:t>
            </a:r>
            <a:endParaRPr lang="zh-CN" altLang="en-US" sz="2400"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71" name="矩形 70"/>
          <p:cNvSpPr/>
          <p:nvPr/>
        </p:nvSpPr>
        <p:spPr>
          <a:xfrm>
            <a:off x="8429068" y="5668001"/>
            <a:ext cx="3814108" cy="830997"/>
          </a:xfrm>
          <a:prstGeom prst="rect">
            <a:avLst/>
          </a:prstGeom>
        </p:spPr>
        <p:txBody>
          <a:bodyPr wrap="square">
            <a:spAutoFit/>
          </a:bodyPr>
          <a:lstStyle/>
          <a:p>
            <a:pPr lvl="0" defTabSz="913765">
              <a:defRPr/>
            </a:pP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社群執行過程中所需之印刷費。</a:t>
            </a:r>
            <a:endParaRPr lang="zh-CN" altLang="en-US" sz="2400"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72" name="矩形 71"/>
          <p:cNvSpPr/>
          <p:nvPr/>
        </p:nvSpPr>
        <p:spPr>
          <a:xfrm>
            <a:off x="13903141" y="5704735"/>
            <a:ext cx="3814108" cy="830997"/>
          </a:xfrm>
          <a:prstGeom prst="rect">
            <a:avLst/>
          </a:prstGeom>
        </p:spPr>
        <p:txBody>
          <a:bodyPr wrap="square">
            <a:spAutoFit/>
          </a:bodyPr>
          <a:lstStyle/>
          <a:p>
            <a:pPr lvl="0" defTabSz="913765">
              <a:defRPr/>
            </a:pP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社群執行過程中所需之文具材料費用。</a:t>
            </a:r>
            <a:endParaRPr lang="zh-CN" altLang="en-US" sz="2400"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73" name="矩形 72"/>
          <p:cNvSpPr/>
          <p:nvPr/>
        </p:nvSpPr>
        <p:spPr>
          <a:xfrm>
            <a:off x="2971800" y="7349898"/>
            <a:ext cx="5457268" cy="1938992"/>
          </a:xfrm>
          <a:prstGeom prst="rect">
            <a:avLst/>
          </a:prstGeom>
        </p:spPr>
        <p:txBody>
          <a:bodyPr wrap="square">
            <a:spAutoFit/>
          </a:bodyPr>
          <a:lstStyle/>
          <a:p>
            <a:pPr lvl="0" defTabSz="913765">
              <a:defRPr/>
            </a:pPr>
            <a:r>
              <a:rPr lang="en-US" altLang="zh-TW" sz="2400" dirty="0">
                <a:latin typeface="微軟正黑體" panose="020B0604030504040204" pitchFamily="34" charset="-120"/>
                <a:ea typeface="微軟正黑體" panose="020B0604030504040204" pitchFamily="34" charset="-120"/>
                <a:cs typeface="方正黑体简体" panose="02010601030101010101" pitchFamily="2" charset="-122"/>
              </a:rPr>
              <a:t>1.</a:t>
            </a: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依計畫執行需求列出具體的支用項目，並</a:t>
            </a:r>
            <a:r>
              <a:rPr lang="zh-TW" altLang="en-US" sz="2400" b="1" dirty="0">
                <a:solidFill>
                  <a:srgbClr val="FF0000"/>
                </a:solidFill>
                <a:latin typeface="微軟正黑體" panose="020B0604030504040204" pitchFamily="34" charset="-120"/>
                <a:ea typeface="微軟正黑體" panose="020B0604030504040204" pitchFamily="34" charset="-120"/>
                <a:cs typeface="方正黑体简体" panose="02010601030101010101" pitchFamily="2" charset="-122"/>
              </a:rPr>
              <a:t>以總經費</a:t>
            </a:r>
            <a:r>
              <a:rPr lang="en-US" altLang="zh-TW" sz="2400" b="1" dirty="0">
                <a:solidFill>
                  <a:srgbClr val="FF0000"/>
                </a:solidFill>
                <a:latin typeface="微軟正黑體" panose="020B0604030504040204" pitchFamily="34" charset="-120"/>
                <a:ea typeface="微軟正黑體" panose="020B0604030504040204" pitchFamily="34" charset="-120"/>
                <a:cs typeface="方正黑体简体" panose="02010601030101010101" pitchFamily="2" charset="-122"/>
              </a:rPr>
              <a:t>10%</a:t>
            </a:r>
            <a:r>
              <a:rPr lang="zh-TW" altLang="en-US" sz="2400" b="1" dirty="0">
                <a:solidFill>
                  <a:srgbClr val="FF0000"/>
                </a:solidFill>
                <a:latin typeface="微軟正黑體" panose="020B0604030504040204" pitchFamily="34" charset="-120"/>
                <a:ea typeface="微軟正黑體" panose="020B0604030504040204" pitchFamily="34" charset="-120"/>
                <a:cs typeface="方正黑体简体" panose="02010601030101010101" pitchFamily="2" charset="-122"/>
              </a:rPr>
              <a:t>為限</a:t>
            </a:r>
            <a:r>
              <a:rPr lang="zh-TW" altLang="en-US" sz="2400" dirty="0">
                <a:latin typeface="微軟正黑體" panose="020B0604030504040204" pitchFamily="34" charset="-120"/>
                <a:ea typeface="微軟正黑體" panose="020B0604030504040204" pitchFamily="34" charset="-120"/>
                <a:cs typeface="方正黑体简体" panose="02010601030101010101" pitchFamily="2" charset="-122"/>
              </a:rPr>
              <a:t>。</a:t>
            </a:r>
            <a:endParaRPr lang="en-US" altLang="zh-TW" sz="2400" dirty="0">
              <a:latin typeface="微軟正黑體" panose="020B0604030504040204" pitchFamily="34" charset="-120"/>
              <a:ea typeface="微軟正黑體" panose="020B0604030504040204" pitchFamily="34" charset="-120"/>
              <a:cs typeface="方正黑体简体" panose="02010601030101010101" pitchFamily="2" charset="-122"/>
            </a:endParaRPr>
          </a:p>
          <a:p>
            <a:r>
              <a:rPr lang="en-US" altLang="zh-TW" sz="2400" dirty="0">
                <a:latin typeface="微軟正黑體" panose="020B0604030504040204" pitchFamily="34" charset="-120"/>
                <a:ea typeface="微軟正黑體" panose="020B0604030504040204" pitchFamily="34" charset="-120"/>
                <a:cs typeface="方正黑体简体" panose="02010601030101010101" pitchFamily="2" charset="-122"/>
              </a:rPr>
              <a:t>2.</a:t>
            </a:r>
            <a:r>
              <a:rPr lang="zh-TW" altLang="en-US" sz="2400" dirty="0">
                <a:latin typeface="微軟正黑體" panose="020B0604030504040204" pitchFamily="34" charset="-120"/>
                <a:ea typeface="微軟正黑體" panose="020B0604030504040204" pitchFamily="34" charset="-120"/>
              </a:rPr>
              <a:t>其他項目</a:t>
            </a:r>
            <a:r>
              <a:rPr lang="zh-TW" altLang="zh-TW" sz="2400" dirty="0">
                <a:latin typeface="微軟正黑體" panose="020B0604030504040204" pitchFamily="34" charset="-120"/>
                <a:ea typeface="微軟正黑體" panose="020B0604030504040204" pitchFamily="34" charset="-120"/>
              </a:rPr>
              <a:t>需經審查後，與計畫審查結果併同通知是否可支用。</a:t>
            </a:r>
            <a:endParaRPr lang="zh-TW" altLang="en-US" sz="2400" dirty="0">
              <a:latin typeface="微軟正黑體" panose="020B0604030504040204" pitchFamily="34" charset="-120"/>
              <a:ea typeface="微軟正黑體" panose="020B0604030504040204" pitchFamily="34" charset="-120"/>
            </a:endParaRPr>
          </a:p>
          <a:p>
            <a:pPr lvl="0" defTabSz="913765">
              <a:defRPr/>
            </a:pPr>
            <a:endParaRPr lang="zh-CN" altLang="en-US" sz="2400" dirty="0">
              <a:latin typeface="微軟正黑體" panose="020B0604030504040204" pitchFamily="34" charset="-120"/>
              <a:ea typeface="微軟正黑體" panose="020B0604030504040204" pitchFamily="34" charset="-120"/>
              <a:cs typeface="方正黑体简体" panose="02010601030101010101" pitchFamily="2" charset="-122"/>
            </a:endParaRP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4025384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a:off x="1033462" y="0"/>
            <a:ext cx="0" cy="3768928"/>
          </a:xfrm>
          <a:prstGeom prst="line">
            <a:avLst/>
          </a:prstGeom>
          <a:ln w="57150" cap="flat">
            <a:solidFill>
              <a:srgbClr val="4E6E81"/>
            </a:solidFill>
            <a:prstDash val="sysDash"/>
            <a:headEnd type="none" w="sm" len="sm"/>
            <a:tailEnd type="none" w="sm" len="sm"/>
          </a:ln>
        </p:spPr>
      </p:sp>
      <p:sp>
        <p:nvSpPr>
          <p:cNvPr id="21" name="TextBox 20"/>
          <p:cNvSpPr txBox="1"/>
          <p:nvPr/>
        </p:nvSpPr>
        <p:spPr>
          <a:xfrm>
            <a:off x="1524000" y="1028700"/>
            <a:ext cx="6745651" cy="1231106"/>
          </a:xfrm>
          <a:prstGeom prst="rect">
            <a:avLst/>
          </a:prstGeom>
        </p:spPr>
        <p:txBody>
          <a:bodyPr lIns="0" tIns="0" rIns="0" bIns="0" rtlCol="0" anchor="t">
            <a:spAutoFit/>
          </a:bodyPr>
          <a:lstStyle/>
          <a:p>
            <a:r>
              <a:rPr lang="zh-TW"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成果考核</a:t>
            </a:r>
            <a:endParaRPr lang="zh-CN" altLang="en-US" sz="80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endParaRPr>
          </a:p>
        </p:txBody>
      </p:sp>
      <p:grpSp>
        <p:nvGrpSpPr>
          <p:cNvPr id="31" name="组合 13"/>
          <p:cNvGrpSpPr/>
          <p:nvPr/>
        </p:nvGrpSpPr>
        <p:grpSpPr>
          <a:xfrm>
            <a:off x="3512888" y="3930543"/>
            <a:ext cx="1458284" cy="3358307"/>
            <a:chOff x="2210594" y="1730587"/>
            <a:chExt cx="928562" cy="2138401"/>
          </a:xfrm>
        </p:grpSpPr>
        <p:cxnSp>
          <p:nvCxnSpPr>
            <p:cNvPr id="32" name="直接连接符 14"/>
            <p:cNvCxnSpPr/>
            <p:nvPr/>
          </p:nvCxnSpPr>
          <p:spPr>
            <a:xfrm>
              <a:off x="2210594" y="3160810"/>
              <a:ext cx="928562" cy="708178"/>
            </a:xfrm>
            <a:prstGeom prst="line">
              <a:avLst/>
            </a:prstGeom>
            <a:ln w="6350">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直接连接符 16"/>
            <p:cNvCxnSpPr/>
            <p:nvPr/>
          </p:nvCxnSpPr>
          <p:spPr>
            <a:xfrm flipV="1">
              <a:off x="2210594" y="1730587"/>
              <a:ext cx="920215" cy="661380"/>
            </a:xfrm>
            <a:prstGeom prst="line">
              <a:avLst/>
            </a:prstGeom>
            <a:ln w="6350">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34" name="组合 1"/>
          <p:cNvGrpSpPr/>
          <p:nvPr/>
        </p:nvGrpSpPr>
        <p:grpSpPr>
          <a:xfrm>
            <a:off x="4851930" y="3435437"/>
            <a:ext cx="1143000" cy="1142245"/>
            <a:chOff x="3356926" y="1209247"/>
            <a:chExt cx="727805" cy="727324"/>
          </a:xfrm>
          <a:solidFill>
            <a:srgbClr val="A66735"/>
          </a:solidFill>
        </p:grpSpPr>
        <p:sp>
          <p:nvSpPr>
            <p:cNvPr id="35" name="椭圆 59"/>
            <p:cNvSpPr/>
            <p:nvPr/>
          </p:nvSpPr>
          <p:spPr>
            <a:xfrm>
              <a:off x="3356926" y="1209247"/>
              <a:ext cx="727805" cy="727324"/>
            </a:xfrm>
            <a:prstGeom prst="ellipse">
              <a:avLst/>
            </a:prstGeom>
            <a:solidFill>
              <a:schemeClr val="accent1">
                <a:lumMod val="75000"/>
              </a:schemeClr>
            </a:solidFill>
            <a:ln w="15875">
              <a:gradFill flip="none" rotWithShape="1">
                <a:gsLst>
                  <a:gs pos="0">
                    <a:schemeClr val="bg1"/>
                  </a:gs>
                  <a:gs pos="100000">
                    <a:schemeClr val="bg1">
                      <a:lumMod val="75000"/>
                    </a:schemeClr>
                  </a:gs>
                </a:gsLst>
                <a:lin ang="2700000" scaled="1"/>
                <a:tileRect/>
              </a:gradFill>
            </a:ln>
            <a:effectLst>
              <a:outerShdw blurRad="444500" dist="2540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solidFill>
                  <a:schemeClr val="bg1"/>
                </a:solidFill>
              </a:endParaRPr>
            </a:p>
          </p:txBody>
        </p:sp>
        <p:sp>
          <p:nvSpPr>
            <p:cNvPr id="36" name="文本框 37"/>
            <p:cNvSpPr>
              <a:spLocks noChangeArrowheads="1"/>
            </p:cNvSpPr>
            <p:nvPr/>
          </p:nvSpPr>
          <p:spPr bwMode="auto">
            <a:xfrm>
              <a:off x="3466059" y="1308341"/>
              <a:ext cx="509539" cy="52913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lgn="ctr" eaLnBrk="1" hangingPunct="1">
                <a:spcBef>
                  <a:spcPct val="0"/>
                </a:spcBef>
                <a:buFont typeface="Arial" charset="0"/>
                <a:buNone/>
              </a:pPr>
              <a:r>
                <a:rPr lang="zh-TW" altLang="en-US" sz="2400" b="1" dirty="0">
                  <a:solidFill>
                    <a:schemeClr val="bg1"/>
                  </a:solidFill>
                  <a:latin typeface="微軟正黑體" panose="020B0604030504040204" pitchFamily="34" charset="-120"/>
                  <a:ea typeface="微軟正黑體" panose="020B0604030504040204" pitchFamily="34" charset="-120"/>
                  <a:sym typeface="微软雅黑" pitchFamily="34" charset="-122"/>
                </a:rPr>
                <a:t>每月</a:t>
              </a:r>
              <a:endParaRPr lang="en-US" altLang="zh-TW" sz="2400" b="1" dirty="0">
                <a:solidFill>
                  <a:schemeClr val="bg1"/>
                </a:solidFill>
                <a:latin typeface="微軟正黑體" panose="020B0604030504040204" pitchFamily="34" charset="-120"/>
                <a:ea typeface="微軟正黑體" panose="020B0604030504040204" pitchFamily="34" charset="-120"/>
                <a:sym typeface="微软雅黑" pitchFamily="34" charset="-122"/>
              </a:endParaRPr>
            </a:p>
            <a:p>
              <a:pPr algn="ctr" eaLnBrk="1" hangingPunct="1">
                <a:spcBef>
                  <a:spcPct val="0"/>
                </a:spcBef>
                <a:buFont typeface="Arial" charset="0"/>
                <a:buNone/>
              </a:pPr>
              <a:r>
                <a:rPr lang="zh-TW" altLang="en-US" sz="2400" b="1" dirty="0">
                  <a:solidFill>
                    <a:schemeClr val="bg1"/>
                  </a:solidFill>
                  <a:latin typeface="微軟正黑體" panose="020B0604030504040204" pitchFamily="34" charset="-120"/>
                  <a:ea typeface="微軟正黑體" panose="020B0604030504040204" pitchFamily="34" charset="-120"/>
                  <a:sym typeface="微软雅黑" pitchFamily="34" charset="-122"/>
                </a:rPr>
                <a:t>考核</a:t>
              </a:r>
              <a:endParaRPr lang="zh-CN" altLang="en-US" sz="2400" b="1" dirty="0">
                <a:solidFill>
                  <a:schemeClr val="bg1"/>
                </a:solidFill>
                <a:latin typeface="微軟正黑體" panose="020B0604030504040204" pitchFamily="34" charset="-120"/>
                <a:ea typeface="微軟正黑體" panose="020B0604030504040204" pitchFamily="34" charset="-120"/>
                <a:sym typeface="微软雅黑" pitchFamily="34" charset="-122"/>
              </a:endParaRPr>
            </a:p>
          </p:txBody>
        </p:sp>
      </p:grpSp>
      <p:grpSp>
        <p:nvGrpSpPr>
          <p:cNvPr id="37" name="组合 3"/>
          <p:cNvGrpSpPr/>
          <p:nvPr/>
        </p:nvGrpSpPr>
        <p:grpSpPr>
          <a:xfrm>
            <a:off x="4832668" y="6665963"/>
            <a:ext cx="1143000" cy="1142245"/>
            <a:chOff x="3365273" y="3506897"/>
            <a:chExt cx="727805" cy="727324"/>
          </a:xfrm>
          <a:solidFill>
            <a:schemeClr val="bg1">
              <a:lumMod val="50000"/>
            </a:schemeClr>
          </a:solidFill>
        </p:grpSpPr>
        <p:sp>
          <p:nvSpPr>
            <p:cNvPr id="38" name="椭圆 61"/>
            <p:cNvSpPr/>
            <p:nvPr/>
          </p:nvSpPr>
          <p:spPr>
            <a:xfrm>
              <a:off x="3365273" y="3506897"/>
              <a:ext cx="727805" cy="727324"/>
            </a:xfrm>
            <a:prstGeom prst="ellipse">
              <a:avLst/>
            </a:prstGeom>
            <a:grpFill/>
            <a:ln w="15875">
              <a:gradFill flip="none" rotWithShape="1">
                <a:gsLst>
                  <a:gs pos="0">
                    <a:schemeClr val="bg1"/>
                  </a:gs>
                  <a:gs pos="100000">
                    <a:schemeClr val="bg1">
                      <a:lumMod val="75000"/>
                    </a:schemeClr>
                  </a:gs>
                </a:gsLst>
                <a:lin ang="2700000" scaled="1"/>
                <a:tileRect/>
              </a:gradFill>
            </a:ln>
            <a:effectLst>
              <a:outerShdw blurRad="444500" dist="2540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solidFill>
                  <a:schemeClr val="bg1"/>
                </a:solidFill>
              </a:endParaRPr>
            </a:p>
          </p:txBody>
        </p:sp>
        <p:sp>
          <p:nvSpPr>
            <p:cNvPr id="39" name="文本框 37"/>
            <p:cNvSpPr>
              <a:spLocks noChangeArrowheads="1"/>
            </p:cNvSpPr>
            <p:nvPr/>
          </p:nvSpPr>
          <p:spPr bwMode="auto">
            <a:xfrm>
              <a:off x="3466059" y="3630528"/>
              <a:ext cx="509539" cy="52913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lgn="ctr" eaLnBrk="1" hangingPunct="1">
                <a:spcBef>
                  <a:spcPct val="0"/>
                </a:spcBef>
                <a:buFont typeface="Arial" charset="0"/>
                <a:buNone/>
              </a:pPr>
              <a:r>
                <a:rPr lang="zh-TW" altLang="en-US" sz="2400" b="1" dirty="0">
                  <a:solidFill>
                    <a:schemeClr val="bg1"/>
                  </a:solidFill>
                  <a:latin typeface="微軟正黑體" panose="020B0604030504040204" pitchFamily="34" charset="-120"/>
                  <a:ea typeface="微軟正黑體" panose="020B0604030504040204" pitchFamily="34" charset="-120"/>
                  <a:sym typeface="微软雅黑" pitchFamily="34" charset="-122"/>
                </a:rPr>
                <a:t>成果</a:t>
              </a:r>
              <a:endParaRPr lang="en-US" altLang="zh-TW" sz="2400" b="1" dirty="0">
                <a:solidFill>
                  <a:schemeClr val="bg1"/>
                </a:solidFill>
                <a:latin typeface="微軟正黑體" panose="020B0604030504040204" pitchFamily="34" charset="-120"/>
                <a:ea typeface="微軟正黑體" panose="020B0604030504040204" pitchFamily="34" charset="-120"/>
                <a:sym typeface="微软雅黑" pitchFamily="34" charset="-122"/>
              </a:endParaRPr>
            </a:p>
            <a:p>
              <a:pPr algn="ctr" eaLnBrk="1" hangingPunct="1">
                <a:spcBef>
                  <a:spcPct val="0"/>
                </a:spcBef>
                <a:buFont typeface="Arial" charset="0"/>
                <a:buNone/>
              </a:pPr>
              <a:r>
                <a:rPr lang="zh-TW" altLang="en-US" sz="2400" b="1" dirty="0">
                  <a:solidFill>
                    <a:schemeClr val="bg1"/>
                  </a:solidFill>
                  <a:latin typeface="微軟正黑體" panose="020B0604030504040204" pitchFamily="34" charset="-120"/>
                  <a:ea typeface="微軟正黑體" panose="020B0604030504040204" pitchFamily="34" charset="-120"/>
                  <a:sym typeface="微软雅黑" pitchFamily="34" charset="-122"/>
                </a:rPr>
                <a:t>報告</a:t>
              </a:r>
              <a:endParaRPr lang="zh-CN" altLang="en-US" sz="2400" b="1" dirty="0">
                <a:solidFill>
                  <a:schemeClr val="bg1"/>
                </a:solidFill>
                <a:latin typeface="微軟正黑體" panose="020B0604030504040204" pitchFamily="34" charset="-120"/>
                <a:ea typeface="微軟正黑體" panose="020B0604030504040204" pitchFamily="34" charset="-120"/>
                <a:sym typeface="微软雅黑" pitchFamily="34" charset="-122"/>
              </a:endParaRPr>
            </a:p>
          </p:txBody>
        </p:sp>
      </p:grpSp>
      <p:grpSp>
        <p:nvGrpSpPr>
          <p:cNvPr id="40" name="组合 55"/>
          <p:cNvGrpSpPr/>
          <p:nvPr/>
        </p:nvGrpSpPr>
        <p:grpSpPr>
          <a:xfrm>
            <a:off x="2344186" y="4867947"/>
            <a:ext cx="1432502" cy="1393959"/>
            <a:chOff x="2288503" y="1627073"/>
            <a:chExt cx="711301" cy="711301"/>
          </a:xfrm>
        </p:grpSpPr>
        <p:sp>
          <p:nvSpPr>
            <p:cNvPr id="41" name="椭圆 57"/>
            <p:cNvSpPr/>
            <p:nvPr/>
          </p:nvSpPr>
          <p:spPr>
            <a:xfrm>
              <a:off x="2288503" y="1627073"/>
              <a:ext cx="711301" cy="711301"/>
            </a:xfrm>
            <a:prstGeom prst="ellipse">
              <a:avLst/>
            </a:prstGeom>
            <a:solidFill>
              <a:srgbClr val="243E4D"/>
            </a:solidFill>
            <a:ln w="15875">
              <a:solidFill>
                <a:schemeClr val="bg1"/>
              </a:solidFill>
            </a:ln>
            <a:effectLst>
              <a:outerShdw blurRad="63500" dist="254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solidFill>
                  <a:schemeClr val="bg1"/>
                </a:solidFill>
              </a:endParaRPr>
            </a:p>
          </p:txBody>
        </p:sp>
        <p:sp>
          <p:nvSpPr>
            <p:cNvPr id="42" name="文本框 17"/>
            <p:cNvSpPr txBox="1"/>
            <p:nvPr/>
          </p:nvSpPr>
          <p:spPr>
            <a:xfrm>
              <a:off x="2365045" y="1762141"/>
              <a:ext cx="558216" cy="486856"/>
            </a:xfrm>
            <a:prstGeom prst="rect">
              <a:avLst/>
            </a:prstGeom>
            <a:noFill/>
          </p:spPr>
          <p:txBody>
            <a:bodyPr wrap="square" rtlCol="0">
              <a:spAutoFit/>
            </a:bodyPr>
            <a:lstStyle/>
            <a:p>
              <a:pPr algn="ctr"/>
              <a:r>
                <a:rPr lang="zh-TW" altLang="en-US" sz="2800" b="1" dirty="0">
                  <a:solidFill>
                    <a:schemeClr val="bg1"/>
                  </a:solidFill>
                  <a:latin typeface="微軟正黑體" panose="020B0604030504040204" pitchFamily="34" charset="-120"/>
                  <a:ea typeface="微軟正黑體" panose="020B0604030504040204" pitchFamily="34" charset="-120"/>
                </a:rPr>
                <a:t>成果考核</a:t>
              </a:r>
              <a:endParaRPr lang="zh-CN" altLang="en-US" sz="2800" b="1" dirty="0">
                <a:solidFill>
                  <a:schemeClr val="bg1"/>
                </a:solidFill>
                <a:latin typeface="微軟正黑體" panose="020B0604030504040204" pitchFamily="34" charset="-120"/>
                <a:ea typeface="微軟正黑體" panose="020B0604030504040204" pitchFamily="34" charset="-120"/>
              </a:endParaRPr>
            </a:p>
          </p:txBody>
        </p:sp>
      </p:grpSp>
      <p:sp>
        <p:nvSpPr>
          <p:cNvPr id="43" name="矩形 42"/>
          <p:cNvSpPr/>
          <p:nvPr/>
        </p:nvSpPr>
        <p:spPr>
          <a:xfrm>
            <a:off x="6196801" y="3404402"/>
            <a:ext cx="4616970" cy="584775"/>
          </a:xfrm>
          <a:prstGeom prst="rect">
            <a:avLst/>
          </a:prstGeom>
        </p:spPr>
        <p:txBody>
          <a:bodyPr wrap="none">
            <a:spAutoFit/>
          </a:bodyPr>
          <a:lstStyle/>
          <a:p>
            <a:r>
              <a:rPr lang="zh-TW" altLang="en-US" sz="3200" b="1" dirty="0">
                <a:latin typeface="微軟正黑體" panose="020B0604030504040204" pitchFamily="34" charset="-120"/>
                <a:ea typeface="微軟正黑體" panose="020B0604030504040204" pitchFamily="34" charset="-120"/>
              </a:rPr>
              <a:t>每月執行進度報告</a:t>
            </a:r>
            <a:r>
              <a:rPr lang="en-US" altLang="zh-TW" sz="3200" b="1" dirty="0">
                <a:latin typeface="微軟正黑體" panose="020B0604030504040204" pitchFamily="34" charset="-120"/>
                <a:ea typeface="微軟正黑體" panose="020B0604030504040204" pitchFamily="34" charset="-120"/>
              </a:rPr>
              <a:t>(60%)</a:t>
            </a:r>
          </a:p>
        </p:txBody>
      </p:sp>
      <p:sp>
        <p:nvSpPr>
          <p:cNvPr id="44" name="矩形 43"/>
          <p:cNvSpPr/>
          <p:nvPr/>
        </p:nvSpPr>
        <p:spPr>
          <a:xfrm>
            <a:off x="6196801" y="4121740"/>
            <a:ext cx="4368504" cy="461665"/>
          </a:xfrm>
          <a:prstGeom prst="rect">
            <a:avLst/>
          </a:prstGeom>
        </p:spPr>
        <p:txBody>
          <a:bodyPr wrap="none">
            <a:spAutoFit/>
          </a:bodyPr>
          <a:lstStyle/>
          <a:p>
            <a:pPr lvl="0" defTabSz="457200">
              <a:defRPr/>
            </a:pPr>
            <a:r>
              <a:rPr lang="zh-TW" altLang="zh-TW" sz="2400" b="1" kern="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每月</a:t>
            </a:r>
            <a:r>
              <a:rPr lang="en-US" altLang="zh-TW" sz="2400" b="1" kern="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5</a:t>
            </a:r>
            <a:r>
              <a:rPr lang="zh-TW" altLang="zh-TW" sz="2400" b="1" kern="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日</a:t>
            </a:r>
            <a:r>
              <a:rPr lang="zh-TW" altLang="zh-TW" sz="2400" kern="0" dirty="0">
                <a:solidFill>
                  <a:prstClr val="black"/>
                </a:solidFill>
                <a:latin typeface="微軟正黑體" panose="020B0604030504040204" pitchFamily="34" charset="-120"/>
                <a:ea typeface="微軟正黑體" panose="020B0604030504040204" pitchFamily="34" charset="-120"/>
                <a:cs typeface="Times New Roman" panose="02020603050405020304" pitchFamily="18" charset="0"/>
              </a:rPr>
              <a:t>前需繳交月進度報告書</a:t>
            </a:r>
            <a:endParaRPr lang="zh-TW" altLang="en-US" sz="2400" kern="0" dirty="0">
              <a:solidFill>
                <a:prstClr val="black"/>
              </a:solidFill>
              <a:latin typeface="微軟正黑體" panose="020B0604030504040204" pitchFamily="34" charset="-120"/>
              <a:ea typeface="微軟正黑體" panose="020B0604030504040204" pitchFamily="34" charset="-120"/>
            </a:endParaRPr>
          </a:p>
        </p:txBody>
      </p:sp>
      <p:sp>
        <p:nvSpPr>
          <p:cNvPr id="45" name="矩形 44"/>
          <p:cNvSpPr/>
          <p:nvPr/>
        </p:nvSpPr>
        <p:spPr>
          <a:xfrm>
            <a:off x="6196801" y="6830475"/>
            <a:ext cx="5665799" cy="584775"/>
          </a:xfrm>
          <a:prstGeom prst="rect">
            <a:avLst/>
          </a:prstGeom>
        </p:spPr>
        <p:txBody>
          <a:bodyPr wrap="square">
            <a:spAutoFit/>
          </a:bodyPr>
          <a:lstStyle/>
          <a:p>
            <a:r>
              <a:rPr lang="zh-TW" altLang="en-US" sz="3200" b="1" dirty="0">
                <a:latin typeface="微軟正黑體" panose="020B0604030504040204" pitchFamily="34" charset="-120"/>
                <a:ea typeface="微軟正黑體" panose="020B0604030504040204" pitchFamily="34" charset="-120"/>
              </a:rPr>
              <a:t>執行成果報告書及海報</a:t>
            </a:r>
            <a:r>
              <a:rPr lang="en-US" altLang="zh-TW" sz="3200" b="1" dirty="0">
                <a:latin typeface="微軟正黑體" panose="020B0604030504040204" pitchFamily="34" charset="-120"/>
                <a:ea typeface="微軟正黑體" panose="020B0604030504040204" pitchFamily="34" charset="-120"/>
              </a:rPr>
              <a:t>(40%)</a:t>
            </a:r>
          </a:p>
        </p:txBody>
      </p:sp>
      <p:sp>
        <p:nvSpPr>
          <p:cNvPr id="46" name="矩形 45"/>
          <p:cNvSpPr/>
          <p:nvPr/>
        </p:nvSpPr>
        <p:spPr>
          <a:xfrm>
            <a:off x="6196801" y="7558071"/>
            <a:ext cx="6968574" cy="461665"/>
          </a:xfrm>
          <a:prstGeom prst="rect">
            <a:avLst/>
          </a:prstGeom>
        </p:spPr>
        <p:txBody>
          <a:bodyPr wrap="none">
            <a:spAutoFit/>
          </a:bodyPr>
          <a:lstStyle/>
          <a:p>
            <a:pPr lvl="0" defTabSz="457200">
              <a:defRPr/>
            </a:pPr>
            <a:r>
              <a:rPr lang="zh-TW" altLang="en-US" sz="2400" kern="0" dirty="0">
                <a:solidFill>
                  <a:prstClr val="black">
                    <a:lumMod val="95000"/>
                    <a:lumOff val="5000"/>
                  </a:prstClr>
                </a:solidFill>
                <a:latin typeface="微軟正黑體" panose="020B0604030504040204" pitchFamily="34" charset="-120"/>
                <a:ea typeface="微軟正黑體" panose="020B0604030504040204" pitchFamily="34" charset="-120"/>
                <a:cs typeface="Times New Roman" panose="02020603050405020304" pitchFamily="18" charset="0"/>
              </a:rPr>
              <a:t>需於</a:t>
            </a:r>
            <a:r>
              <a:rPr lang="en-US" altLang="zh-TW" sz="2400" b="1" kern="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115/06/05</a:t>
            </a:r>
            <a:r>
              <a:rPr lang="zh-TW" altLang="en-US" sz="2400" b="1" kern="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前</a:t>
            </a:r>
            <a:r>
              <a:rPr lang="zh-TW" altLang="en-US" sz="2400" kern="0" dirty="0">
                <a:solidFill>
                  <a:prstClr val="black">
                    <a:lumMod val="95000"/>
                    <a:lumOff val="5000"/>
                  </a:prstClr>
                </a:solidFill>
                <a:latin typeface="微軟正黑體" panose="020B0604030504040204" pitchFamily="34" charset="-120"/>
                <a:ea typeface="微軟正黑體" panose="020B0604030504040204" pitchFamily="34" charset="-120"/>
                <a:cs typeface="Times New Roman" panose="02020603050405020304" pitchFamily="18" charset="0"/>
              </a:rPr>
              <a:t>繳交總成果報告書及海報電子檔</a:t>
            </a:r>
            <a:endParaRPr lang="zh-TW" altLang="en-US" sz="2400" kern="0" dirty="0">
              <a:solidFill>
                <a:prstClr val="black">
                  <a:lumMod val="95000"/>
                  <a:lumOff val="5000"/>
                </a:prstClr>
              </a:solidFill>
              <a:latin typeface="微軟正黑體" panose="020B0604030504040204" pitchFamily="34" charset="-120"/>
              <a:ea typeface="微軟正黑體" panose="020B0604030504040204" pitchFamily="34" charset="-120"/>
            </a:endParaRPr>
          </a:p>
        </p:txBody>
      </p:sp>
      <p:sp>
        <p:nvSpPr>
          <p:cNvPr id="47" name="圓角矩形 46"/>
          <p:cNvSpPr/>
          <p:nvPr/>
        </p:nvSpPr>
        <p:spPr>
          <a:xfrm>
            <a:off x="4114800" y="8496300"/>
            <a:ext cx="11271864" cy="1166020"/>
          </a:xfrm>
          <a:prstGeom prst="roundRect">
            <a:avLst/>
          </a:prstGeom>
          <a:solidFill>
            <a:sysClr val="window" lastClr="FFFFFF"/>
          </a:solidFill>
          <a:ln w="28575" cap="flat" cmpd="sng" algn="ctr">
            <a:solidFill>
              <a:srgbClr val="FF0000"/>
            </a:solidFill>
            <a:prstDash val="solid"/>
            <a:miter lim="800000"/>
          </a:ln>
          <a:effectLst/>
        </p:spPr>
        <p:txBody>
          <a:bodyPr rtlCol="0" anchor="ctr"/>
          <a:lstStyle/>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p"/>
              <a:tabLst/>
              <a:defRPr/>
            </a:pPr>
            <a:r>
              <a:rPr kumimoji="0" lang="zh-TW" altLang="en-US" sz="2800" b="1" i="0" u="none" strike="noStrike" kern="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未於規定時間繳交報告，且情勢嚴重者，將取消並收回該社群補助。</a:t>
            </a:r>
            <a:endParaRPr kumimoji="0" lang="en-US" altLang="zh-TW" sz="2800" b="1" i="0" u="none" strike="noStrike" kern="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endParaRPr>
          </a:p>
          <a:p>
            <a:pPr marL="285750" lvl="0" indent="-285750" defTabSz="457200">
              <a:buFont typeface="Wingdings" panose="05000000000000000000" pitchFamily="2" charset="2"/>
              <a:buChar char="p"/>
            </a:pPr>
            <a:r>
              <a:rPr kumimoji="0" lang="zh-TW" altLang="en-US" sz="2800" b="1" i="0" u="none" strike="noStrike" kern="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優秀學生自主學習社群，需</a:t>
            </a:r>
            <a:r>
              <a:rPr lang="zh-TW" altLang="en-US" sz="2800" b="1" kern="0" dirty="0">
                <a:solidFill>
                  <a:prstClr val="black"/>
                </a:solidFill>
                <a:latin typeface="微軟正黑體" panose="020B0604030504040204" pitchFamily="34" charset="-120"/>
                <a:ea typeface="微軟正黑體" panose="020B0604030504040204" pitchFamily="34" charset="-120"/>
              </a:rPr>
              <a:t>製作成果發表影片</a:t>
            </a:r>
            <a:r>
              <a:rPr lang="en-US" altLang="zh-TW" sz="2800" b="1" kern="0" dirty="0">
                <a:solidFill>
                  <a:prstClr val="black"/>
                </a:solidFill>
                <a:latin typeface="微軟正黑體" panose="020B0604030504040204" pitchFamily="34" charset="-120"/>
                <a:ea typeface="微軟正黑體" panose="020B0604030504040204" pitchFamily="34" charset="-120"/>
              </a:rPr>
              <a:t>(</a:t>
            </a:r>
            <a:r>
              <a:rPr lang="zh-TW" altLang="en-US" sz="2800" b="1" kern="0" dirty="0">
                <a:solidFill>
                  <a:prstClr val="black"/>
                </a:solidFill>
                <a:latin typeface="微軟正黑體" panose="020B0604030504040204" pitchFamily="34" charset="-120"/>
                <a:ea typeface="微軟正黑體" panose="020B0604030504040204" pitchFamily="34" charset="-120"/>
              </a:rPr>
              <a:t>約</a:t>
            </a:r>
            <a:r>
              <a:rPr lang="en-US" altLang="zh-TW" sz="2800" b="1" kern="0" dirty="0">
                <a:solidFill>
                  <a:prstClr val="black"/>
                </a:solidFill>
                <a:latin typeface="微軟正黑體" panose="020B0604030504040204" pitchFamily="34" charset="-120"/>
                <a:ea typeface="微軟正黑體" panose="020B0604030504040204" pitchFamily="34" charset="-120"/>
              </a:rPr>
              <a:t>5</a:t>
            </a:r>
            <a:r>
              <a:rPr lang="zh-TW" altLang="en-US" sz="2800" b="1" kern="0" dirty="0">
                <a:solidFill>
                  <a:prstClr val="black"/>
                </a:solidFill>
                <a:latin typeface="微軟正黑體" panose="020B0604030504040204" pitchFamily="34" charset="-120"/>
                <a:ea typeface="微軟正黑體" panose="020B0604030504040204" pitchFamily="34" charset="-120"/>
              </a:rPr>
              <a:t>分鐘</a:t>
            </a:r>
            <a:r>
              <a:rPr lang="en-US" altLang="zh-TW" sz="2800" b="1" kern="0" dirty="0">
                <a:solidFill>
                  <a:prstClr val="black"/>
                </a:solidFill>
                <a:latin typeface="微軟正黑體" panose="020B0604030504040204" pitchFamily="34" charset="-120"/>
                <a:ea typeface="微軟正黑體" panose="020B0604030504040204" pitchFamily="34" charset="-120"/>
              </a:rPr>
              <a:t>)</a:t>
            </a:r>
            <a:r>
              <a:rPr kumimoji="0" lang="zh-TW" altLang="en-US" sz="2800" b="1" i="0" u="none" strike="noStrike" kern="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a:t>
            </a:r>
          </a:p>
        </p:txBody>
      </p:sp>
      <p:sp>
        <p:nvSpPr>
          <p:cNvPr id="48" name="文字方塊 47"/>
          <p:cNvSpPr txBox="1"/>
          <p:nvPr/>
        </p:nvSpPr>
        <p:spPr>
          <a:xfrm>
            <a:off x="2813664" y="2469098"/>
            <a:ext cx="14188500" cy="523220"/>
          </a:xfrm>
          <a:prstGeom prst="rect">
            <a:avLst/>
          </a:prstGeom>
          <a:noFill/>
        </p:spPr>
        <p:txBody>
          <a:bodyPr wrap="none" rtlCol="0">
            <a:spAutoFit/>
          </a:bodyPr>
          <a:lstStyle/>
          <a:p>
            <a:r>
              <a:rPr lang="zh-TW" altLang="en-US" sz="2800" dirty="0">
                <a:latin typeface="微軟正黑體" panose="020B0604030504040204" pitchFamily="34" charset="-120"/>
                <a:ea typeface="微軟正黑體" panose="020B0604030504040204" pitchFamily="34" charset="-120"/>
              </a:rPr>
              <a:t>每學期末進行「優秀社群」選拔，並給予兩千元禮卷之獎勵，預計每一類別各選出三組。</a:t>
            </a:r>
          </a:p>
        </p:txBody>
      </p:sp>
      <p:sp>
        <p:nvSpPr>
          <p:cNvPr id="2" name="投影片編號版面配置區 1"/>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366310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1443</TotalTime>
  <Words>2133</Words>
  <Application>Microsoft Office PowerPoint</Application>
  <PresentationFormat>自訂</PresentationFormat>
  <Paragraphs>240</Paragraphs>
  <Slides>20</Slides>
  <Notes>4</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20</vt:i4>
      </vt:variant>
    </vt:vector>
  </HeadingPairs>
  <TitlesOfParts>
    <vt:vector size="27" baseType="lpstr">
      <vt:lpstr>微軟正黑體</vt:lpstr>
      <vt:lpstr>Arial</vt:lpstr>
      <vt:lpstr>Calibri</vt:lpstr>
      <vt:lpstr>方正黑体简体</vt:lpstr>
      <vt:lpstr>Wingdings</vt:lpstr>
      <vt:lpstr>Arial Rounded MT Bold</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and Grey Modern Business Research Proposal Presentation</dc:title>
  <dc:creator>user</dc:creator>
  <cp:lastModifiedBy>li jeannie</cp:lastModifiedBy>
  <cp:revision>33</cp:revision>
  <dcterms:created xsi:type="dcterms:W3CDTF">2006-08-16T00:00:00Z</dcterms:created>
  <dcterms:modified xsi:type="dcterms:W3CDTF">2025-12-16T06:16:25Z</dcterms:modified>
  <dc:identifier>DAGaMJ_K-pA</dc:identifier>
</cp:coreProperties>
</file>