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9601200" cy="12801600" type="A3"/>
  <p:notesSz cx="6858000" cy="9144000"/>
  <p:defaultTextStyle>
    <a:defPPr>
      <a:defRPr lang="zh-TW"/>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7" autoAdjust="0"/>
    <p:restoredTop sz="94660"/>
  </p:normalViewPr>
  <p:slideViewPr>
    <p:cSldViewPr snapToGrid="0">
      <p:cViewPr varScale="1">
        <p:scale>
          <a:sx n="60" d="100"/>
          <a:sy n="60" d="100"/>
        </p:scale>
        <p:origin x="27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EEE42DB1-5FB7-4AF2-9012-1DCAC79A3D5D}" type="datetimeFigureOut">
              <a:rPr lang="zh-TW" altLang="en-US" smtClean="0"/>
              <a:t>2025/4/14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3B7492E-8C42-4850-92A5-692E6CA883F5}" type="slidenum">
              <a:rPr lang="zh-TW" altLang="en-US" smtClean="0"/>
              <a:t>‹#›</a:t>
            </a:fld>
            <a:endParaRPr lang="zh-TW" altLang="en-US"/>
          </a:p>
        </p:txBody>
      </p:sp>
    </p:spTree>
    <p:extLst>
      <p:ext uri="{BB962C8B-B14F-4D97-AF65-F5344CB8AC3E}">
        <p14:creationId xmlns:p14="http://schemas.microsoft.com/office/powerpoint/2010/main" val="3856127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EEE42DB1-5FB7-4AF2-9012-1DCAC79A3D5D}" type="datetimeFigureOut">
              <a:rPr lang="zh-TW" altLang="en-US" smtClean="0"/>
              <a:t>2025/4/14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3B7492E-8C42-4850-92A5-692E6CA883F5}" type="slidenum">
              <a:rPr lang="zh-TW" altLang="en-US" smtClean="0"/>
              <a:t>‹#›</a:t>
            </a:fld>
            <a:endParaRPr lang="zh-TW" altLang="en-US"/>
          </a:p>
        </p:txBody>
      </p:sp>
    </p:spTree>
    <p:extLst>
      <p:ext uri="{BB962C8B-B14F-4D97-AF65-F5344CB8AC3E}">
        <p14:creationId xmlns:p14="http://schemas.microsoft.com/office/powerpoint/2010/main" val="3730564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EEE42DB1-5FB7-4AF2-9012-1DCAC79A3D5D}" type="datetimeFigureOut">
              <a:rPr lang="zh-TW" altLang="en-US" smtClean="0"/>
              <a:t>2025/4/14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3B7492E-8C42-4850-92A5-692E6CA883F5}" type="slidenum">
              <a:rPr lang="zh-TW" altLang="en-US" smtClean="0"/>
              <a:t>‹#›</a:t>
            </a:fld>
            <a:endParaRPr lang="zh-TW" altLang="en-US"/>
          </a:p>
        </p:txBody>
      </p:sp>
    </p:spTree>
    <p:extLst>
      <p:ext uri="{BB962C8B-B14F-4D97-AF65-F5344CB8AC3E}">
        <p14:creationId xmlns:p14="http://schemas.microsoft.com/office/powerpoint/2010/main" val="523472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EEE42DB1-5FB7-4AF2-9012-1DCAC79A3D5D}" type="datetimeFigureOut">
              <a:rPr lang="zh-TW" altLang="en-US" smtClean="0"/>
              <a:t>2025/4/14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3B7492E-8C42-4850-92A5-692E6CA883F5}" type="slidenum">
              <a:rPr lang="zh-TW" altLang="en-US" smtClean="0"/>
              <a:t>‹#›</a:t>
            </a:fld>
            <a:endParaRPr lang="zh-TW" altLang="en-US"/>
          </a:p>
        </p:txBody>
      </p:sp>
    </p:spTree>
    <p:extLst>
      <p:ext uri="{BB962C8B-B14F-4D97-AF65-F5344CB8AC3E}">
        <p14:creationId xmlns:p14="http://schemas.microsoft.com/office/powerpoint/2010/main" val="2620635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EEE42DB1-5FB7-4AF2-9012-1DCAC79A3D5D}" type="datetimeFigureOut">
              <a:rPr lang="zh-TW" altLang="en-US" smtClean="0"/>
              <a:t>2025/4/14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3B7492E-8C42-4850-92A5-692E6CA883F5}" type="slidenum">
              <a:rPr lang="zh-TW" altLang="en-US" smtClean="0"/>
              <a:t>‹#›</a:t>
            </a:fld>
            <a:endParaRPr lang="zh-TW" altLang="en-US"/>
          </a:p>
        </p:txBody>
      </p:sp>
    </p:spTree>
    <p:extLst>
      <p:ext uri="{BB962C8B-B14F-4D97-AF65-F5344CB8AC3E}">
        <p14:creationId xmlns:p14="http://schemas.microsoft.com/office/powerpoint/2010/main" val="3795338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EEE42DB1-5FB7-4AF2-9012-1DCAC79A3D5D}" type="datetimeFigureOut">
              <a:rPr lang="zh-TW" altLang="en-US" smtClean="0"/>
              <a:t>2025/4/14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03B7492E-8C42-4850-92A5-692E6CA883F5}" type="slidenum">
              <a:rPr lang="zh-TW" altLang="en-US" smtClean="0"/>
              <a:t>‹#›</a:t>
            </a:fld>
            <a:endParaRPr lang="zh-TW" altLang="en-US"/>
          </a:p>
        </p:txBody>
      </p:sp>
    </p:spTree>
    <p:extLst>
      <p:ext uri="{BB962C8B-B14F-4D97-AF65-F5344CB8AC3E}">
        <p14:creationId xmlns:p14="http://schemas.microsoft.com/office/powerpoint/2010/main" val="3642594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zh-TW" altLang="en-US" smtClean="0"/>
              <a:t>編輯母片文字樣式</a:t>
            </a:r>
          </a:p>
        </p:txBody>
      </p:sp>
      <p:sp>
        <p:nvSpPr>
          <p:cNvPr id="4" name="Content Placeholder 3"/>
          <p:cNvSpPr>
            <a:spLocks noGrp="1"/>
          </p:cNvSpPr>
          <p:nvPr>
            <p:ph sz="half" idx="2"/>
          </p:nvPr>
        </p:nvSpPr>
        <p:spPr>
          <a:xfrm>
            <a:off x="661334" y="4676140"/>
            <a:ext cx="4061757" cy="687789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zh-TW" altLang="en-US" smtClean="0"/>
              <a:t>編輯母片文字樣式</a:t>
            </a:r>
          </a:p>
        </p:txBody>
      </p:sp>
      <p:sp>
        <p:nvSpPr>
          <p:cNvPr id="6" name="Content Placeholder 5"/>
          <p:cNvSpPr>
            <a:spLocks noGrp="1"/>
          </p:cNvSpPr>
          <p:nvPr>
            <p:ph sz="quarter" idx="4"/>
          </p:nvPr>
        </p:nvSpPr>
        <p:spPr>
          <a:xfrm>
            <a:off x="4860608" y="4676140"/>
            <a:ext cx="4081761" cy="687789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EEE42DB1-5FB7-4AF2-9012-1DCAC79A3D5D}" type="datetimeFigureOut">
              <a:rPr lang="zh-TW" altLang="en-US" smtClean="0"/>
              <a:t>2025/4/14</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03B7492E-8C42-4850-92A5-692E6CA883F5}" type="slidenum">
              <a:rPr lang="zh-TW" altLang="en-US" smtClean="0"/>
              <a:t>‹#›</a:t>
            </a:fld>
            <a:endParaRPr lang="zh-TW" altLang="en-US"/>
          </a:p>
        </p:txBody>
      </p:sp>
    </p:spTree>
    <p:extLst>
      <p:ext uri="{BB962C8B-B14F-4D97-AF65-F5344CB8AC3E}">
        <p14:creationId xmlns:p14="http://schemas.microsoft.com/office/powerpoint/2010/main" val="1092029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EEE42DB1-5FB7-4AF2-9012-1DCAC79A3D5D}" type="datetimeFigureOut">
              <a:rPr lang="zh-TW" altLang="en-US" smtClean="0"/>
              <a:t>2025/4/14</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03B7492E-8C42-4850-92A5-692E6CA883F5}" type="slidenum">
              <a:rPr lang="zh-TW" altLang="en-US" smtClean="0"/>
              <a:t>‹#›</a:t>
            </a:fld>
            <a:endParaRPr lang="zh-TW" altLang="en-US"/>
          </a:p>
        </p:txBody>
      </p:sp>
    </p:spTree>
    <p:extLst>
      <p:ext uri="{BB962C8B-B14F-4D97-AF65-F5344CB8AC3E}">
        <p14:creationId xmlns:p14="http://schemas.microsoft.com/office/powerpoint/2010/main" val="3205694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E42DB1-5FB7-4AF2-9012-1DCAC79A3D5D}" type="datetimeFigureOut">
              <a:rPr lang="zh-TW" altLang="en-US" smtClean="0"/>
              <a:t>2025/4/14</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03B7492E-8C42-4850-92A5-692E6CA883F5}" type="slidenum">
              <a:rPr lang="zh-TW" altLang="en-US" smtClean="0"/>
              <a:t>‹#›</a:t>
            </a:fld>
            <a:endParaRPr lang="zh-TW" altLang="en-US"/>
          </a:p>
        </p:txBody>
      </p:sp>
    </p:spTree>
    <p:extLst>
      <p:ext uri="{BB962C8B-B14F-4D97-AF65-F5344CB8AC3E}">
        <p14:creationId xmlns:p14="http://schemas.microsoft.com/office/powerpoint/2010/main" val="2952356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EEE42DB1-5FB7-4AF2-9012-1DCAC79A3D5D}" type="datetimeFigureOut">
              <a:rPr lang="zh-TW" altLang="en-US" smtClean="0"/>
              <a:t>2025/4/14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03B7492E-8C42-4850-92A5-692E6CA883F5}" type="slidenum">
              <a:rPr lang="zh-TW" altLang="en-US" smtClean="0"/>
              <a:t>‹#›</a:t>
            </a:fld>
            <a:endParaRPr lang="zh-TW" altLang="en-US"/>
          </a:p>
        </p:txBody>
      </p:sp>
    </p:spTree>
    <p:extLst>
      <p:ext uri="{BB962C8B-B14F-4D97-AF65-F5344CB8AC3E}">
        <p14:creationId xmlns:p14="http://schemas.microsoft.com/office/powerpoint/2010/main" val="3113541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EEE42DB1-5FB7-4AF2-9012-1DCAC79A3D5D}" type="datetimeFigureOut">
              <a:rPr lang="zh-TW" altLang="en-US" smtClean="0"/>
              <a:t>2025/4/14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03B7492E-8C42-4850-92A5-692E6CA883F5}" type="slidenum">
              <a:rPr lang="zh-TW" altLang="en-US" smtClean="0"/>
              <a:t>‹#›</a:t>
            </a:fld>
            <a:endParaRPr lang="zh-TW" altLang="en-US"/>
          </a:p>
        </p:txBody>
      </p:sp>
    </p:spTree>
    <p:extLst>
      <p:ext uri="{BB962C8B-B14F-4D97-AF65-F5344CB8AC3E}">
        <p14:creationId xmlns:p14="http://schemas.microsoft.com/office/powerpoint/2010/main" val="1461436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EEE42DB1-5FB7-4AF2-9012-1DCAC79A3D5D}" type="datetimeFigureOut">
              <a:rPr lang="zh-TW" altLang="en-US" smtClean="0"/>
              <a:t>2025/4/14</a:t>
            </a:fld>
            <a:endParaRPr lang="zh-TW" altLang="en-US"/>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03B7492E-8C42-4850-92A5-692E6CA883F5}" type="slidenum">
              <a:rPr lang="zh-TW" altLang="en-US" smtClean="0"/>
              <a:t>‹#›</a:t>
            </a:fld>
            <a:endParaRPr lang="zh-TW" altLang="en-US"/>
          </a:p>
        </p:txBody>
      </p:sp>
    </p:spTree>
    <p:extLst>
      <p:ext uri="{BB962C8B-B14F-4D97-AF65-F5344CB8AC3E}">
        <p14:creationId xmlns:p14="http://schemas.microsoft.com/office/powerpoint/2010/main" val="28264002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hyperlink" Target="https://sys.ndhu.edu.tw/sa/summer/login.aspx" TargetMode="External"/><Relationship Id="rId7" Type="http://schemas.openxmlformats.org/officeDocument/2006/relationships/image" Target="../media/image2.png"/><Relationship Id="rId12" Type="http://schemas.microsoft.com/office/2007/relationships/hdphoto" Target="../media/hdphoto3.wdp"/><Relationship Id="rId2" Type="http://schemas.openxmlformats.org/officeDocument/2006/relationships/hyperlink" Target="http://sys.ndhu.edu.tw/sa/summer/login.aspx" TargetMode="Externa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image" Target="../media/image4.png"/><Relationship Id="rId5" Type="http://schemas.openxmlformats.org/officeDocument/2006/relationships/hyperlink" Target="https://school.bot.com.tw/Twbank.Net/index.aspx?pgid=3" TargetMode="External"/><Relationship Id="rId10" Type="http://schemas.microsoft.com/office/2007/relationships/hdphoto" Target="../media/hdphoto2.wdp"/><Relationship Id="rId4" Type="http://schemas.openxmlformats.org/officeDocument/2006/relationships/hyperlink" Target="https://school.bot.com.tw/twbank.net/index.aspx" TargetMode="External"/><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sys.ndhu.edu.tw/sa/summer/login.aspx" TargetMode="External"/><Relationship Id="rId7" Type="http://schemas.microsoft.com/office/2007/relationships/hdphoto" Target="../media/hdphoto1.wdp"/><Relationship Id="rId12" Type="http://schemas.openxmlformats.org/officeDocument/2006/relationships/image" Target="../media/image5.png"/><Relationship Id="rId2" Type="http://schemas.openxmlformats.org/officeDocument/2006/relationships/hyperlink" Target="http://sys.ndhu.edu.tw/sa/summer/login.aspx" TargetMode="External"/><Relationship Id="rId1" Type="http://schemas.openxmlformats.org/officeDocument/2006/relationships/slideLayout" Target="../slideLayouts/slideLayout2.xml"/><Relationship Id="rId6" Type="http://schemas.openxmlformats.org/officeDocument/2006/relationships/image" Target="../media/image2.png"/><Relationship Id="rId11" Type="http://schemas.microsoft.com/office/2007/relationships/hdphoto" Target="../media/hdphoto3.wdp"/><Relationship Id="rId5" Type="http://schemas.openxmlformats.org/officeDocument/2006/relationships/image" Target="../media/image1.png"/><Relationship Id="rId10" Type="http://schemas.openxmlformats.org/officeDocument/2006/relationships/image" Target="../media/image4.png"/><Relationship Id="rId4" Type="http://schemas.openxmlformats.org/officeDocument/2006/relationships/hyperlink" Target="https://osa.ndhu.edu.tw/p/406-1005-64240,r4019.php?Lang=zh-tw" TargetMode="External"/><Relationship Id="rId9"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02956" y="164091"/>
            <a:ext cx="8853339" cy="12803505"/>
          </a:xfrm>
          <a:prstGeom prst="rect">
            <a:avLst/>
          </a:prstGeom>
        </p:spPr>
        <p:txBody>
          <a:bodyPr wrap="square">
            <a:spAutoFit/>
          </a:bodyPr>
          <a:lstStyle/>
          <a:p>
            <a:pPr algn="ctr"/>
            <a:r>
              <a:rPr lang="zh-TW" altLang="zh-TW" sz="2800" b="1" dirty="0">
                <a:latin typeface="標楷體" panose="03000509000000000000" pitchFamily="65" charset="-120"/>
                <a:ea typeface="標楷體" panose="03000509000000000000" pitchFamily="65" charset="-120"/>
              </a:rPr>
              <a:t>【學生宿舍</a:t>
            </a:r>
            <a:r>
              <a:rPr lang="zh-TW" altLang="zh-TW" sz="2800" b="1" dirty="0" smtClean="0">
                <a:latin typeface="標楷體" panose="03000509000000000000" pitchFamily="65" charset="-120"/>
                <a:ea typeface="標楷體" panose="03000509000000000000" pitchFamily="65" charset="-120"/>
              </a:rPr>
              <a:t>】</a:t>
            </a:r>
            <a:r>
              <a:rPr lang="en-US" altLang="zh-TW" sz="2800" b="1" dirty="0" smtClean="0">
                <a:latin typeface="標楷體" panose="03000509000000000000" pitchFamily="65" charset="-120"/>
                <a:ea typeface="標楷體" panose="03000509000000000000" pitchFamily="65" charset="-120"/>
              </a:rPr>
              <a:t>114</a:t>
            </a:r>
            <a:r>
              <a:rPr lang="zh-TW" altLang="zh-TW" sz="2800" b="1" dirty="0" smtClean="0">
                <a:latin typeface="標楷體" panose="03000509000000000000" pitchFamily="65" charset="-120"/>
                <a:ea typeface="標楷體" panose="03000509000000000000" pitchFamily="65" charset="-120"/>
              </a:rPr>
              <a:t>年度</a:t>
            </a:r>
            <a:r>
              <a:rPr lang="zh-TW" altLang="zh-TW" sz="2800" b="1" dirty="0">
                <a:latin typeface="標楷體" panose="03000509000000000000" pitchFamily="65" charset="-120"/>
                <a:ea typeface="標楷體" panose="03000509000000000000" pitchFamily="65" charset="-120"/>
              </a:rPr>
              <a:t>學生宿舍「暑假」住宿</a:t>
            </a:r>
            <a:r>
              <a:rPr lang="zh-TW" altLang="zh-TW" sz="2800" b="1" dirty="0" smtClean="0">
                <a:latin typeface="標楷體" panose="03000509000000000000" pitchFamily="65" charset="-120"/>
                <a:ea typeface="標楷體" panose="03000509000000000000" pitchFamily="65" charset="-120"/>
              </a:rPr>
              <a:t>申請</a:t>
            </a:r>
            <a:endParaRPr lang="en-US" altLang="zh-TW" sz="2800" b="1" dirty="0">
              <a:latin typeface="標楷體" panose="03000509000000000000" pitchFamily="65" charset="-120"/>
              <a:ea typeface="標楷體" panose="03000509000000000000" pitchFamily="65" charset="-120"/>
            </a:endParaRPr>
          </a:p>
          <a:p>
            <a:pPr algn="just"/>
            <a:endParaRPr lang="en-US" altLang="zh-TW" sz="1400" b="1" dirty="0">
              <a:latin typeface="標楷體" panose="03000509000000000000" pitchFamily="65" charset="-120"/>
              <a:ea typeface="標楷體" panose="03000509000000000000" pitchFamily="65" charset="-120"/>
            </a:endParaRPr>
          </a:p>
          <a:p>
            <a:pPr algn="just"/>
            <a:r>
              <a:rPr lang="en-US" altLang="zh-TW" sz="1600" dirty="0" smtClean="0">
                <a:latin typeface="標楷體" panose="03000509000000000000" pitchFamily="65" charset="-120"/>
                <a:ea typeface="標楷體" panose="03000509000000000000" pitchFamily="65" charset="-120"/>
              </a:rPr>
              <a:t>114</a:t>
            </a:r>
            <a:r>
              <a:rPr lang="zh-TW" altLang="zh-TW" sz="1600" dirty="0" smtClean="0">
                <a:latin typeface="標楷體" panose="03000509000000000000" pitchFamily="65" charset="-120"/>
                <a:ea typeface="標楷體" panose="03000509000000000000" pitchFamily="65" charset="-120"/>
              </a:rPr>
              <a:t>年度</a:t>
            </a:r>
            <a:r>
              <a:rPr lang="zh-TW" altLang="zh-TW" sz="1600" dirty="0">
                <a:latin typeface="標楷體" panose="03000509000000000000" pitchFamily="65" charset="-120"/>
                <a:ea typeface="標楷體" panose="03000509000000000000" pitchFamily="65" charset="-120"/>
              </a:rPr>
              <a:t>暑假期間重要作業期程如下︰</a:t>
            </a:r>
          </a:p>
          <a:p>
            <a:pPr marL="982980" lvl="1" indent="-342900" algn="just">
              <a:buFont typeface="+mj-lt"/>
              <a:buAutoNum type="arabicPeriod"/>
            </a:pPr>
            <a:r>
              <a:rPr lang="en-US" altLang="zh-TW" sz="1600" dirty="0" smtClean="0">
                <a:latin typeface="標楷體" panose="03000509000000000000" pitchFamily="65" charset="-120"/>
                <a:ea typeface="標楷體" panose="03000509000000000000" pitchFamily="65" charset="-120"/>
              </a:rPr>
              <a:t>113-2</a:t>
            </a:r>
            <a:r>
              <a:rPr lang="zh-TW" altLang="zh-TW" sz="1600" dirty="0">
                <a:latin typeface="標楷體" panose="03000509000000000000" pitchFamily="65" charset="-120"/>
                <a:ea typeface="標楷體" panose="03000509000000000000" pitchFamily="65" charset="-120"/>
              </a:rPr>
              <a:t>宿舍住宿結束：</a:t>
            </a:r>
            <a:r>
              <a:rPr lang="en-US" altLang="zh-TW" sz="1600" dirty="0" smtClean="0">
                <a:latin typeface="標楷體" panose="03000509000000000000" pitchFamily="65" charset="-120"/>
                <a:ea typeface="標楷體" panose="03000509000000000000" pitchFamily="65" charset="-120"/>
              </a:rPr>
              <a:t>114</a:t>
            </a:r>
            <a:r>
              <a:rPr lang="zh-TW" altLang="zh-TW" sz="1600" dirty="0" smtClean="0">
                <a:latin typeface="標楷體" panose="03000509000000000000" pitchFamily="65" charset="-120"/>
                <a:ea typeface="標楷體" panose="03000509000000000000" pitchFamily="65" charset="-120"/>
              </a:rPr>
              <a:t>年</a:t>
            </a:r>
            <a:r>
              <a:rPr lang="en-US" altLang="zh-TW" sz="1600" dirty="0">
                <a:latin typeface="標楷體" panose="03000509000000000000" pitchFamily="65" charset="-120"/>
                <a:ea typeface="標楷體" panose="03000509000000000000" pitchFamily="65" charset="-120"/>
              </a:rPr>
              <a:t>6</a:t>
            </a:r>
            <a:r>
              <a:rPr lang="zh-TW" altLang="zh-TW" sz="1600" dirty="0">
                <a:latin typeface="標楷體" panose="03000509000000000000" pitchFamily="65" charset="-120"/>
                <a:ea typeface="標楷體" panose="03000509000000000000" pitchFamily="65" charset="-120"/>
              </a:rPr>
              <a:t>月</a:t>
            </a:r>
            <a:r>
              <a:rPr lang="en-US" altLang="zh-TW" sz="1600" dirty="0" smtClean="0">
                <a:latin typeface="標楷體" panose="03000509000000000000" pitchFamily="65" charset="-120"/>
                <a:ea typeface="標楷體" panose="03000509000000000000" pitchFamily="65" charset="-120"/>
              </a:rPr>
              <a:t>23</a:t>
            </a:r>
            <a:r>
              <a:rPr lang="zh-TW" altLang="zh-TW" sz="1600" dirty="0" smtClean="0">
                <a:latin typeface="標楷體" panose="03000509000000000000" pitchFamily="65" charset="-120"/>
                <a:ea typeface="標楷體" panose="03000509000000000000" pitchFamily="65" charset="-120"/>
              </a:rPr>
              <a:t>日</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一</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中午 </a:t>
            </a:r>
            <a:r>
              <a:rPr lang="en-US" altLang="zh-TW" sz="1600" dirty="0">
                <a:latin typeface="標楷體" panose="03000509000000000000" pitchFamily="65" charset="-120"/>
                <a:ea typeface="標楷體" panose="03000509000000000000" pitchFamily="65" charset="-120"/>
              </a:rPr>
              <a:t>12:00</a:t>
            </a:r>
            <a:r>
              <a:rPr lang="zh-TW" altLang="zh-TW" sz="1600" dirty="0">
                <a:latin typeface="標楷體" panose="03000509000000000000" pitchFamily="65" charset="-120"/>
                <a:ea typeface="標楷體" panose="03000509000000000000" pitchFamily="65" charset="-120"/>
              </a:rPr>
              <a:t>止。</a:t>
            </a:r>
          </a:p>
          <a:p>
            <a:pPr marL="982980" lvl="1" indent="-342900" algn="just">
              <a:buFont typeface="+mj-lt"/>
              <a:buAutoNum type="arabicPeriod"/>
            </a:pPr>
            <a:r>
              <a:rPr lang="en-US" altLang="zh-TW" sz="1600" dirty="0" smtClean="0">
                <a:latin typeface="標楷體" panose="03000509000000000000" pitchFamily="65" charset="-120"/>
                <a:ea typeface="標楷體" panose="03000509000000000000" pitchFamily="65" charset="-120"/>
              </a:rPr>
              <a:t>114</a:t>
            </a:r>
            <a:r>
              <a:rPr lang="zh-TW" altLang="zh-TW" sz="1600" dirty="0" smtClean="0">
                <a:latin typeface="標楷體" panose="03000509000000000000" pitchFamily="65" charset="-120"/>
                <a:ea typeface="標楷體" panose="03000509000000000000" pitchFamily="65" charset="-120"/>
              </a:rPr>
              <a:t>年</a:t>
            </a:r>
            <a:r>
              <a:rPr lang="zh-TW" altLang="zh-TW" sz="1600" dirty="0">
                <a:latin typeface="標楷體" panose="03000509000000000000" pitchFamily="65" charset="-120"/>
                <a:ea typeface="標楷體" panose="03000509000000000000" pitchFamily="65" charset="-120"/>
              </a:rPr>
              <a:t>開放暑宿住宿期間：</a:t>
            </a:r>
            <a:r>
              <a:rPr lang="en-US" altLang="zh-TW" sz="1600" dirty="0" smtClean="0">
                <a:latin typeface="標楷體" panose="03000509000000000000" pitchFamily="65" charset="-120"/>
                <a:ea typeface="標楷體" panose="03000509000000000000" pitchFamily="65" charset="-120"/>
              </a:rPr>
              <a:t>114</a:t>
            </a:r>
            <a:r>
              <a:rPr lang="zh-TW" altLang="zh-TW" sz="1600" dirty="0" smtClean="0">
                <a:latin typeface="標楷體" panose="03000509000000000000" pitchFamily="65" charset="-120"/>
                <a:ea typeface="標楷體" panose="03000509000000000000" pitchFamily="65" charset="-120"/>
              </a:rPr>
              <a:t>年</a:t>
            </a:r>
            <a:r>
              <a:rPr lang="en-US" altLang="zh-TW" sz="1600" dirty="0">
                <a:latin typeface="標楷體" panose="03000509000000000000" pitchFamily="65" charset="-120"/>
                <a:ea typeface="標楷體" panose="03000509000000000000" pitchFamily="65" charset="-120"/>
              </a:rPr>
              <a:t>6</a:t>
            </a:r>
            <a:r>
              <a:rPr lang="zh-TW" altLang="zh-TW" sz="1600" dirty="0">
                <a:latin typeface="標楷體" panose="03000509000000000000" pitchFamily="65" charset="-120"/>
                <a:ea typeface="標楷體" panose="03000509000000000000" pitchFamily="65" charset="-120"/>
              </a:rPr>
              <a:t>月</a:t>
            </a:r>
            <a:r>
              <a:rPr lang="en-US" altLang="zh-TW" sz="1600" dirty="0" smtClean="0">
                <a:latin typeface="標楷體" panose="03000509000000000000" pitchFamily="65" charset="-120"/>
                <a:ea typeface="標楷體" panose="03000509000000000000" pitchFamily="65" charset="-120"/>
              </a:rPr>
              <a:t>23</a:t>
            </a:r>
            <a:r>
              <a:rPr lang="zh-TW" altLang="zh-TW" sz="1600" dirty="0" smtClean="0">
                <a:latin typeface="標楷體" panose="03000509000000000000" pitchFamily="65" charset="-120"/>
                <a:ea typeface="標楷體" panose="03000509000000000000" pitchFamily="65" charset="-120"/>
              </a:rPr>
              <a:t>日</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一</a:t>
            </a:r>
            <a:r>
              <a:rPr lang="en-US" altLang="zh-TW" sz="1600" dirty="0">
                <a:latin typeface="標楷體" panose="03000509000000000000" pitchFamily="65" charset="-120"/>
                <a:ea typeface="標楷體" panose="03000509000000000000" pitchFamily="65" charset="-120"/>
              </a:rPr>
              <a:t>)</a:t>
            </a:r>
            <a:r>
              <a:rPr lang="en-US" altLang="zh-TW" sz="1600" dirty="0" smtClean="0">
                <a:latin typeface="標楷體" panose="03000509000000000000" pitchFamily="65" charset="-120"/>
                <a:ea typeface="標楷體" panose="03000509000000000000" pitchFamily="65" charset="-120"/>
              </a:rPr>
              <a:t>18</a:t>
            </a:r>
            <a:r>
              <a:rPr lang="zh-TW" altLang="zh-TW" sz="1600" dirty="0" smtClean="0">
                <a:latin typeface="標楷體" panose="03000509000000000000" pitchFamily="65" charset="-120"/>
                <a:ea typeface="標楷體" panose="03000509000000000000" pitchFamily="65" charset="-120"/>
              </a:rPr>
              <a:t>：</a:t>
            </a:r>
            <a:r>
              <a:rPr lang="en-US" altLang="zh-TW" sz="1600" dirty="0">
                <a:latin typeface="標楷體" panose="03000509000000000000" pitchFamily="65" charset="-120"/>
                <a:ea typeface="標楷體" panose="03000509000000000000" pitchFamily="65" charset="-120"/>
              </a:rPr>
              <a:t>00</a:t>
            </a:r>
            <a:r>
              <a:rPr lang="zh-TW" altLang="zh-TW" sz="1600" dirty="0">
                <a:latin typeface="標楷體" panose="03000509000000000000" pitchFamily="65" charset="-120"/>
                <a:ea typeface="標楷體" panose="03000509000000000000" pitchFamily="65" charset="-120"/>
              </a:rPr>
              <a:t>起至</a:t>
            </a:r>
            <a:r>
              <a:rPr lang="en-US" altLang="zh-TW" sz="1600" dirty="0">
                <a:latin typeface="標楷體" panose="03000509000000000000" pitchFamily="65" charset="-120"/>
                <a:ea typeface="標楷體" panose="03000509000000000000" pitchFamily="65" charset="-120"/>
              </a:rPr>
              <a:t>8</a:t>
            </a:r>
            <a:r>
              <a:rPr lang="zh-TW" altLang="zh-TW" sz="1600" dirty="0" smtClean="0">
                <a:latin typeface="標楷體" panose="03000509000000000000" pitchFamily="65" charset="-120"/>
                <a:ea typeface="標楷體" panose="03000509000000000000" pitchFamily="65" charset="-120"/>
              </a:rPr>
              <a:t>月</a:t>
            </a:r>
            <a:r>
              <a:rPr lang="en-US" altLang="zh-TW" sz="1600" dirty="0" smtClean="0">
                <a:latin typeface="標楷體" panose="03000509000000000000" pitchFamily="65" charset="-120"/>
                <a:ea typeface="標楷體" panose="03000509000000000000" pitchFamily="65" charset="-120"/>
              </a:rPr>
              <a:t>25</a:t>
            </a:r>
            <a:r>
              <a:rPr lang="zh-TW" altLang="zh-TW" sz="1600" dirty="0" smtClean="0">
                <a:latin typeface="標楷體" panose="03000509000000000000" pitchFamily="65" charset="-120"/>
                <a:ea typeface="標楷體" panose="03000509000000000000" pitchFamily="65" charset="-120"/>
              </a:rPr>
              <a:t>日</a:t>
            </a:r>
            <a:r>
              <a:rPr lang="en-US" altLang="zh-TW" sz="1600" dirty="0" smtClean="0">
                <a:latin typeface="標楷體" panose="03000509000000000000" pitchFamily="65" charset="-120"/>
                <a:ea typeface="標楷體" panose="03000509000000000000" pitchFamily="65" charset="-120"/>
              </a:rPr>
              <a:t>(</a:t>
            </a:r>
            <a:r>
              <a:rPr lang="zh-TW" altLang="en-US" sz="1600" dirty="0">
                <a:latin typeface="標楷體" panose="03000509000000000000" pitchFamily="65" charset="-120"/>
                <a:ea typeface="標楷體" panose="03000509000000000000" pitchFamily="65" charset="-120"/>
              </a:rPr>
              <a:t>一</a:t>
            </a:r>
            <a:r>
              <a:rPr lang="en-US" altLang="zh-TW" sz="1600" dirty="0" smtClean="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中午</a:t>
            </a:r>
            <a:r>
              <a:rPr lang="en-US" altLang="zh-TW" sz="1600" dirty="0">
                <a:latin typeface="標楷體" panose="03000509000000000000" pitchFamily="65" charset="-120"/>
                <a:ea typeface="標楷體" panose="03000509000000000000" pitchFamily="65" charset="-120"/>
              </a:rPr>
              <a:t>12</a:t>
            </a:r>
            <a:r>
              <a:rPr lang="zh-TW" altLang="zh-TW" sz="1600" dirty="0">
                <a:latin typeface="標楷體" panose="03000509000000000000" pitchFamily="65" charset="-120"/>
                <a:ea typeface="標楷體" panose="03000509000000000000" pitchFamily="65" charset="-120"/>
              </a:rPr>
              <a:t>：</a:t>
            </a:r>
            <a:r>
              <a:rPr lang="en-US" altLang="zh-TW" sz="1600" dirty="0">
                <a:latin typeface="標楷體" panose="03000509000000000000" pitchFamily="65" charset="-120"/>
                <a:ea typeface="標楷體" panose="03000509000000000000" pitchFamily="65" charset="-120"/>
              </a:rPr>
              <a:t>00</a:t>
            </a:r>
            <a:r>
              <a:rPr lang="zh-TW" altLang="zh-TW" sz="1600" dirty="0">
                <a:latin typeface="標楷體" panose="03000509000000000000" pitchFamily="65" charset="-120"/>
                <a:ea typeface="標楷體" panose="03000509000000000000" pitchFamily="65" charset="-120"/>
              </a:rPr>
              <a:t>止</a:t>
            </a:r>
            <a:r>
              <a:rPr lang="zh-TW" altLang="zh-TW" sz="1600" dirty="0" smtClean="0">
                <a:latin typeface="標楷體" panose="03000509000000000000" pitchFamily="65" charset="-120"/>
                <a:ea typeface="標楷體" panose="03000509000000000000" pitchFamily="65" charset="-120"/>
              </a:rPr>
              <a:t>。</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屆時將依各莊期末檢查扣罰作業時間提前或延後開放暑宿</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a:t>
            </a:r>
          </a:p>
          <a:p>
            <a:pPr marL="982980" lvl="1" indent="-342900" algn="just">
              <a:buFont typeface="+mj-lt"/>
              <a:buAutoNum type="arabicPeriod"/>
            </a:pPr>
            <a:r>
              <a:rPr lang="en-US" altLang="zh-TW" sz="1600" dirty="0" smtClean="0">
                <a:latin typeface="標楷體" panose="03000509000000000000" pitchFamily="65" charset="-120"/>
                <a:ea typeface="標楷體" panose="03000509000000000000" pitchFamily="65" charset="-120"/>
              </a:rPr>
              <a:t>114-1</a:t>
            </a:r>
            <a:r>
              <a:rPr lang="zh-TW" altLang="zh-TW" sz="1600" dirty="0">
                <a:latin typeface="標楷體" panose="03000509000000000000" pitchFamily="65" charset="-120"/>
                <a:ea typeface="標楷體" panose="03000509000000000000" pitchFamily="65" charset="-120"/>
              </a:rPr>
              <a:t>學生宿舍（舊生）開放進住：</a:t>
            </a:r>
            <a:r>
              <a:rPr lang="en-US" altLang="zh-TW" sz="1600" dirty="0" smtClean="0">
                <a:latin typeface="標楷體" panose="03000509000000000000" pitchFamily="65" charset="-120"/>
                <a:ea typeface="標楷體" panose="03000509000000000000" pitchFamily="65" charset="-120"/>
              </a:rPr>
              <a:t>114</a:t>
            </a:r>
            <a:r>
              <a:rPr lang="zh-TW" altLang="zh-TW" sz="1600" dirty="0" smtClean="0">
                <a:latin typeface="標楷體" panose="03000509000000000000" pitchFamily="65" charset="-120"/>
                <a:ea typeface="標楷體" panose="03000509000000000000" pitchFamily="65" charset="-120"/>
              </a:rPr>
              <a:t>年</a:t>
            </a:r>
            <a:r>
              <a:rPr lang="en-US" altLang="zh-TW" sz="1600" dirty="0">
                <a:latin typeface="標楷體" panose="03000509000000000000" pitchFamily="65" charset="-120"/>
                <a:ea typeface="標楷體" panose="03000509000000000000" pitchFamily="65" charset="-120"/>
              </a:rPr>
              <a:t>9</a:t>
            </a:r>
            <a:r>
              <a:rPr lang="zh-TW" altLang="zh-TW" sz="1600" dirty="0" smtClean="0">
                <a:latin typeface="標楷體" panose="03000509000000000000" pitchFamily="65" charset="-120"/>
                <a:ea typeface="標楷體" panose="03000509000000000000" pitchFamily="65" charset="-120"/>
              </a:rPr>
              <a:t>月</a:t>
            </a:r>
            <a:r>
              <a:rPr lang="en-US" altLang="zh-TW" sz="1600" dirty="0">
                <a:latin typeface="標楷體" panose="03000509000000000000" pitchFamily="65" charset="-120"/>
                <a:ea typeface="標楷體" panose="03000509000000000000" pitchFamily="65" charset="-120"/>
              </a:rPr>
              <a:t>3</a:t>
            </a:r>
            <a:r>
              <a:rPr lang="zh-TW" altLang="zh-TW" sz="1600" dirty="0" smtClean="0">
                <a:latin typeface="標楷體" panose="03000509000000000000" pitchFamily="65" charset="-120"/>
                <a:ea typeface="標楷體" panose="03000509000000000000" pitchFamily="65" charset="-120"/>
              </a:rPr>
              <a:t>日</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三</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中午</a:t>
            </a:r>
            <a:r>
              <a:rPr lang="en-US" altLang="zh-TW" sz="1600" dirty="0">
                <a:latin typeface="標楷體" panose="03000509000000000000" pitchFamily="65" charset="-120"/>
                <a:ea typeface="標楷體" panose="03000509000000000000" pitchFamily="65" charset="-120"/>
              </a:rPr>
              <a:t>12</a:t>
            </a:r>
            <a:r>
              <a:rPr lang="zh-TW" altLang="zh-TW" sz="1600" dirty="0">
                <a:latin typeface="標楷體" panose="03000509000000000000" pitchFamily="65" charset="-120"/>
                <a:ea typeface="標楷體" panose="03000509000000000000" pitchFamily="65" charset="-120"/>
              </a:rPr>
              <a:t>：</a:t>
            </a:r>
            <a:r>
              <a:rPr lang="en-US" altLang="zh-TW" sz="1600" dirty="0">
                <a:latin typeface="標楷體" panose="03000509000000000000" pitchFamily="65" charset="-120"/>
                <a:ea typeface="標楷體" panose="03000509000000000000" pitchFamily="65" charset="-120"/>
              </a:rPr>
              <a:t>00</a:t>
            </a:r>
            <a:r>
              <a:rPr lang="zh-TW" altLang="zh-TW" sz="1600" dirty="0">
                <a:latin typeface="標楷體" panose="03000509000000000000" pitchFamily="65" charset="-120"/>
                <a:ea typeface="標楷體" panose="03000509000000000000" pitchFamily="65" charset="-120"/>
              </a:rPr>
              <a:t>起。</a:t>
            </a:r>
          </a:p>
          <a:p>
            <a:pPr algn="just"/>
            <a:r>
              <a:rPr lang="en-US" altLang="zh-TW" sz="1600" dirty="0">
                <a:latin typeface="標楷體" panose="03000509000000000000" pitchFamily="65" charset="-120"/>
                <a:ea typeface="標楷體" panose="03000509000000000000" pitchFamily="65" charset="-120"/>
              </a:rPr>
              <a:t> </a:t>
            </a:r>
            <a:r>
              <a:rPr lang="en-US" altLang="zh-TW" sz="1600" dirty="0" smtClean="0">
                <a:latin typeface="標楷體" panose="03000509000000000000" pitchFamily="65" charset="-120"/>
                <a:ea typeface="標楷體" panose="03000509000000000000" pitchFamily="65" charset="-120"/>
              </a:rPr>
              <a:t>-------------------------------------------------------------------</a:t>
            </a:r>
            <a:endParaRPr lang="zh-TW" altLang="zh-TW" sz="1600" b="1" dirty="0">
              <a:latin typeface="標楷體" panose="03000509000000000000" pitchFamily="65" charset="-120"/>
              <a:ea typeface="標楷體" panose="03000509000000000000" pitchFamily="65" charset="-120"/>
            </a:endParaRPr>
          </a:p>
          <a:p>
            <a:pPr lvl="0" algn="just"/>
            <a:r>
              <a:rPr lang="zh-TW" altLang="en-US" sz="1600" b="1" dirty="0" smtClean="0">
                <a:latin typeface="標楷體" panose="03000509000000000000" pitchFamily="65" charset="-120"/>
                <a:ea typeface="標楷體" panose="03000509000000000000" pitchFamily="65" charset="-120"/>
              </a:rPr>
              <a:t>一、</a:t>
            </a:r>
            <a:r>
              <a:rPr lang="zh-TW" altLang="zh-TW" sz="1600" b="1" dirty="0" smtClean="0">
                <a:latin typeface="標楷體" panose="03000509000000000000" pitchFamily="65" charset="-120"/>
                <a:ea typeface="標楷體" panose="03000509000000000000" pitchFamily="65" charset="-120"/>
              </a:rPr>
              <a:t>「</a:t>
            </a:r>
            <a:r>
              <a:rPr lang="en-US" altLang="zh-TW" sz="1600" b="1" dirty="0" smtClean="0">
                <a:latin typeface="標楷體" panose="03000509000000000000" pitchFamily="65" charset="-120"/>
                <a:ea typeface="標楷體" panose="03000509000000000000" pitchFamily="65" charset="-120"/>
              </a:rPr>
              <a:t>114</a:t>
            </a:r>
            <a:r>
              <a:rPr lang="zh-TW" altLang="zh-TW" sz="1600" b="1" dirty="0" smtClean="0">
                <a:latin typeface="標楷體" panose="03000509000000000000" pitchFamily="65" charset="-120"/>
                <a:ea typeface="標楷體" panose="03000509000000000000" pitchFamily="65" charset="-120"/>
              </a:rPr>
              <a:t>年度</a:t>
            </a:r>
            <a:r>
              <a:rPr lang="zh-TW" altLang="zh-TW" sz="1600" b="1" dirty="0">
                <a:latin typeface="標楷體" panose="03000509000000000000" pitchFamily="65" charset="-120"/>
                <a:ea typeface="標楷體" panose="03000509000000000000" pitchFamily="65" charset="-120"/>
              </a:rPr>
              <a:t>暑假住宿申請」之重要事項如下</a:t>
            </a:r>
            <a:r>
              <a:rPr lang="zh-TW" altLang="zh-TW" sz="1600" b="1" dirty="0" smtClean="0">
                <a:latin typeface="標楷體" panose="03000509000000000000" pitchFamily="65" charset="-120"/>
                <a:ea typeface="標楷體" panose="03000509000000000000" pitchFamily="65" charset="-120"/>
              </a:rPr>
              <a:t>：</a:t>
            </a:r>
            <a:endParaRPr lang="en-US" altLang="zh-TW" sz="1600" b="1" dirty="0" smtClean="0">
              <a:latin typeface="標楷體" panose="03000509000000000000" pitchFamily="65" charset="-120"/>
              <a:ea typeface="標楷體" panose="03000509000000000000" pitchFamily="65" charset="-120"/>
            </a:endParaRPr>
          </a:p>
          <a:p>
            <a:pPr lvl="0" algn="just"/>
            <a:r>
              <a:rPr lang="zh-TW" altLang="zh-TW" sz="1600" dirty="0" smtClean="0">
                <a:latin typeface="標楷體" panose="03000509000000000000" pitchFamily="65" charset="-120"/>
                <a:ea typeface="標楷體" panose="03000509000000000000" pitchFamily="65" charset="-120"/>
              </a:rPr>
              <a:t>【</a:t>
            </a:r>
            <a:r>
              <a:rPr lang="en-US" altLang="zh-TW" sz="1600" u="sng" dirty="0" err="1">
                <a:latin typeface="標楷體" panose="03000509000000000000" pitchFamily="65" charset="-120"/>
                <a:ea typeface="標楷體" panose="03000509000000000000" pitchFamily="65" charset="-120"/>
                <a:hlinkClick r:id="rId2"/>
              </a:rPr>
              <a:t>暑宿申請</a:t>
            </a:r>
            <a:r>
              <a:rPr lang="zh-TW" altLang="zh-TW" sz="1600" dirty="0">
                <a:latin typeface="標楷體" panose="03000509000000000000" pitchFamily="65" charset="-120"/>
                <a:ea typeface="標楷體" panose="03000509000000000000" pitchFamily="65" charset="-120"/>
              </a:rPr>
              <a:t>】</a:t>
            </a:r>
          </a:p>
          <a:p>
            <a:pPr marL="982980" lvl="1" indent="-342900" algn="just">
              <a:buFont typeface="+mj-lt"/>
              <a:buAutoNum type="arabicPeriod"/>
            </a:pPr>
            <a:r>
              <a:rPr lang="zh-TW" altLang="zh-TW" sz="1600" dirty="0">
                <a:latin typeface="標楷體" panose="03000509000000000000" pitchFamily="65" charset="-120"/>
                <a:ea typeface="標楷體" panose="03000509000000000000" pitchFamily="65" charset="-120"/>
              </a:rPr>
              <a:t>時間：</a:t>
            </a:r>
            <a:r>
              <a:rPr lang="en-US" altLang="zh-TW" sz="1600" dirty="0" smtClean="0">
                <a:latin typeface="標楷體" panose="03000509000000000000" pitchFamily="65" charset="-120"/>
                <a:ea typeface="標楷體" panose="03000509000000000000" pitchFamily="65" charset="-120"/>
              </a:rPr>
              <a:t>114</a:t>
            </a:r>
            <a:r>
              <a:rPr lang="zh-TW" altLang="zh-TW" sz="1600" dirty="0" smtClean="0">
                <a:latin typeface="標楷體" panose="03000509000000000000" pitchFamily="65" charset="-120"/>
                <a:ea typeface="標楷體" panose="03000509000000000000" pitchFamily="65" charset="-120"/>
              </a:rPr>
              <a:t>年</a:t>
            </a:r>
            <a:r>
              <a:rPr lang="en-US" altLang="zh-TW" sz="1600" dirty="0">
                <a:latin typeface="標楷體" panose="03000509000000000000" pitchFamily="65" charset="-120"/>
                <a:ea typeface="標楷體" panose="03000509000000000000" pitchFamily="65" charset="-120"/>
              </a:rPr>
              <a:t>5</a:t>
            </a:r>
            <a:r>
              <a:rPr lang="zh-TW" altLang="zh-TW" sz="1600" dirty="0" smtClean="0">
                <a:latin typeface="標楷體" panose="03000509000000000000" pitchFamily="65" charset="-120"/>
                <a:ea typeface="標楷體" panose="03000509000000000000" pitchFamily="65" charset="-120"/>
              </a:rPr>
              <a:t>月</a:t>
            </a:r>
            <a:r>
              <a:rPr lang="en-US" altLang="zh-TW" sz="1600" dirty="0" smtClean="0">
                <a:latin typeface="標楷體" panose="03000509000000000000" pitchFamily="65" charset="-120"/>
                <a:ea typeface="標楷體" panose="03000509000000000000" pitchFamily="65" charset="-120"/>
              </a:rPr>
              <a:t>16</a:t>
            </a:r>
            <a:r>
              <a:rPr lang="zh-TW" altLang="zh-TW" sz="1600" dirty="0" smtClean="0">
                <a:latin typeface="標楷體" panose="03000509000000000000" pitchFamily="65" charset="-120"/>
                <a:ea typeface="標楷體" panose="03000509000000000000" pitchFamily="65" charset="-120"/>
              </a:rPr>
              <a:t>日</a:t>
            </a:r>
            <a:r>
              <a:rPr lang="en-US" altLang="zh-TW" sz="1600" dirty="0" smtClean="0">
                <a:latin typeface="標楷體" panose="03000509000000000000" pitchFamily="65" charset="-120"/>
                <a:ea typeface="標楷體" panose="03000509000000000000" pitchFamily="65" charset="-120"/>
              </a:rPr>
              <a:t>(</a:t>
            </a:r>
            <a:r>
              <a:rPr lang="zh-TW" altLang="en-US" sz="1600" dirty="0">
                <a:latin typeface="標楷體" panose="03000509000000000000" pitchFamily="65" charset="-120"/>
                <a:ea typeface="標楷體" panose="03000509000000000000" pitchFamily="65" charset="-120"/>
              </a:rPr>
              <a:t>五</a:t>
            </a:r>
            <a:r>
              <a:rPr lang="en-US" altLang="zh-TW" sz="1600" dirty="0" smtClean="0">
                <a:latin typeface="標楷體" panose="03000509000000000000" pitchFamily="65" charset="-120"/>
                <a:ea typeface="標楷體" panose="03000509000000000000" pitchFamily="65" charset="-120"/>
              </a:rPr>
              <a:t>)</a:t>
            </a:r>
            <a:r>
              <a:rPr lang="en-US" altLang="zh-TW" sz="1600" dirty="0">
                <a:latin typeface="標楷體" panose="03000509000000000000" pitchFamily="65" charset="-120"/>
                <a:ea typeface="標楷體" panose="03000509000000000000" pitchFamily="65" charset="-120"/>
              </a:rPr>
              <a:t>12:00</a:t>
            </a:r>
            <a:r>
              <a:rPr lang="zh-TW" altLang="zh-TW" sz="1600" dirty="0">
                <a:latin typeface="標楷體" panose="03000509000000000000" pitchFamily="65" charset="-120"/>
                <a:ea typeface="標楷體" panose="03000509000000000000" pitchFamily="65" charset="-120"/>
              </a:rPr>
              <a:t>起至</a:t>
            </a:r>
            <a:r>
              <a:rPr lang="en-US" altLang="zh-TW" sz="1600" dirty="0" smtClean="0">
                <a:latin typeface="標楷體" panose="03000509000000000000" pitchFamily="65" charset="-120"/>
                <a:ea typeface="標楷體" panose="03000509000000000000" pitchFamily="65" charset="-120"/>
              </a:rPr>
              <a:t>114</a:t>
            </a:r>
            <a:r>
              <a:rPr lang="zh-TW" altLang="zh-TW" sz="1600" dirty="0" smtClean="0">
                <a:latin typeface="標楷體" panose="03000509000000000000" pitchFamily="65" charset="-120"/>
                <a:ea typeface="標楷體" panose="03000509000000000000" pitchFamily="65" charset="-120"/>
              </a:rPr>
              <a:t>年</a:t>
            </a:r>
            <a:r>
              <a:rPr lang="en-US" altLang="zh-TW" sz="1600" dirty="0">
                <a:latin typeface="標楷體" panose="03000509000000000000" pitchFamily="65" charset="-120"/>
                <a:ea typeface="標楷體" panose="03000509000000000000" pitchFamily="65" charset="-120"/>
              </a:rPr>
              <a:t>5</a:t>
            </a:r>
            <a:r>
              <a:rPr lang="zh-TW" altLang="zh-TW" sz="1600" dirty="0">
                <a:latin typeface="標楷體" panose="03000509000000000000" pitchFamily="65" charset="-120"/>
                <a:ea typeface="標楷體" panose="03000509000000000000" pitchFamily="65" charset="-120"/>
              </a:rPr>
              <a:t>月</a:t>
            </a:r>
            <a:r>
              <a:rPr lang="en-US" altLang="zh-TW" sz="1600" dirty="0" smtClean="0">
                <a:latin typeface="標楷體" panose="03000509000000000000" pitchFamily="65" charset="-120"/>
                <a:ea typeface="標楷體" panose="03000509000000000000" pitchFamily="65" charset="-120"/>
              </a:rPr>
              <a:t>25</a:t>
            </a:r>
            <a:r>
              <a:rPr lang="zh-TW" altLang="zh-TW" sz="1600" dirty="0" smtClean="0">
                <a:latin typeface="標楷體" panose="03000509000000000000" pitchFamily="65" charset="-120"/>
                <a:ea typeface="標楷體" panose="03000509000000000000" pitchFamily="65" charset="-120"/>
              </a:rPr>
              <a:t>日</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日</a:t>
            </a:r>
            <a:r>
              <a:rPr lang="en-US" altLang="zh-TW" sz="1600" dirty="0">
                <a:latin typeface="標楷體" panose="03000509000000000000" pitchFamily="65" charset="-120"/>
                <a:ea typeface="標楷體" panose="03000509000000000000" pitchFamily="65" charset="-120"/>
              </a:rPr>
              <a:t>)12:00</a:t>
            </a:r>
            <a:r>
              <a:rPr lang="zh-TW" altLang="zh-TW" sz="1600" dirty="0">
                <a:latin typeface="標楷體" panose="03000509000000000000" pitchFamily="65" charset="-120"/>
                <a:ea typeface="標楷體" panose="03000509000000000000" pitchFamily="65" charset="-120"/>
              </a:rPr>
              <a:t>止。</a:t>
            </a:r>
          </a:p>
          <a:p>
            <a:pPr marL="982980" lvl="1" indent="-342900" algn="just">
              <a:buFont typeface="+mj-lt"/>
              <a:buAutoNum type="arabicPeriod"/>
            </a:pPr>
            <a:r>
              <a:rPr lang="zh-TW" altLang="zh-TW" sz="1600" dirty="0">
                <a:latin typeface="標楷體" panose="03000509000000000000" pitchFamily="65" charset="-120"/>
                <a:ea typeface="標楷體" panose="03000509000000000000" pitchFamily="65" charset="-120"/>
              </a:rPr>
              <a:t>可申請對象：本校</a:t>
            </a:r>
            <a:r>
              <a:rPr lang="en-US" altLang="zh-TW" sz="1600" dirty="0" smtClean="0">
                <a:latin typeface="標楷體" panose="03000509000000000000" pitchFamily="65" charset="-120"/>
                <a:ea typeface="標楷體" panose="03000509000000000000" pitchFamily="65" charset="-120"/>
              </a:rPr>
              <a:t>113</a:t>
            </a:r>
            <a:r>
              <a:rPr lang="zh-TW" altLang="zh-TW" sz="1600" dirty="0" smtClean="0">
                <a:latin typeface="標楷體" panose="03000509000000000000" pitchFamily="65" charset="-120"/>
                <a:ea typeface="標楷體" panose="03000509000000000000" pitchFamily="65" charset="-120"/>
              </a:rPr>
              <a:t>學年</a:t>
            </a:r>
            <a:r>
              <a:rPr lang="zh-TW" altLang="zh-TW" sz="1600" dirty="0">
                <a:latin typeface="標楷體" panose="03000509000000000000" pitchFamily="65" charset="-120"/>
                <a:ea typeface="標楷體" panose="03000509000000000000" pitchFamily="65" charset="-120"/>
              </a:rPr>
              <a:t>或</a:t>
            </a:r>
            <a:r>
              <a:rPr lang="en-US" altLang="zh-TW" sz="1600" dirty="0" smtClean="0">
                <a:latin typeface="標楷體" panose="03000509000000000000" pitchFamily="65" charset="-120"/>
                <a:ea typeface="標楷體" panose="03000509000000000000" pitchFamily="65" charset="-120"/>
              </a:rPr>
              <a:t>114</a:t>
            </a:r>
            <a:r>
              <a:rPr lang="zh-TW" altLang="zh-TW" sz="1600" dirty="0" smtClean="0">
                <a:latin typeface="標楷體" panose="03000509000000000000" pitchFamily="65" charset="-120"/>
                <a:ea typeface="標楷體" panose="03000509000000000000" pitchFamily="65" charset="-120"/>
              </a:rPr>
              <a:t>學年</a:t>
            </a:r>
            <a:r>
              <a:rPr lang="zh-TW" altLang="zh-TW" sz="1600" dirty="0">
                <a:latin typeface="標楷體" panose="03000509000000000000" pitchFamily="65" charset="-120"/>
                <a:ea typeface="標楷體" panose="03000509000000000000" pitchFamily="65" charset="-120"/>
              </a:rPr>
              <a:t>在學住宿生</a:t>
            </a:r>
          </a:p>
          <a:p>
            <a:pPr marL="982980" lvl="1" indent="-342900" algn="just">
              <a:buFont typeface="+mj-lt"/>
              <a:buAutoNum type="arabicPeriod"/>
            </a:pPr>
            <a:r>
              <a:rPr lang="zh-TW" altLang="zh-TW" sz="1600" dirty="0">
                <a:latin typeface="標楷體" panose="03000509000000000000" pitchFamily="65" charset="-120"/>
                <a:ea typeface="標楷體" panose="03000509000000000000" pitchFamily="65" charset="-120"/>
              </a:rPr>
              <a:t>申請網址：</a:t>
            </a:r>
            <a:r>
              <a:rPr lang="en-US" altLang="zh-TW" sz="1600" dirty="0">
                <a:latin typeface="標楷體" panose="03000509000000000000" pitchFamily="65" charset="-120"/>
                <a:ea typeface="標楷體" panose="03000509000000000000" pitchFamily="65" charset="-120"/>
                <a:hlinkClick r:id="rId3"/>
              </a:rPr>
              <a:t>https://sys.ndhu.edu.tw/sa/summer/login.aspx</a:t>
            </a:r>
            <a:r>
              <a:rPr lang="zh-TW" altLang="zh-TW" sz="1600" dirty="0">
                <a:latin typeface="標楷體" panose="03000509000000000000" pitchFamily="65" charset="-120"/>
                <a:ea typeface="標楷體" panose="03000509000000000000" pitchFamily="65" charset="-120"/>
              </a:rPr>
              <a:t>需輸入學校</a:t>
            </a:r>
            <a:r>
              <a:rPr lang="en-US" altLang="zh-TW" sz="1600" dirty="0">
                <a:latin typeface="標楷體" panose="03000509000000000000" pitchFamily="65" charset="-120"/>
                <a:ea typeface="標楷體" panose="03000509000000000000" pitchFamily="65" charset="-120"/>
              </a:rPr>
              <a:t>e-mail</a:t>
            </a:r>
            <a:r>
              <a:rPr lang="zh-TW" altLang="zh-TW" sz="1600" dirty="0">
                <a:latin typeface="標楷體" panose="03000509000000000000" pitchFamily="65" charset="-120"/>
                <a:ea typeface="標楷體" panose="03000509000000000000" pitchFamily="65" charset="-120"/>
              </a:rPr>
              <a:t>帳號、密碼並確認已繳清宿舍相關</a:t>
            </a:r>
            <a:r>
              <a:rPr lang="en-US" altLang="zh-TW" sz="1600" dirty="0" err="1">
                <a:latin typeface="標楷體" panose="03000509000000000000" pitchFamily="65" charset="-120"/>
                <a:ea typeface="標楷體" panose="03000509000000000000" pitchFamily="65" charset="-120"/>
                <a:hlinkClick r:id="rId4"/>
              </a:rPr>
              <a:t>欠費</a:t>
            </a:r>
            <a:r>
              <a:rPr lang="zh-TW" altLang="zh-TW" sz="1600" dirty="0">
                <a:latin typeface="標楷體" panose="03000509000000000000" pitchFamily="65" charset="-120"/>
                <a:ea typeface="標楷體" panose="03000509000000000000" pitchFamily="65" charset="-120"/>
              </a:rPr>
              <a:t>。</a:t>
            </a:r>
          </a:p>
          <a:p>
            <a:pPr marL="982980" lvl="1" indent="-342900" algn="just">
              <a:buFont typeface="+mj-lt"/>
              <a:buAutoNum type="arabicPeriod"/>
            </a:pPr>
            <a:r>
              <a:rPr lang="zh-TW" altLang="zh-TW" sz="1600" dirty="0">
                <a:latin typeface="標楷體" panose="03000509000000000000" pitchFamily="65" charset="-120"/>
                <a:ea typeface="標楷體" panose="03000509000000000000" pitchFamily="65" charset="-120"/>
              </a:rPr>
              <a:t>暑期住宿床位，由生輔組統一安排，開放宿舍如下：</a:t>
            </a:r>
          </a:p>
          <a:p>
            <a:pPr marL="1623060" lvl="2" indent="-342900" algn="just">
              <a:buFont typeface="Wingdings" panose="05000000000000000000" pitchFamily="2" charset="2"/>
              <a:buAutoNum type="circleNumWdWhitePlain"/>
            </a:pPr>
            <a:r>
              <a:rPr lang="zh-TW" altLang="zh-TW" sz="1600" dirty="0">
                <a:latin typeface="標楷體" panose="03000509000000000000" pitchFamily="65" charset="-120"/>
                <a:ea typeface="標楷體" panose="03000509000000000000" pitchFamily="65" charset="-120"/>
              </a:rPr>
              <a:t>擷雲莊：</a:t>
            </a:r>
            <a:r>
              <a:rPr lang="en-US" altLang="zh-TW" sz="1600" dirty="0" smtClean="0">
                <a:latin typeface="標楷體" panose="03000509000000000000" pitchFamily="65" charset="-120"/>
                <a:ea typeface="標楷體" panose="03000509000000000000" pitchFamily="65" charset="-120"/>
              </a:rPr>
              <a:t>113</a:t>
            </a:r>
            <a:r>
              <a:rPr lang="zh-TW" altLang="zh-TW" sz="1600" dirty="0" smtClean="0">
                <a:latin typeface="標楷體" panose="03000509000000000000" pitchFamily="65" charset="-120"/>
                <a:ea typeface="標楷體" panose="03000509000000000000" pitchFamily="65" charset="-120"/>
              </a:rPr>
              <a:t>學年</a:t>
            </a:r>
            <a:r>
              <a:rPr lang="zh-TW" altLang="zh-TW" sz="1600" dirty="0">
                <a:latin typeface="標楷體" panose="03000509000000000000" pitchFamily="65" charset="-120"/>
                <a:ea typeface="標楷體" panose="03000509000000000000" pitchFamily="65" charset="-120"/>
              </a:rPr>
              <a:t>住宿生為主，擷雲莊住宿生暑宿安排原寢</a:t>
            </a:r>
            <a:r>
              <a:rPr lang="zh-TW" altLang="zh-TW" sz="1600" dirty="0" smtClean="0">
                <a:latin typeface="標楷體" panose="03000509000000000000" pitchFamily="65" charset="-120"/>
                <a:ea typeface="標楷體" panose="03000509000000000000" pitchFamily="65" charset="-120"/>
              </a:rPr>
              <a:t>。</a:t>
            </a:r>
            <a:r>
              <a:rPr lang="en-US" altLang="zh-TW" sz="1600" dirty="0" smtClean="0">
                <a:latin typeface="標楷體" panose="03000509000000000000" pitchFamily="65" charset="-120"/>
                <a:ea typeface="標楷體" panose="03000509000000000000" pitchFamily="65" charset="-120"/>
                <a:sym typeface="Segoe UI Emoji" panose="020B0502040204020203" pitchFamily="34" charset="0"/>
              </a:rPr>
              <a:t>■</a:t>
            </a:r>
            <a:r>
              <a:rPr lang="zh-TW" altLang="zh-TW" sz="1600" dirty="0">
                <a:latin typeface="標楷體" panose="03000509000000000000" pitchFamily="65" charset="-120"/>
                <a:ea typeface="標楷體" panose="03000509000000000000" pitchFamily="65" charset="-120"/>
              </a:rPr>
              <a:t>下學期非續住原寢，且僅申請後半期者，暑宿莊別</a:t>
            </a:r>
            <a:r>
              <a:rPr lang="zh-TW" altLang="zh-TW" sz="1600" dirty="0" smtClean="0">
                <a:latin typeface="標楷體" panose="03000509000000000000" pitchFamily="65" charset="-120"/>
                <a:ea typeface="標楷體" panose="03000509000000000000" pitchFamily="65" charset="-120"/>
              </a:rPr>
              <a:t>安排</a:t>
            </a:r>
            <a:r>
              <a:rPr lang="zh-TW" altLang="en-US" sz="1600" dirty="0">
                <a:latin typeface="標楷體" panose="03000509000000000000" pitchFamily="65" charset="-120"/>
                <a:ea typeface="標楷體" panose="03000509000000000000" pitchFamily="65" charset="-120"/>
              </a:rPr>
              <a:t>迎曦</a:t>
            </a:r>
            <a:r>
              <a:rPr lang="zh-TW" altLang="zh-TW" sz="1600" dirty="0" smtClean="0">
                <a:latin typeface="標楷體" panose="03000509000000000000" pitchFamily="65" charset="-120"/>
                <a:ea typeface="標楷體" panose="03000509000000000000" pitchFamily="65" charset="-120"/>
              </a:rPr>
              <a:t>莊</a:t>
            </a:r>
            <a:r>
              <a:rPr lang="zh-TW" altLang="en-US" sz="1600" dirty="0" smtClean="0">
                <a:latin typeface="標楷體" panose="03000509000000000000" pitchFamily="65" charset="-120"/>
                <a:ea typeface="標楷體" panose="03000509000000000000" pitchFamily="65" charset="-120"/>
              </a:rPr>
              <a:t>。</a:t>
            </a:r>
            <a:endParaRPr lang="zh-TW" altLang="zh-TW" sz="1600" dirty="0">
              <a:latin typeface="標楷體" panose="03000509000000000000" pitchFamily="65" charset="-120"/>
              <a:ea typeface="標楷體" panose="03000509000000000000" pitchFamily="65" charset="-120"/>
            </a:endParaRPr>
          </a:p>
          <a:p>
            <a:pPr marL="1623060" lvl="2" indent="-342900" algn="just">
              <a:buFont typeface="Wingdings" panose="05000000000000000000" pitchFamily="2" charset="2"/>
              <a:buAutoNum type="circleNumWdWhitePlain"/>
            </a:pPr>
            <a:r>
              <a:rPr lang="zh-TW" altLang="zh-TW" sz="1600" dirty="0">
                <a:latin typeface="標楷體" panose="03000509000000000000" pitchFamily="65" charset="-120"/>
                <a:ea typeface="標楷體" panose="03000509000000000000" pitchFamily="65" charset="-120"/>
              </a:rPr>
              <a:t>行雲莊：</a:t>
            </a:r>
            <a:r>
              <a:rPr lang="en-US" altLang="zh-TW" sz="1600" dirty="0" smtClean="0">
                <a:latin typeface="標楷體" panose="03000509000000000000" pitchFamily="65" charset="-120"/>
                <a:ea typeface="標楷體" panose="03000509000000000000" pitchFamily="65" charset="-120"/>
              </a:rPr>
              <a:t>113</a:t>
            </a:r>
            <a:r>
              <a:rPr lang="zh-TW" altLang="zh-TW" sz="1600" dirty="0" smtClean="0">
                <a:latin typeface="標楷體" panose="03000509000000000000" pitchFamily="65" charset="-120"/>
                <a:ea typeface="標楷體" panose="03000509000000000000" pitchFamily="65" charset="-120"/>
              </a:rPr>
              <a:t>學年</a:t>
            </a:r>
            <a:r>
              <a:rPr lang="zh-TW" altLang="zh-TW" sz="1600" dirty="0">
                <a:latin typeface="標楷體" panose="03000509000000000000" pitchFamily="65" charset="-120"/>
                <a:ea typeface="標楷體" panose="03000509000000000000" pitchFamily="65" charset="-120"/>
              </a:rPr>
              <a:t>碩博班住宿生為主，行雲莊住宿生</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不含大學部</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暑宿安排原</a:t>
            </a:r>
            <a:r>
              <a:rPr lang="zh-TW" altLang="zh-TW" sz="1600" dirty="0" smtClean="0">
                <a:latin typeface="標楷體" panose="03000509000000000000" pitchFamily="65" charset="-120"/>
                <a:ea typeface="標楷體" panose="03000509000000000000" pitchFamily="65" charset="-120"/>
              </a:rPr>
              <a:t>寢</a:t>
            </a:r>
            <a:r>
              <a:rPr lang="zh-TW" altLang="en-US" sz="1600" dirty="0" smtClean="0">
                <a:latin typeface="標楷體" panose="03000509000000000000" pitchFamily="65" charset="-120"/>
                <a:ea typeface="標楷體" panose="03000509000000000000" pitchFamily="65" charset="-120"/>
              </a:rPr>
              <a:t>。</a:t>
            </a:r>
            <a:r>
              <a:rPr lang="en-US" altLang="zh-TW" sz="1600" dirty="0" smtClean="0">
                <a:latin typeface="標楷體" panose="03000509000000000000" pitchFamily="65" charset="-120"/>
                <a:ea typeface="標楷體" panose="03000509000000000000" pitchFamily="65" charset="-120"/>
                <a:sym typeface="Segoe UI Emoji" panose="020B0502040204020203" pitchFamily="34" charset="0"/>
              </a:rPr>
              <a:t>■</a:t>
            </a:r>
            <a:r>
              <a:rPr lang="zh-TW" altLang="zh-TW" sz="1600" dirty="0">
                <a:latin typeface="標楷體" panose="03000509000000000000" pitchFamily="65" charset="-120"/>
                <a:ea typeface="標楷體" panose="03000509000000000000" pitchFamily="65" charset="-120"/>
              </a:rPr>
              <a:t>下學期非續住原寢，且僅申請後半期者，暑宿莊別</a:t>
            </a:r>
            <a:r>
              <a:rPr lang="zh-TW" altLang="zh-TW" sz="1600" dirty="0" smtClean="0">
                <a:latin typeface="標楷體" panose="03000509000000000000" pitchFamily="65" charset="-120"/>
                <a:ea typeface="標楷體" panose="03000509000000000000" pitchFamily="65" charset="-120"/>
              </a:rPr>
              <a:t>安排</a:t>
            </a:r>
            <a:r>
              <a:rPr lang="zh-TW" altLang="en-US" sz="1600" dirty="0">
                <a:latin typeface="標楷體" panose="03000509000000000000" pitchFamily="65" charset="-120"/>
                <a:ea typeface="標楷體" panose="03000509000000000000" pitchFamily="65" charset="-120"/>
              </a:rPr>
              <a:t>迎曦</a:t>
            </a:r>
            <a:r>
              <a:rPr lang="zh-TW" altLang="zh-TW" sz="1600" dirty="0" smtClean="0">
                <a:latin typeface="標楷體" panose="03000509000000000000" pitchFamily="65" charset="-120"/>
                <a:ea typeface="標楷體" panose="03000509000000000000" pitchFamily="65" charset="-120"/>
              </a:rPr>
              <a:t>莊</a:t>
            </a:r>
            <a:r>
              <a:rPr lang="zh-TW" altLang="en-US" sz="1600" dirty="0" smtClean="0">
                <a:latin typeface="標楷體" panose="03000509000000000000" pitchFamily="65" charset="-120"/>
                <a:ea typeface="標楷體" panose="03000509000000000000" pitchFamily="65" charset="-120"/>
              </a:rPr>
              <a:t>。</a:t>
            </a:r>
            <a:r>
              <a:rPr lang="en-US" altLang="zh-TW" sz="1600" dirty="0" smtClean="0">
                <a:latin typeface="標楷體" panose="03000509000000000000" pitchFamily="65" charset="-120"/>
                <a:ea typeface="標楷體" panose="03000509000000000000" pitchFamily="65" charset="-120"/>
                <a:sym typeface="Segoe UI Emoji" panose="020B0502040204020203" pitchFamily="34" charset="0"/>
              </a:rPr>
              <a:t>■</a:t>
            </a:r>
            <a:r>
              <a:rPr lang="zh-TW" altLang="zh-TW" sz="1600" dirty="0">
                <a:latin typeface="標楷體" panose="03000509000000000000" pitchFamily="65" charset="-120"/>
                <a:ea typeface="標楷體" panose="03000509000000000000" pitchFamily="65" charset="-120"/>
              </a:rPr>
              <a:t>大學部一律</a:t>
            </a:r>
            <a:r>
              <a:rPr lang="zh-TW" altLang="zh-TW" sz="1600" dirty="0" smtClean="0">
                <a:latin typeface="標楷體" panose="03000509000000000000" pitchFamily="65" charset="-120"/>
                <a:ea typeface="標楷體" panose="03000509000000000000" pitchFamily="65" charset="-120"/>
              </a:rPr>
              <a:t>安排</a:t>
            </a:r>
            <a:r>
              <a:rPr lang="zh-TW" altLang="en-US" sz="1600" dirty="0">
                <a:latin typeface="標楷體" panose="03000509000000000000" pitchFamily="65" charset="-120"/>
                <a:ea typeface="標楷體" panose="03000509000000000000" pitchFamily="65" charset="-120"/>
              </a:rPr>
              <a:t>迎曦</a:t>
            </a:r>
            <a:r>
              <a:rPr lang="zh-TW" altLang="zh-TW" sz="1600" dirty="0" smtClean="0">
                <a:latin typeface="標楷體" panose="03000509000000000000" pitchFamily="65" charset="-120"/>
                <a:ea typeface="標楷體" panose="03000509000000000000" pitchFamily="65" charset="-120"/>
              </a:rPr>
              <a:t>莊</a:t>
            </a:r>
            <a:endParaRPr lang="zh-TW" altLang="zh-TW" sz="1600" dirty="0">
              <a:latin typeface="標楷體" panose="03000509000000000000" pitchFamily="65" charset="-120"/>
              <a:ea typeface="標楷體" panose="03000509000000000000" pitchFamily="65" charset="-120"/>
            </a:endParaRPr>
          </a:p>
          <a:p>
            <a:pPr marL="1623060" lvl="2" indent="-342900" algn="just">
              <a:buFont typeface="Wingdings" panose="05000000000000000000" pitchFamily="2" charset="2"/>
              <a:buAutoNum type="circleNumWdWhitePlain"/>
            </a:pPr>
            <a:r>
              <a:rPr lang="zh-TW" altLang="en-US" sz="1600" dirty="0">
                <a:latin typeface="標楷體" panose="03000509000000000000" pitchFamily="65" charset="-120"/>
                <a:ea typeface="標楷體" panose="03000509000000000000" pitchFamily="65" charset="-120"/>
              </a:rPr>
              <a:t>迎曦</a:t>
            </a:r>
            <a:r>
              <a:rPr lang="zh-TW" altLang="zh-TW" sz="1600" dirty="0" smtClean="0">
                <a:latin typeface="標楷體" panose="03000509000000000000" pitchFamily="65" charset="-120"/>
                <a:ea typeface="標楷體" panose="03000509000000000000" pitchFamily="65" charset="-120"/>
              </a:rPr>
              <a:t>莊</a:t>
            </a:r>
            <a:r>
              <a:rPr lang="zh-TW" altLang="zh-TW" sz="1600" dirty="0">
                <a:latin typeface="標楷體" panose="03000509000000000000" pitchFamily="65" charset="-120"/>
                <a:ea typeface="標楷體" panose="03000509000000000000" pitchFamily="65" charset="-120"/>
              </a:rPr>
              <a:t>：</a:t>
            </a:r>
            <a:r>
              <a:rPr lang="en-US" altLang="zh-TW" sz="1600" dirty="0" smtClean="0">
                <a:latin typeface="標楷體" panose="03000509000000000000" pitchFamily="65" charset="-120"/>
                <a:ea typeface="標楷體" panose="03000509000000000000" pitchFamily="65" charset="-120"/>
              </a:rPr>
              <a:t>113</a:t>
            </a:r>
            <a:r>
              <a:rPr lang="zh-TW" altLang="zh-TW" sz="1600" dirty="0" smtClean="0">
                <a:latin typeface="標楷體" panose="03000509000000000000" pitchFamily="65" charset="-120"/>
                <a:ea typeface="標楷體" panose="03000509000000000000" pitchFamily="65" charset="-120"/>
              </a:rPr>
              <a:t>學年</a:t>
            </a:r>
            <a:r>
              <a:rPr lang="zh-TW" altLang="zh-TW" sz="1600" dirty="0">
                <a:latin typeface="標楷體" panose="03000509000000000000" pitchFamily="65" charset="-120"/>
                <a:ea typeface="標楷體" panose="03000509000000000000" pitchFamily="65" charset="-120"/>
              </a:rPr>
              <a:t>住宿生</a:t>
            </a:r>
            <a:r>
              <a:rPr lang="zh-TW" altLang="zh-TW" sz="1600" dirty="0" smtClean="0">
                <a:latin typeface="標楷體" panose="03000509000000000000" pitchFamily="65" charset="-120"/>
                <a:ea typeface="標楷體" panose="03000509000000000000" pitchFamily="65" charset="-120"/>
              </a:rPr>
              <a:t>為主</a:t>
            </a:r>
            <a:r>
              <a:rPr lang="zh-TW" altLang="en-US" sz="1600" dirty="0" smtClean="0">
                <a:latin typeface="標楷體" panose="03000509000000000000" pitchFamily="65" charset="-120"/>
                <a:ea typeface="標楷體" panose="03000509000000000000" pitchFamily="65" charset="-120"/>
              </a:rPr>
              <a:t>。</a:t>
            </a:r>
            <a:r>
              <a:rPr lang="en-US" altLang="zh-TW" sz="1600" dirty="0" smtClean="0">
                <a:latin typeface="標楷體" panose="03000509000000000000" pitchFamily="65" charset="-120"/>
                <a:ea typeface="標楷體" panose="03000509000000000000" pitchFamily="65" charset="-120"/>
                <a:sym typeface="Segoe UI Emoji" panose="020B0502040204020203" pitchFamily="34" charset="0"/>
              </a:rPr>
              <a:t>■</a:t>
            </a:r>
            <a:r>
              <a:rPr lang="zh-TW" altLang="zh-TW" sz="1600" dirty="0">
                <a:latin typeface="標楷體" panose="03000509000000000000" pitchFamily="65" charset="-120"/>
                <a:ea typeface="標楷體" panose="03000509000000000000" pitchFamily="65" charset="-120"/>
              </a:rPr>
              <a:t>為四人套房，可自行登記室友</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申請期間需一致</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，如欲申請</a:t>
            </a:r>
            <a:r>
              <a:rPr lang="en-US" altLang="zh-TW" sz="1600" dirty="0">
                <a:latin typeface="標楷體" panose="03000509000000000000" pitchFamily="65" charset="-120"/>
                <a:ea typeface="標楷體" panose="03000509000000000000" pitchFamily="65" charset="-120"/>
              </a:rPr>
              <a:t>2</a:t>
            </a:r>
            <a:r>
              <a:rPr lang="zh-TW" altLang="zh-TW" sz="1600" dirty="0">
                <a:latin typeface="標楷體" panose="03000509000000000000" pitchFamily="65" charset="-120"/>
                <a:ea typeface="標楷體" panose="03000509000000000000" pitchFamily="65" charset="-120"/>
              </a:rPr>
              <a:t>人入住四人套房，請於入住後</a:t>
            </a:r>
            <a:r>
              <a:rPr lang="en-US" altLang="zh-TW" sz="1600" dirty="0" smtClean="0">
                <a:latin typeface="標楷體" panose="03000509000000000000" pitchFamily="65" charset="-120"/>
                <a:ea typeface="標楷體" panose="03000509000000000000" pitchFamily="65" charset="-120"/>
              </a:rPr>
              <a:t>6/24</a:t>
            </a:r>
            <a:r>
              <a:rPr lang="zh-TW" altLang="zh-TW" sz="1600" dirty="0" smtClean="0">
                <a:latin typeface="標楷體" panose="03000509000000000000" pitchFamily="65" charset="-120"/>
                <a:ea typeface="標楷體" panose="03000509000000000000" pitchFamily="65" charset="-120"/>
              </a:rPr>
              <a:t>採</a:t>
            </a:r>
            <a:r>
              <a:rPr lang="zh-TW" altLang="zh-TW" sz="1600" dirty="0">
                <a:latin typeface="標楷體" panose="03000509000000000000" pitchFamily="65" charset="-120"/>
                <a:ea typeface="標楷體" panose="03000509000000000000" pitchFamily="65" charset="-120"/>
              </a:rPr>
              <a:t>專案紙本臨櫃申請作業，並繳納專案住宿差額。</a:t>
            </a:r>
          </a:p>
          <a:p>
            <a:pPr marL="982980" lvl="1" indent="-342900" algn="just">
              <a:buFont typeface="+mj-lt"/>
              <a:buAutoNum type="arabicPeriod"/>
            </a:pPr>
            <a:r>
              <a:rPr lang="zh-TW" altLang="zh-TW" sz="1600" dirty="0">
                <a:latin typeface="標楷體" panose="03000509000000000000" pitchFamily="65" charset="-120"/>
                <a:ea typeface="標楷體" panose="03000509000000000000" pitchFamily="65" charset="-120"/>
              </a:rPr>
              <a:t>暑宿流程：自行網路申請</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＞繳費</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＞辦理入住。</a:t>
            </a:r>
          </a:p>
          <a:p>
            <a:pPr algn="just"/>
            <a:r>
              <a:rPr lang="zh-TW" altLang="en-US" sz="1600" dirty="0" smtClean="0">
                <a:latin typeface="標楷體" panose="03000509000000000000" pitchFamily="65" charset="-120"/>
                <a:ea typeface="標楷體" panose="03000509000000000000" pitchFamily="65" charset="-120"/>
              </a:rPr>
              <a:t>二、</a:t>
            </a:r>
            <a:r>
              <a:rPr lang="zh-TW" altLang="zh-TW" sz="1600" dirty="0" smtClean="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住宿期程及費用】</a:t>
            </a:r>
          </a:p>
          <a:p>
            <a:pPr marL="285750" lvl="0" indent="-285750" algn="just">
              <a:buFont typeface="Wingdings" panose="05000000000000000000" pitchFamily="2" charset="2"/>
              <a:buChar char="n"/>
            </a:pPr>
            <a:r>
              <a:rPr lang="zh-TW" altLang="zh-TW" sz="1600" dirty="0">
                <a:latin typeface="標楷體" panose="03000509000000000000" pitchFamily="65" charset="-120"/>
                <a:ea typeface="標楷體" panose="03000509000000000000" pitchFamily="65" charset="-120"/>
              </a:rPr>
              <a:t>全期：</a:t>
            </a:r>
          </a:p>
          <a:p>
            <a:pPr marL="982980" lvl="1" indent="-342900" algn="just">
              <a:buFont typeface="+mj-lt"/>
              <a:buAutoNum type="arabicPeriod"/>
            </a:pPr>
            <a:r>
              <a:rPr lang="zh-TW" altLang="zh-TW" sz="1600" dirty="0">
                <a:latin typeface="標楷體" panose="03000509000000000000" pitchFamily="65" charset="-120"/>
                <a:ea typeface="標楷體" panose="03000509000000000000" pitchFamily="65" charset="-120"/>
              </a:rPr>
              <a:t>住宿期期間：</a:t>
            </a:r>
            <a:r>
              <a:rPr lang="en-US" altLang="zh-TW" sz="1600" dirty="0" smtClean="0">
                <a:latin typeface="標楷體" panose="03000509000000000000" pitchFamily="65" charset="-120"/>
                <a:ea typeface="標楷體" panose="03000509000000000000" pitchFamily="65" charset="-120"/>
              </a:rPr>
              <a:t>114</a:t>
            </a:r>
            <a:r>
              <a:rPr lang="zh-TW" altLang="zh-TW" sz="1600" dirty="0" smtClean="0">
                <a:latin typeface="標楷體" panose="03000509000000000000" pitchFamily="65" charset="-120"/>
                <a:ea typeface="標楷體" panose="03000509000000000000" pitchFamily="65" charset="-120"/>
              </a:rPr>
              <a:t>年</a:t>
            </a:r>
            <a:r>
              <a:rPr lang="en-US" altLang="zh-TW" sz="1600" dirty="0">
                <a:latin typeface="標楷體" panose="03000509000000000000" pitchFamily="65" charset="-120"/>
                <a:ea typeface="標楷體" panose="03000509000000000000" pitchFamily="65" charset="-120"/>
              </a:rPr>
              <a:t>6</a:t>
            </a:r>
            <a:r>
              <a:rPr lang="zh-TW" altLang="zh-TW" sz="1600" dirty="0">
                <a:latin typeface="標楷體" panose="03000509000000000000" pitchFamily="65" charset="-120"/>
                <a:ea typeface="標楷體" panose="03000509000000000000" pitchFamily="65" charset="-120"/>
              </a:rPr>
              <a:t>月</a:t>
            </a:r>
            <a:r>
              <a:rPr lang="en-US" altLang="zh-TW" sz="1600" dirty="0" smtClean="0">
                <a:latin typeface="標楷體" panose="03000509000000000000" pitchFamily="65" charset="-120"/>
                <a:ea typeface="標楷體" panose="03000509000000000000" pitchFamily="65" charset="-120"/>
              </a:rPr>
              <a:t>23</a:t>
            </a:r>
            <a:r>
              <a:rPr lang="zh-TW" altLang="zh-TW" sz="1600" dirty="0" smtClean="0">
                <a:latin typeface="標楷體" panose="03000509000000000000" pitchFamily="65" charset="-120"/>
                <a:ea typeface="標楷體" panose="03000509000000000000" pitchFamily="65" charset="-120"/>
              </a:rPr>
              <a:t>日</a:t>
            </a:r>
            <a:r>
              <a:rPr lang="zh-TW" altLang="zh-TW" sz="1600" dirty="0">
                <a:latin typeface="標楷體" panose="03000509000000000000" pitchFamily="65" charset="-120"/>
                <a:ea typeface="標楷體" panose="03000509000000000000" pitchFamily="65" charset="-120"/>
              </a:rPr>
              <a:t>（一）</a:t>
            </a:r>
            <a:r>
              <a:rPr lang="en-US" altLang="zh-TW" sz="1600" dirty="0" smtClean="0">
                <a:latin typeface="標楷體" panose="03000509000000000000" pitchFamily="65" charset="-120"/>
                <a:ea typeface="標楷體" panose="03000509000000000000" pitchFamily="65" charset="-120"/>
              </a:rPr>
              <a:t>17</a:t>
            </a:r>
            <a:r>
              <a:rPr lang="zh-TW" altLang="zh-TW" sz="1600" dirty="0" smtClean="0">
                <a:latin typeface="標楷體" panose="03000509000000000000" pitchFamily="65" charset="-120"/>
                <a:ea typeface="標楷體" panose="03000509000000000000" pitchFamily="65" charset="-120"/>
              </a:rPr>
              <a:t>：</a:t>
            </a:r>
            <a:r>
              <a:rPr lang="en-US" altLang="zh-TW" sz="1600" dirty="0">
                <a:latin typeface="標楷體" panose="03000509000000000000" pitchFamily="65" charset="-120"/>
                <a:ea typeface="標楷體" panose="03000509000000000000" pitchFamily="65" charset="-120"/>
              </a:rPr>
              <a:t>00</a:t>
            </a:r>
            <a:r>
              <a:rPr lang="zh-TW" altLang="zh-TW" sz="1600" dirty="0">
                <a:latin typeface="標楷體" panose="03000509000000000000" pitchFamily="65" charset="-120"/>
                <a:ea typeface="標楷體" panose="03000509000000000000" pitchFamily="65" charset="-120"/>
              </a:rPr>
              <a:t>起至</a:t>
            </a:r>
            <a:r>
              <a:rPr lang="en-US" altLang="zh-TW" sz="1600" dirty="0" smtClean="0">
                <a:latin typeface="標楷體" panose="03000509000000000000" pitchFamily="65" charset="-120"/>
                <a:ea typeface="標楷體" panose="03000509000000000000" pitchFamily="65" charset="-120"/>
              </a:rPr>
              <a:t>114</a:t>
            </a:r>
            <a:r>
              <a:rPr lang="zh-TW" altLang="zh-TW" sz="1600" dirty="0" smtClean="0">
                <a:latin typeface="標楷體" panose="03000509000000000000" pitchFamily="65" charset="-120"/>
                <a:ea typeface="標楷體" panose="03000509000000000000" pitchFamily="65" charset="-120"/>
              </a:rPr>
              <a:t>年</a:t>
            </a:r>
            <a:r>
              <a:rPr lang="en-US" altLang="zh-TW" sz="1600" dirty="0">
                <a:latin typeface="標楷體" panose="03000509000000000000" pitchFamily="65" charset="-120"/>
                <a:ea typeface="標楷體" panose="03000509000000000000" pitchFamily="65" charset="-120"/>
              </a:rPr>
              <a:t>8</a:t>
            </a:r>
            <a:r>
              <a:rPr lang="zh-TW" altLang="zh-TW" sz="1600" dirty="0" smtClean="0">
                <a:latin typeface="標楷體" panose="03000509000000000000" pitchFamily="65" charset="-120"/>
                <a:ea typeface="標楷體" panose="03000509000000000000" pitchFamily="65" charset="-120"/>
              </a:rPr>
              <a:t>月</a:t>
            </a:r>
            <a:r>
              <a:rPr lang="en-US" altLang="zh-TW" sz="1600" dirty="0" smtClean="0">
                <a:latin typeface="標楷體" panose="03000509000000000000" pitchFamily="65" charset="-120"/>
                <a:ea typeface="標楷體" panose="03000509000000000000" pitchFamily="65" charset="-120"/>
              </a:rPr>
              <a:t>25</a:t>
            </a:r>
            <a:r>
              <a:rPr lang="zh-TW" altLang="zh-TW" sz="1600" dirty="0" smtClean="0">
                <a:latin typeface="標楷體" panose="03000509000000000000" pitchFamily="65" charset="-120"/>
                <a:ea typeface="標楷體" panose="03000509000000000000" pitchFamily="65" charset="-120"/>
              </a:rPr>
              <a:t>日（</a:t>
            </a:r>
            <a:r>
              <a:rPr lang="zh-TW" altLang="en-US" sz="1600" dirty="0" smtClean="0">
                <a:latin typeface="標楷體" panose="03000509000000000000" pitchFamily="65" charset="-120"/>
                <a:ea typeface="標楷體" panose="03000509000000000000" pitchFamily="65" charset="-120"/>
              </a:rPr>
              <a:t>一</a:t>
            </a:r>
            <a:r>
              <a:rPr lang="zh-TW" altLang="zh-TW" sz="1600" dirty="0" smtClean="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中午</a:t>
            </a:r>
            <a:r>
              <a:rPr lang="en-US" altLang="zh-TW" sz="1600" dirty="0">
                <a:latin typeface="標楷體" panose="03000509000000000000" pitchFamily="65" charset="-120"/>
                <a:ea typeface="標楷體" panose="03000509000000000000" pitchFamily="65" charset="-120"/>
              </a:rPr>
              <a:t>12:00</a:t>
            </a:r>
            <a:r>
              <a:rPr lang="zh-TW" altLang="zh-TW" sz="1600" dirty="0">
                <a:latin typeface="標楷體" panose="03000509000000000000" pitchFamily="65" charset="-120"/>
                <a:ea typeface="標楷體" panose="03000509000000000000" pitchFamily="65" charset="-120"/>
              </a:rPr>
              <a:t>止。</a:t>
            </a:r>
          </a:p>
          <a:p>
            <a:pPr marL="982980" lvl="1" indent="-342900" algn="just">
              <a:buFont typeface="+mj-lt"/>
              <a:buAutoNum type="arabicPeriod"/>
            </a:pPr>
            <a:r>
              <a:rPr lang="zh-TW" altLang="zh-TW" sz="1600" dirty="0">
                <a:latin typeface="標楷體" panose="03000509000000000000" pitchFamily="65" charset="-120"/>
                <a:ea typeface="標楷體" panose="03000509000000000000" pitchFamily="65" charset="-120"/>
              </a:rPr>
              <a:t>費用：</a:t>
            </a:r>
          </a:p>
          <a:p>
            <a:pPr marL="1623060" lvl="2" indent="-342900" algn="just">
              <a:buFont typeface="Wingdings" panose="05000000000000000000" pitchFamily="2" charset="2"/>
              <a:buAutoNum type="circleNumWdWhitePlain"/>
            </a:pPr>
            <a:r>
              <a:rPr lang="zh-TW" altLang="zh-TW" sz="1600" dirty="0">
                <a:latin typeface="標楷體" panose="03000509000000000000" pitchFamily="65" charset="-120"/>
                <a:ea typeface="標楷體" panose="03000509000000000000" pitchFamily="65" charset="-120"/>
              </a:rPr>
              <a:t>擷雲莊</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住宿費</a:t>
            </a:r>
            <a:r>
              <a:rPr lang="en-US" altLang="zh-TW" sz="1600" dirty="0">
                <a:latin typeface="標楷體" panose="03000509000000000000" pitchFamily="65" charset="-120"/>
                <a:ea typeface="標楷體" panose="03000509000000000000" pitchFamily="65" charset="-120"/>
              </a:rPr>
              <a:t>$</a:t>
            </a:r>
            <a:r>
              <a:rPr lang="en-US" altLang="zh-TW" sz="1600" dirty="0" smtClean="0">
                <a:latin typeface="標楷體" panose="03000509000000000000" pitchFamily="65" charset="-120"/>
                <a:ea typeface="標楷體" panose="03000509000000000000" pitchFamily="65" charset="-120"/>
              </a:rPr>
              <a:t>4,100</a:t>
            </a:r>
            <a:r>
              <a:rPr lang="zh-TW" altLang="zh-TW" sz="1600" dirty="0">
                <a:latin typeface="標楷體" panose="03000509000000000000" pitchFamily="65" charset="-120"/>
                <a:ea typeface="標楷體" panose="03000509000000000000" pitchFamily="65" charset="-120"/>
              </a:rPr>
              <a:t>元、宿網費</a:t>
            </a:r>
            <a:r>
              <a:rPr lang="en-US" altLang="zh-TW" sz="1600" dirty="0">
                <a:latin typeface="標楷體" panose="03000509000000000000" pitchFamily="65" charset="-120"/>
                <a:ea typeface="標楷體" panose="03000509000000000000" pitchFamily="65" charset="-120"/>
              </a:rPr>
              <a:t>$150</a:t>
            </a:r>
            <a:r>
              <a:rPr lang="zh-TW" altLang="zh-TW" sz="1600" dirty="0">
                <a:latin typeface="標楷體" panose="03000509000000000000" pitchFamily="65" charset="-120"/>
                <a:ea typeface="標楷體" panose="03000509000000000000" pitchFamily="65" charset="-120"/>
              </a:rPr>
              <a:t>元、保證金</a:t>
            </a:r>
            <a:r>
              <a:rPr lang="en-US" altLang="zh-TW" sz="1600" dirty="0">
                <a:latin typeface="標楷體" panose="03000509000000000000" pitchFamily="65" charset="-120"/>
                <a:ea typeface="標楷體" panose="03000509000000000000" pitchFamily="65" charset="-120"/>
              </a:rPr>
              <a:t>$1,000</a:t>
            </a:r>
            <a:r>
              <a:rPr lang="zh-TW" altLang="zh-TW" sz="1600" dirty="0">
                <a:latin typeface="標楷體" panose="03000509000000000000" pitchFamily="65" charset="-120"/>
                <a:ea typeface="標楷體" panose="03000509000000000000" pitchFamily="65" charset="-120"/>
              </a:rPr>
              <a:t>元。</a:t>
            </a:r>
          </a:p>
          <a:p>
            <a:pPr marL="1623060" lvl="2" indent="-342900" algn="just">
              <a:buFont typeface="Wingdings" panose="05000000000000000000" pitchFamily="2" charset="2"/>
              <a:buAutoNum type="circleNumWdWhitePlain"/>
            </a:pPr>
            <a:r>
              <a:rPr lang="zh-TW" altLang="zh-TW" sz="1600" dirty="0">
                <a:latin typeface="標楷體" panose="03000509000000000000" pitchFamily="65" charset="-120"/>
                <a:ea typeface="標楷體" panose="03000509000000000000" pitchFamily="65" charset="-120"/>
              </a:rPr>
              <a:t>行雲莊</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住宿費</a:t>
            </a:r>
            <a:r>
              <a:rPr lang="en-US" altLang="zh-TW" sz="1600" dirty="0">
                <a:latin typeface="標楷體" panose="03000509000000000000" pitchFamily="65" charset="-120"/>
                <a:ea typeface="標楷體" panose="03000509000000000000" pitchFamily="65" charset="-120"/>
              </a:rPr>
              <a:t>$</a:t>
            </a:r>
            <a:r>
              <a:rPr lang="en-US" altLang="zh-TW" sz="1600" dirty="0" smtClean="0">
                <a:latin typeface="標楷體" panose="03000509000000000000" pitchFamily="65" charset="-120"/>
                <a:ea typeface="標楷體" panose="03000509000000000000" pitchFamily="65" charset="-120"/>
              </a:rPr>
              <a:t>4,100</a:t>
            </a:r>
            <a:r>
              <a:rPr lang="zh-TW" altLang="zh-TW" sz="1600" dirty="0">
                <a:latin typeface="標楷體" panose="03000509000000000000" pitchFamily="65" charset="-120"/>
                <a:ea typeface="標楷體" panose="03000509000000000000" pitchFamily="65" charset="-120"/>
              </a:rPr>
              <a:t>元、宿網費</a:t>
            </a:r>
            <a:r>
              <a:rPr lang="en-US" altLang="zh-TW" sz="1600" dirty="0">
                <a:latin typeface="標楷體" panose="03000509000000000000" pitchFamily="65" charset="-120"/>
                <a:ea typeface="標楷體" panose="03000509000000000000" pitchFamily="65" charset="-120"/>
              </a:rPr>
              <a:t>$150</a:t>
            </a:r>
            <a:r>
              <a:rPr lang="zh-TW" altLang="zh-TW" sz="1600" dirty="0">
                <a:latin typeface="標楷體" panose="03000509000000000000" pitchFamily="65" charset="-120"/>
                <a:ea typeface="標楷體" panose="03000509000000000000" pitchFamily="65" charset="-120"/>
              </a:rPr>
              <a:t>元、保證金</a:t>
            </a:r>
            <a:r>
              <a:rPr lang="en-US" altLang="zh-TW" sz="1600" dirty="0">
                <a:latin typeface="標楷體" panose="03000509000000000000" pitchFamily="65" charset="-120"/>
                <a:ea typeface="標楷體" panose="03000509000000000000" pitchFamily="65" charset="-120"/>
              </a:rPr>
              <a:t>$1,000</a:t>
            </a:r>
            <a:r>
              <a:rPr lang="zh-TW" altLang="zh-TW" sz="1600" dirty="0">
                <a:latin typeface="標楷體" panose="03000509000000000000" pitchFamily="65" charset="-120"/>
                <a:ea typeface="標楷體" panose="03000509000000000000" pitchFamily="65" charset="-120"/>
              </a:rPr>
              <a:t>元。</a:t>
            </a:r>
          </a:p>
          <a:p>
            <a:pPr marL="1623060" lvl="2" indent="-342900" algn="just">
              <a:buFont typeface="Wingdings" panose="05000000000000000000" pitchFamily="2" charset="2"/>
              <a:buAutoNum type="circleNumWdWhitePlain"/>
            </a:pPr>
            <a:r>
              <a:rPr lang="zh-TW" altLang="en-US" sz="1600" dirty="0">
                <a:latin typeface="標楷體" panose="03000509000000000000" pitchFamily="65" charset="-120"/>
                <a:ea typeface="標楷體" panose="03000509000000000000" pitchFamily="65" charset="-120"/>
              </a:rPr>
              <a:t>迎曦</a:t>
            </a:r>
            <a:r>
              <a:rPr lang="zh-TW" altLang="zh-TW" sz="1600" dirty="0" smtClean="0">
                <a:latin typeface="標楷體" panose="03000509000000000000" pitchFamily="65" charset="-120"/>
                <a:ea typeface="標楷體" panose="03000509000000000000" pitchFamily="65" charset="-120"/>
              </a:rPr>
              <a:t>莊</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住宿費</a:t>
            </a:r>
            <a:r>
              <a:rPr lang="en-US" altLang="zh-TW" sz="1600" dirty="0" smtClean="0">
                <a:latin typeface="標楷體" panose="03000509000000000000" pitchFamily="65" charset="-120"/>
                <a:ea typeface="標楷體" panose="03000509000000000000" pitchFamily="65" charset="-120"/>
              </a:rPr>
              <a:t>$</a:t>
            </a:r>
            <a:r>
              <a:rPr lang="en-US" altLang="zh-TW" sz="1600" dirty="0" smtClean="0">
                <a:latin typeface="標楷體" panose="03000509000000000000" pitchFamily="65" charset="-120"/>
                <a:ea typeface="標楷體" panose="03000509000000000000" pitchFamily="65" charset="-120"/>
              </a:rPr>
              <a:t>3</a:t>
            </a:r>
            <a:r>
              <a:rPr lang="en-US" altLang="zh-TW" sz="1600" dirty="0" smtClean="0">
                <a:latin typeface="標楷體" panose="03000509000000000000" pitchFamily="65" charset="-120"/>
                <a:ea typeface="標楷體" panose="03000509000000000000" pitchFamily="65" charset="-120"/>
              </a:rPr>
              <a:t>,750</a:t>
            </a:r>
            <a:r>
              <a:rPr lang="zh-TW" altLang="zh-TW" sz="1600" dirty="0" smtClean="0">
                <a:latin typeface="標楷體" panose="03000509000000000000" pitchFamily="65" charset="-120"/>
                <a:ea typeface="標楷體" panose="03000509000000000000" pitchFamily="65" charset="-120"/>
              </a:rPr>
              <a:t>元</a:t>
            </a:r>
            <a:r>
              <a:rPr lang="zh-TW" altLang="zh-TW" sz="1600" dirty="0">
                <a:latin typeface="標楷體" panose="03000509000000000000" pitchFamily="65" charset="-120"/>
                <a:ea typeface="標楷體" panose="03000509000000000000" pitchFamily="65" charset="-120"/>
              </a:rPr>
              <a:t>、宿網費</a:t>
            </a:r>
            <a:r>
              <a:rPr lang="en-US" altLang="zh-TW" sz="1600" dirty="0">
                <a:latin typeface="標楷體" panose="03000509000000000000" pitchFamily="65" charset="-120"/>
                <a:ea typeface="標楷體" panose="03000509000000000000" pitchFamily="65" charset="-120"/>
              </a:rPr>
              <a:t>$150</a:t>
            </a:r>
            <a:r>
              <a:rPr lang="zh-TW" altLang="zh-TW" sz="1600" dirty="0">
                <a:latin typeface="標楷體" panose="03000509000000000000" pitchFamily="65" charset="-120"/>
                <a:ea typeface="標楷體" panose="03000509000000000000" pitchFamily="65" charset="-120"/>
              </a:rPr>
              <a:t>元、保證金</a:t>
            </a:r>
            <a:r>
              <a:rPr lang="en-US" altLang="zh-TW" sz="1600" dirty="0">
                <a:latin typeface="標楷體" panose="03000509000000000000" pitchFamily="65" charset="-120"/>
                <a:ea typeface="標楷體" panose="03000509000000000000" pitchFamily="65" charset="-120"/>
              </a:rPr>
              <a:t>$1,000</a:t>
            </a:r>
            <a:r>
              <a:rPr lang="zh-TW" altLang="zh-TW" sz="1600" dirty="0">
                <a:latin typeface="標楷體" panose="03000509000000000000" pitchFamily="65" charset="-120"/>
                <a:ea typeface="標楷體" panose="03000509000000000000" pitchFamily="65" charset="-120"/>
              </a:rPr>
              <a:t>元。</a:t>
            </a:r>
          </a:p>
          <a:p>
            <a:pPr marL="285750" lvl="0" indent="-285750" algn="just">
              <a:buFont typeface="Wingdings" panose="05000000000000000000" pitchFamily="2" charset="2"/>
              <a:buChar char="n"/>
            </a:pPr>
            <a:r>
              <a:rPr lang="zh-TW" altLang="zh-TW" sz="1600" dirty="0">
                <a:latin typeface="標楷體" panose="03000509000000000000" pitchFamily="65" charset="-120"/>
                <a:ea typeface="標楷體" panose="03000509000000000000" pitchFamily="65" charset="-120"/>
              </a:rPr>
              <a:t>半期：</a:t>
            </a:r>
          </a:p>
          <a:p>
            <a:pPr algn="just"/>
            <a:r>
              <a:rPr lang="en-US" altLang="zh-TW" sz="1600" dirty="0">
                <a:latin typeface="標楷體" panose="03000509000000000000" pitchFamily="65" charset="-120"/>
                <a:ea typeface="標楷體" panose="03000509000000000000" pitchFamily="65" charset="-120"/>
              </a:rPr>
              <a:t>【</a:t>
            </a:r>
            <a:r>
              <a:rPr lang="zh-TW" altLang="zh-TW" sz="1600" dirty="0" smtClean="0">
                <a:latin typeface="標楷體" panose="03000509000000000000" pitchFamily="65" charset="-120"/>
                <a:ea typeface="標楷體" panose="03000509000000000000" pitchFamily="65" charset="-120"/>
              </a:rPr>
              <a:t>前半期</a:t>
            </a:r>
            <a:r>
              <a:rPr lang="en-US" altLang="zh-TW" sz="1600" dirty="0" smtClean="0">
                <a:latin typeface="標楷體" panose="03000509000000000000" pitchFamily="65" charset="-120"/>
                <a:ea typeface="標楷體" panose="03000509000000000000" pitchFamily="65" charset="-120"/>
              </a:rPr>
              <a:t>】</a:t>
            </a:r>
            <a:endParaRPr lang="zh-TW" altLang="zh-TW" sz="1600" dirty="0">
              <a:latin typeface="標楷體" panose="03000509000000000000" pitchFamily="65" charset="-120"/>
              <a:ea typeface="標楷體" panose="03000509000000000000" pitchFamily="65" charset="-120"/>
            </a:endParaRPr>
          </a:p>
          <a:p>
            <a:pPr marL="982980" lvl="1" indent="-342900" algn="just">
              <a:buFont typeface="+mj-lt"/>
              <a:buAutoNum type="arabicPeriod"/>
            </a:pPr>
            <a:r>
              <a:rPr lang="zh-TW" altLang="zh-TW" sz="1600" dirty="0">
                <a:latin typeface="標楷體" panose="03000509000000000000" pitchFamily="65" charset="-120"/>
                <a:ea typeface="標楷體" panose="03000509000000000000" pitchFamily="65" charset="-120"/>
              </a:rPr>
              <a:t>住宿期期間：</a:t>
            </a:r>
            <a:r>
              <a:rPr lang="en-US" altLang="zh-TW" sz="1600" dirty="0" smtClean="0">
                <a:latin typeface="標楷體" panose="03000509000000000000" pitchFamily="65" charset="-120"/>
                <a:ea typeface="標楷體" panose="03000509000000000000" pitchFamily="65" charset="-120"/>
              </a:rPr>
              <a:t>114</a:t>
            </a:r>
            <a:r>
              <a:rPr lang="zh-TW" altLang="zh-TW" sz="1600" dirty="0" smtClean="0">
                <a:latin typeface="標楷體" panose="03000509000000000000" pitchFamily="65" charset="-120"/>
                <a:ea typeface="標楷體" panose="03000509000000000000" pitchFamily="65" charset="-120"/>
              </a:rPr>
              <a:t>年</a:t>
            </a:r>
            <a:r>
              <a:rPr lang="en-US" altLang="zh-TW" sz="1600" dirty="0">
                <a:latin typeface="標楷體" panose="03000509000000000000" pitchFamily="65" charset="-120"/>
                <a:ea typeface="標楷體" panose="03000509000000000000" pitchFamily="65" charset="-120"/>
              </a:rPr>
              <a:t>6</a:t>
            </a:r>
            <a:r>
              <a:rPr lang="zh-TW" altLang="zh-TW" sz="1600" dirty="0">
                <a:latin typeface="標楷體" panose="03000509000000000000" pitchFamily="65" charset="-120"/>
                <a:ea typeface="標楷體" panose="03000509000000000000" pitchFamily="65" charset="-120"/>
              </a:rPr>
              <a:t>月</a:t>
            </a:r>
            <a:r>
              <a:rPr lang="en-US" altLang="zh-TW" sz="1600" dirty="0" smtClean="0">
                <a:latin typeface="標楷體" panose="03000509000000000000" pitchFamily="65" charset="-120"/>
                <a:ea typeface="標楷體" panose="03000509000000000000" pitchFamily="65" charset="-120"/>
              </a:rPr>
              <a:t>23</a:t>
            </a:r>
            <a:r>
              <a:rPr lang="zh-TW" altLang="zh-TW" sz="1600" dirty="0" smtClean="0">
                <a:latin typeface="標楷體" panose="03000509000000000000" pitchFamily="65" charset="-120"/>
                <a:ea typeface="標楷體" panose="03000509000000000000" pitchFamily="65" charset="-120"/>
              </a:rPr>
              <a:t>日</a:t>
            </a:r>
            <a:r>
              <a:rPr lang="zh-TW" altLang="zh-TW" sz="1600" dirty="0">
                <a:latin typeface="標楷體" panose="03000509000000000000" pitchFamily="65" charset="-120"/>
                <a:ea typeface="標楷體" panose="03000509000000000000" pitchFamily="65" charset="-120"/>
              </a:rPr>
              <a:t>（一）</a:t>
            </a:r>
            <a:r>
              <a:rPr lang="en-US" altLang="zh-TW" sz="1600" dirty="0" smtClean="0">
                <a:latin typeface="標楷體" panose="03000509000000000000" pitchFamily="65" charset="-120"/>
                <a:ea typeface="標楷體" panose="03000509000000000000" pitchFamily="65" charset="-120"/>
              </a:rPr>
              <a:t>17</a:t>
            </a:r>
            <a:r>
              <a:rPr lang="zh-TW" altLang="zh-TW" sz="1600" dirty="0" smtClean="0">
                <a:latin typeface="標楷體" panose="03000509000000000000" pitchFamily="65" charset="-120"/>
                <a:ea typeface="標楷體" panose="03000509000000000000" pitchFamily="65" charset="-120"/>
              </a:rPr>
              <a:t>：</a:t>
            </a:r>
            <a:r>
              <a:rPr lang="en-US" altLang="zh-TW" sz="1600" dirty="0">
                <a:latin typeface="標楷體" panose="03000509000000000000" pitchFamily="65" charset="-120"/>
                <a:ea typeface="標楷體" panose="03000509000000000000" pitchFamily="65" charset="-120"/>
              </a:rPr>
              <a:t>00</a:t>
            </a:r>
            <a:r>
              <a:rPr lang="zh-TW" altLang="zh-TW" sz="1600" dirty="0">
                <a:latin typeface="標楷體" panose="03000509000000000000" pitchFamily="65" charset="-120"/>
                <a:ea typeface="標楷體" panose="03000509000000000000" pitchFamily="65" charset="-120"/>
              </a:rPr>
              <a:t>起至</a:t>
            </a:r>
            <a:r>
              <a:rPr lang="en-US" altLang="zh-TW" sz="1600" dirty="0" smtClean="0">
                <a:latin typeface="標楷體" panose="03000509000000000000" pitchFamily="65" charset="-120"/>
                <a:ea typeface="標楷體" panose="03000509000000000000" pitchFamily="65" charset="-120"/>
              </a:rPr>
              <a:t>114</a:t>
            </a:r>
            <a:r>
              <a:rPr lang="zh-TW" altLang="zh-TW" sz="1600" dirty="0" smtClean="0">
                <a:latin typeface="標楷體" panose="03000509000000000000" pitchFamily="65" charset="-120"/>
                <a:ea typeface="標楷體" panose="03000509000000000000" pitchFamily="65" charset="-120"/>
              </a:rPr>
              <a:t>年</a:t>
            </a:r>
            <a:r>
              <a:rPr lang="en-US" altLang="zh-TW" sz="1600" dirty="0">
                <a:latin typeface="標楷體" panose="03000509000000000000" pitchFamily="65" charset="-120"/>
                <a:ea typeface="標楷體" panose="03000509000000000000" pitchFamily="65" charset="-120"/>
              </a:rPr>
              <a:t>7</a:t>
            </a:r>
            <a:r>
              <a:rPr lang="zh-TW" altLang="zh-TW" sz="1600" dirty="0">
                <a:latin typeface="標楷體" panose="03000509000000000000" pitchFamily="65" charset="-120"/>
                <a:ea typeface="標楷體" panose="03000509000000000000" pitchFamily="65" charset="-120"/>
              </a:rPr>
              <a:t>月</a:t>
            </a:r>
            <a:r>
              <a:rPr lang="en-US" altLang="zh-TW" sz="1600" dirty="0">
                <a:latin typeface="標楷體" panose="03000509000000000000" pitchFamily="65" charset="-120"/>
                <a:ea typeface="標楷體" panose="03000509000000000000" pitchFamily="65" charset="-120"/>
              </a:rPr>
              <a:t>31</a:t>
            </a:r>
            <a:r>
              <a:rPr lang="zh-TW" altLang="zh-TW" sz="1600" dirty="0">
                <a:latin typeface="標楷體" panose="03000509000000000000" pitchFamily="65" charset="-120"/>
                <a:ea typeface="標楷體" panose="03000509000000000000" pitchFamily="65" charset="-120"/>
              </a:rPr>
              <a:t>日</a:t>
            </a:r>
            <a:r>
              <a:rPr lang="zh-TW" altLang="zh-TW" sz="1600" dirty="0" smtClean="0">
                <a:latin typeface="標楷體" panose="03000509000000000000" pitchFamily="65" charset="-120"/>
                <a:ea typeface="標楷體" panose="03000509000000000000" pitchFamily="65" charset="-120"/>
              </a:rPr>
              <a:t>（</a:t>
            </a:r>
            <a:r>
              <a:rPr lang="zh-TW" altLang="en-US" sz="1600" dirty="0" smtClean="0">
                <a:latin typeface="標楷體" panose="03000509000000000000" pitchFamily="65" charset="-120"/>
                <a:ea typeface="標楷體" panose="03000509000000000000" pitchFamily="65" charset="-120"/>
              </a:rPr>
              <a:t>四</a:t>
            </a:r>
            <a:r>
              <a:rPr lang="zh-TW" altLang="zh-TW" sz="1600" dirty="0" smtClean="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中午</a:t>
            </a:r>
            <a:r>
              <a:rPr lang="en-US" altLang="zh-TW" sz="1600" dirty="0">
                <a:latin typeface="標楷體" panose="03000509000000000000" pitchFamily="65" charset="-120"/>
                <a:ea typeface="標楷體" panose="03000509000000000000" pitchFamily="65" charset="-120"/>
              </a:rPr>
              <a:t>12:00</a:t>
            </a:r>
            <a:r>
              <a:rPr lang="zh-TW" altLang="zh-TW" sz="1600" dirty="0">
                <a:latin typeface="標楷體" panose="03000509000000000000" pitchFamily="65" charset="-120"/>
                <a:ea typeface="標楷體" panose="03000509000000000000" pitchFamily="65" charset="-120"/>
              </a:rPr>
              <a:t>止</a:t>
            </a:r>
            <a:r>
              <a:rPr lang="zh-TW" altLang="zh-TW" sz="1600" dirty="0" smtClean="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逾期未完成退宿者，將視同續住後半期，並補繳住宿費）</a:t>
            </a:r>
          </a:p>
          <a:p>
            <a:pPr marL="982980" lvl="1" indent="-342900" algn="just">
              <a:buFont typeface="+mj-lt"/>
              <a:buAutoNum type="arabicPeriod"/>
            </a:pPr>
            <a:r>
              <a:rPr lang="zh-TW" altLang="zh-TW" sz="1600" dirty="0">
                <a:latin typeface="標楷體" panose="03000509000000000000" pitchFamily="65" charset="-120"/>
                <a:ea typeface="標楷體" panose="03000509000000000000" pitchFamily="65" charset="-120"/>
              </a:rPr>
              <a:t>費用：</a:t>
            </a:r>
          </a:p>
          <a:p>
            <a:pPr marL="1623060" lvl="2" indent="-342900" algn="just">
              <a:buFont typeface="Wingdings" panose="05000000000000000000" pitchFamily="2" charset="2"/>
              <a:buAutoNum type="circleNumWdWhitePlain"/>
            </a:pPr>
            <a:r>
              <a:rPr lang="zh-TW" altLang="zh-TW" sz="1600" dirty="0">
                <a:latin typeface="標楷體" panose="03000509000000000000" pitchFamily="65" charset="-120"/>
                <a:ea typeface="標楷體" panose="03000509000000000000" pitchFamily="65" charset="-120"/>
              </a:rPr>
              <a:t>擷雲莊</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住宿費</a:t>
            </a:r>
            <a:r>
              <a:rPr lang="en-US" altLang="zh-TW" sz="1600" dirty="0">
                <a:latin typeface="標楷體" panose="03000509000000000000" pitchFamily="65" charset="-120"/>
                <a:ea typeface="標楷體" panose="03000509000000000000" pitchFamily="65" charset="-120"/>
              </a:rPr>
              <a:t>$2,600</a:t>
            </a:r>
            <a:r>
              <a:rPr lang="zh-TW" altLang="zh-TW" sz="1600" dirty="0">
                <a:latin typeface="標楷體" panose="03000509000000000000" pitchFamily="65" charset="-120"/>
                <a:ea typeface="標楷體" panose="03000509000000000000" pitchFamily="65" charset="-120"/>
              </a:rPr>
              <a:t>元、宿網費</a:t>
            </a:r>
            <a:r>
              <a:rPr lang="en-US" altLang="zh-TW" sz="1600" dirty="0">
                <a:latin typeface="標楷體" panose="03000509000000000000" pitchFamily="65" charset="-120"/>
                <a:ea typeface="標楷體" panose="03000509000000000000" pitchFamily="65" charset="-120"/>
              </a:rPr>
              <a:t>$150</a:t>
            </a:r>
            <a:r>
              <a:rPr lang="zh-TW" altLang="zh-TW" sz="1600" dirty="0">
                <a:latin typeface="標楷體" panose="03000509000000000000" pitchFamily="65" charset="-120"/>
                <a:ea typeface="標楷體" panose="03000509000000000000" pitchFamily="65" charset="-120"/>
              </a:rPr>
              <a:t>元、保證金</a:t>
            </a:r>
            <a:r>
              <a:rPr lang="en-US" altLang="zh-TW" sz="1600" dirty="0">
                <a:latin typeface="標楷體" panose="03000509000000000000" pitchFamily="65" charset="-120"/>
                <a:ea typeface="標楷體" panose="03000509000000000000" pitchFamily="65" charset="-120"/>
              </a:rPr>
              <a:t>$500</a:t>
            </a:r>
            <a:r>
              <a:rPr lang="zh-TW" altLang="zh-TW" sz="1600" dirty="0">
                <a:latin typeface="標楷體" panose="03000509000000000000" pitchFamily="65" charset="-120"/>
                <a:ea typeface="標楷體" panose="03000509000000000000" pitchFamily="65" charset="-120"/>
              </a:rPr>
              <a:t>元。</a:t>
            </a:r>
          </a:p>
          <a:p>
            <a:pPr marL="1623060" lvl="2" indent="-342900" algn="just">
              <a:buFont typeface="Wingdings" panose="05000000000000000000" pitchFamily="2" charset="2"/>
              <a:buAutoNum type="circleNumWdWhitePlain"/>
            </a:pPr>
            <a:r>
              <a:rPr lang="zh-TW" altLang="zh-TW" sz="1600" dirty="0">
                <a:latin typeface="標楷體" panose="03000509000000000000" pitchFamily="65" charset="-120"/>
                <a:ea typeface="標楷體" panose="03000509000000000000" pitchFamily="65" charset="-120"/>
              </a:rPr>
              <a:t>行雲莊</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住宿費</a:t>
            </a:r>
            <a:r>
              <a:rPr lang="en-US" altLang="zh-TW" sz="1600" dirty="0">
                <a:latin typeface="標楷體" panose="03000509000000000000" pitchFamily="65" charset="-120"/>
                <a:ea typeface="標楷體" panose="03000509000000000000" pitchFamily="65" charset="-120"/>
              </a:rPr>
              <a:t>$2,600</a:t>
            </a:r>
            <a:r>
              <a:rPr lang="zh-TW" altLang="zh-TW" sz="1600" dirty="0">
                <a:latin typeface="標楷體" panose="03000509000000000000" pitchFamily="65" charset="-120"/>
                <a:ea typeface="標楷體" panose="03000509000000000000" pitchFamily="65" charset="-120"/>
              </a:rPr>
              <a:t>元、宿網費</a:t>
            </a:r>
            <a:r>
              <a:rPr lang="en-US" altLang="zh-TW" sz="1600" dirty="0">
                <a:latin typeface="標楷體" panose="03000509000000000000" pitchFamily="65" charset="-120"/>
                <a:ea typeface="標楷體" panose="03000509000000000000" pitchFamily="65" charset="-120"/>
              </a:rPr>
              <a:t>$150</a:t>
            </a:r>
            <a:r>
              <a:rPr lang="zh-TW" altLang="zh-TW" sz="1600" dirty="0">
                <a:latin typeface="標楷體" panose="03000509000000000000" pitchFamily="65" charset="-120"/>
                <a:ea typeface="標楷體" panose="03000509000000000000" pitchFamily="65" charset="-120"/>
              </a:rPr>
              <a:t>元、保證金</a:t>
            </a:r>
            <a:r>
              <a:rPr lang="en-US" altLang="zh-TW" sz="1600" dirty="0">
                <a:latin typeface="標楷體" panose="03000509000000000000" pitchFamily="65" charset="-120"/>
                <a:ea typeface="標楷體" panose="03000509000000000000" pitchFamily="65" charset="-120"/>
              </a:rPr>
              <a:t>$500</a:t>
            </a:r>
            <a:r>
              <a:rPr lang="zh-TW" altLang="zh-TW" sz="1600" dirty="0">
                <a:latin typeface="標楷體" panose="03000509000000000000" pitchFamily="65" charset="-120"/>
                <a:ea typeface="標楷體" panose="03000509000000000000" pitchFamily="65" charset="-120"/>
              </a:rPr>
              <a:t>元。</a:t>
            </a:r>
          </a:p>
          <a:p>
            <a:pPr marL="1623060" lvl="2" indent="-342900" algn="just">
              <a:buFont typeface="Wingdings" panose="05000000000000000000" pitchFamily="2" charset="2"/>
              <a:buAutoNum type="circleNumWdWhitePlain"/>
            </a:pPr>
            <a:r>
              <a:rPr lang="zh-TW" altLang="en-US" sz="1600" dirty="0">
                <a:latin typeface="標楷體" panose="03000509000000000000" pitchFamily="65" charset="-120"/>
                <a:ea typeface="標楷體" panose="03000509000000000000" pitchFamily="65" charset="-120"/>
              </a:rPr>
              <a:t>迎曦</a:t>
            </a:r>
            <a:r>
              <a:rPr lang="zh-TW" altLang="zh-TW" sz="1600" dirty="0" smtClean="0">
                <a:latin typeface="標楷體" panose="03000509000000000000" pitchFamily="65" charset="-120"/>
                <a:ea typeface="標楷體" panose="03000509000000000000" pitchFamily="65" charset="-120"/>
              </a:rPr>
              <a:t>莊</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住宿費</a:t>
            </a:r>
            <a:r>
              <a:rPr lang="en-US" altLang="zh-TW" sz="1600" dirty="0">
                <a:latin typeface="標楷體" panose="03000509000000000000" pitchFamily="65" charset="-120"/>
                <a:ea typeface="標楷體" panose="03000509000000000000" pitchFamily="65" charset="-120"/>
              </a:rPr>
              <a:t>$2,400</a:t>
            </a:r>
            <a:r>
              <a:rPr lang="zh-TW" altLang="zh-TW" sz="1600" dirty="0">
                <a:latin typeface="標楷體" panose="03000509000000000000" pitchFamily="65" charset="-120"/>
                <a:ea typeface="標楷體" panose="03000509000000000000" pitchFamily="65" charset="-120"/>
              </a:rPr>
              <a:t>元、宿網費</a:t>
            </a:r>
            <a:r>
              <a:rPr lang="en-US" altLang="zh-TW" sz="1600" dirty="0">
                <a:latin typeface="標楷體" panose="03000509000000000000" pitchFamily="65" charset="-120"/>
                <a:ea typeface="標楷體" panose="03000509000000000000" pitchFamily="65" charset="-120"/>
              </a:rPr>
              <a:t>$150</a:t>
            </a:r>
            <a:r>
              <a:rPr lang="zh-TW" altLang="zh-TW" sz="1600" dirty="0">
                <a:latin typeface="標楷體" panose="03000509000000000000" pitchFamily="65" charset="-120"/>
                <a:ea typeface="標楷體" panose="03000509000000000000" pitchFamily="65" charset="-120"/>
              </a:rPr>
              <a:t>元、保證金</a:t>
            </a:r>
            <a:r>
              <a:rPr lang="en-US" altLang="zh-TW" sz="1600" dirty="0">
                <a:latin typeface="標楷體" panose="03000509000000000000" pitchFamily="65" charset="-120"/>
                <a:ea typeface="標楷體" panose="03000509000000000000" pitchFamily="65" charset="-120"/>
              </a:rPr>
              <a:t>$500</a:t>
            </a:r>
            <a:r>
              <a:rPr lang="zh-TW" altLang="zh-TW" sz="1600" dirty="0">
                <a:latin typeface="標楷體" panose="03000509000000000000" pitchFamily="65" charset="-120"/>
                <a:ea typeface="標楷體" panose="03000509000000000000" pitchFamily="65" charset="-120"/>
              </a:rPr>
              <a:t>元。</a:t>
            </a:r>
          </a:p>
          <a:p>
            <a:pPr algn="just"/>
            <a:r>
              <a:rPr lang="en-US" altLang="zh-TW" sz="1600" dirty="0" smtClean="0">
                <a:latin typeface="標楷體" panose="03000509000000000000" pitchFamily="65" charset="-120"/>
                <a:ea typeface="標楷體" panose="03000509000000000000" pitchFamily="65" charset="-120"/>
              </a:rPr>
              <a:t>【</a:t>
            </a:r>
            <a:r>
              <a:rPr lang="zh-TW" altLang="zh-TW" sz="1600" dirty="0" smtClean="0">
                <a:latin typeface="標楷體" panose="03000509000000000000" pitchFamily="65" charset="-120"/>
                <a:ea typeface="標楷體" panose="03000509000000000000" pitchFamily="65" charset="-120"/>
              </a:rPr>
              <a:t>後半期</a:t>
            </a:r>
            <a:r>
              <a:rPr lang="en-US" altLang="zh-TW" sz="1600" dirty="0" smtClean="0">
                <a:latin typeface="標楷體" panose="03000509000000000000" pitchFamily="65" charset="-120"/>
                <a:ea typeface="標楷體" panose="03000509000000000000" pitchFamily="65" charset="-120"/>
              </a:rPr>
              <a:t>】</a:t>
            </a:r>
            <a:endParaRPr lang="zh-TW" altLang="zh-TW" sz="1600" dirty="0">
              <a:latin typeface="標楷體" panose="03000509000000000000" pitchFamily="65" charset="-120"/>
              <a:ea typeface="標楷體" panose="03000509000000000000" pitchFamily="65" charset="-120"/>
            </a:endParaRPr>
          </a:p>
          <a:p>
            <a:pPr marL="982980" lvl="1" indent="-342900" algn="just">
              <a:buFont typeface="+mj-lt"/>
              <a:buAutoNum type="arabicPeriod"/>
            </a:pPr>
            <a:r>
              <a:rPr lang="zh-TW" altLang="zh-TW" sz="1600" dirty="0">
                <a:latin typeface="標楷體" panose="03000509000000000000" pitchFamily="65" charset="-120"/>
                <a:ea typeface="標楷體" panose="03000509000000000000" pitchFamily="65" charset="-120"/>
              </a:rPr>
              <a:t>住宿期期間：</a:t>
            </a:r>
            <a:r>
              <a:rPr lang="en-US" altLang="zh-TW" sz="1600" dirty="0" smtClean="0">
                <a:latin typeface="標楷體" panose="03000509000000000000" pitchFamily="65" charset="-120"/>
                <a:ea typeface="標楷體" panose="03000509000000000000" pitchFamily="65" charset="-120"/>
              </a:rPr>
              <a:t>114</a:t>
            </a:r>
            <a:r>
              <a:rPr lang="zh-TW" altLang="zh-TW" sz="1600" dirty="0" smtClean="0">
                <a:latin typeface="標楷體" panose="03000509000000000000" pitchFamily="65" charset="-120"/>
                <a:ea typeface="標楷體" panose="03000509000000000000" pitchFamily="65" charset="-120"/>
              </a:rPr>
              <a:t>年</a:t>
            </a:r>
            <a:r>
              <a:rPr lang="en-US" altLang="zh-TW" sz="1600" dirty="0">
                <a:latin typeface="標楷體" panose="03000509000000000000" pitchFamily="65" charset="-120"/>
                <a:ea typeface="標楷體" panose="03000509000000000000" pitchFamily="65" charset="-120"/>
              </a:rPr>
              <a:t>8</a:t>
            </a:r>
            <a:r>
              <a:rPr lang="zh-TW" altLang="zh-TW" sz="1600" dirty="0">
                <a:latin typeface="標楷體" panose="03000509000000000000" pitchFamily="65" charset="-120"/>
                <a:ea typeface="標楷體" panose="03000509000000000000" pitchFamily="65" charset="-120"/>
              </a:rPr>
              <a:t>月</a:t>
            </a:r>
            <a:r>
              <a:rPr lang="en-US" altLang="zh-TW" sz="1600" dirty="0">
                <a:latin typeface="標楷體" panose="03000509000000000000" pitchFamily="65" charset="-120"/>
                <a:ea typeface="標楷體" panose="03000509000000000000" pitchFamily="65" charset="-120"/>
              </a:rPr>
              <a:t>1</a:t>
            </a:r>
            <a:r>
              <a:rPr lang="zh-TW" altLang="zh-TW" sz="1600" dirty="0">
                <a:latin typeface="標楷體" panose="03000509000000000000" pitchFamily="65" charset="-120"/>
                <a:ea typeface="標楷體" panose="03000509000000000000" pitchFamily="65" charset="-120"/>
              </a:rPr>
              <a:t>日</a:t>
            </a:r>
            <a:r>
              <a:rPr lang="zh-TW" altLang="zh-TW" sz="1600" dirty="0" smtClean="0">
                <a:latin typeface="標楷體" panose="03000509000000000000" pitchFamily="65" charset="-120"/>
                <a:ea typeface="標楷體" panose="03000509000000000000" pitchFamily="65" charset="-120"/>
              </a:rPr>
              <a:t>（</a:t>
            </a:r>
            <a:r>
              <a:rPr lang="zh-TW" altLang="en-US" sz="1600" dirty="0" smtClean="0">
                <a:latin typeface="標楷體" panose="03000509000000000000" pitchFamily="65" charset="-120"/>
                <a:ea typeface="標楷體" panose="03000509000000000000" pitchFamily="65" charset="-120"/>
              </a:rPr>
              <a:t>五</a:t>
            </a:r>
            <a:r>
              <a:rPr lang="zh-TW" altLang="zh-TW" sz="1600" dirty="0" smtClean="0">
                <a:latin typeface="標楷體" panose="03000509000000000000" pitchFamily="65" charset="-120"/>
                <a:ea typeface="標楷體" panose="03000509000000000000" pitchFamily="65" charset="-120"/>
              </a:rPr>
              <a:t>）</a:t>
            </a:r>
            <a:r>
              <a:rPr lang="en-US" altLang="zh-TW" sz="1600" dirty="0" smtClean="0">
                <a:latin typeface="標楷體" panose="03000509000000000000" pitchFamily="65" charset="-120"/>
                <a:ea typeface="標楷體" panose="03000509000000000000" pitchFamily="65" charset="-120"/>
              </a:rPr>
              <a:t>17</a:t>
            </a:r>
            <a:r>
              <a:rPr lang="zh-TW" altLang="zh-TW" sz="1600" dirty="0" smtClean="0">
                <a:latin typeface="標楷體" panose="03000509000000000000" pitchFamily="65" charset="-120"/>
                <a:ea typeface="標楷體" panose="03000509000000000000" pitchFamily="65" charset="-120"/>
              </a:rPr>
              <a:t>：</a:t>
            </a:r>
            <a:r>
              <a:rPr lang="en-US" altLang="zh-TW" sz="1600" dirty="0">
                <a:latin typeface="標楷體" panose="03000509000000000000" pitchFamily="65" charset="-120"/>
                <a:ea typeface="標楷體" panose="03000509000000000000" pitchFamily="65" charset="-120"/>
              </a:rPr>
              <a:t>00</a:t>
            </a:r>
            <a:r>
              <a:rPr lang="zh-TW" altLang="zh-TW" sz="1600" dirty="0">
                <a:latin typeface="標楷體" panose="03000509000000000000" pitchFamily="65" charset="-120"/>
                <a:ea typeface="標楷體" panose="03000509000000000000" pitchFamily="65" charset="-120"/>
              </a:rPr>
              <a:t>起至</a:t>
            </a:r>
            <a:r>
              <a:rPr lang="en-US" altLang="zh-TW" sz="1600" dirty="0" smtClean="0">
                <a:latin typeface="標楷體" panose="03000509000000000000" pitchFamily="65" charset="-120"/>
                <a:ea typeface="標楷體" panose="03000509000000000000" pitchFamily="65" charset="-120"/>
              </a:rPr>
              <a:t>114</a:t>
            </a:r>
            <a:r>
              <a:rPr lang="zh-TW" altLang="zh-TW" sz="1600" dirty="0" smtClean="0">
                <a:latin typeface="標楷體" panose="03000509000000000000" pitchFamily="65" charset="-120"/>
                <a:ea typeface="標楷體" panose="03000509000000000000" pitchFamily="65" charset="-120"/>
              </a:rPr>
              <a:t>年</a:t>
            </a:r>
            <a:r>
              <a:rPr lang="en-US" altLang="zh-TW" sz="1600" dirty="0">
                <a:latin typeface="標楷體" panose="03000509000000000000" pitchFamily="65" charset="-120"/>
                <a:ea typeface="標楷體" panose="03000509000000000000" pitchFamily="65" charset="-120"/>
              </a:rPr>
              <a:t>8</a:t>
            </a:r>
            <a:r>
              <a:rPr lang="zh-TW" altLang="zh-TW" sz="1600" dirty="0" smtClean="0">
                <a:latin typeface="標楷體" panose="03000509000000000000" pitchFamily="65" charset="-120"/>
                <a:ea typeface="標楷體" panose="03000509000000000000" pitchFamily="65" charset="-120"/>
              </a:rPr>
              <a:t>月</a:t>
            </a:r>
            <a:r>
              <a:rPr lang="en-US" altLang="zh-TW" sz="1600" dirty="0" smtClean="0">
                <a:latin typeface="標楷體" panose="03000509000000000000" pitchFamily="65" charset="-120"/>
                <a:ea typeface="標楷體" panose="03000509000000000000" pitchFamily="65" charset="-120"/>
              </a:rPr>
              <a:t>25</a:t>
            </a:r>
            <a:r>
              <a:rPr lang="zh-TW" altLang="zh-TW" sz="1600" dirty="0" smtClean="0">
                <a:latin typeface="標楷體" panose="03000509000000000000" pitchFamily="65" charset="-120"/>
                <a:ea typeface="標楷體" panose="03000509000000000000" pitchFamily="65" charset="-120"/>
              </a:rPr>
              <a:t>日（</a:t>
            </a:r>
            <a:r>
              <a:rPr lang="zh-TW" altLang="en-US" sz="1600" dirty="0" smtClean="0">
                <a:latin typeface="標楷體" panose="03000509000000000000" pitchFamily="65" charset="-120"/>
                <a:ea typeface="標楷體" panose="03000509000000000000" pitchFamily="65" charset="-120"/>
              </a:rPr>
              <a:t>一</a:t>
            </a:r>
            <a:r>
              <a:rPr lang="zh-TW" altLang="zh-TW" sz="1600" dirty="0" smtClean="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中午</a:t>
            </a:r>
            <a:r>
              <a:rPr lang="en-US" altLang="zh-TW" sz="1600" dirty="0">
                <a:latin typeface="標楷體" panose="03000509000000000000" pitchFamily="65" charset="-120"/>
                <a:ea typeface="標楷體" panose="03000509000000000000" pitchFamily="65" charset="-120"/>
              </a:rPr>
              <a:t>12:00</a:t>
            </a:r>
            <a:r>
              <a:rPr lang="zh-TW" altLang="zh-TW" sz="1600" dirty="0">
                <a:latin typeface="標楷體" panose="03000509000000000000" pitchFamily="65" charset="-120"/>
                <a:ea typeface="標楷體" panose="03000509000000000000" pitchFamily="65" charset="-120"/>
              </a:rPr>
              <a:t>止。暑宿結束後持暑宿繳費證明即可辦理下學期莊別入宿作業。</a:t>
            </a:r>
          </a:p>
          <a:p>
            <a:pPr marL="982980" lvl="1" indent="-342900" algn="just">
              <a:buFont typeface="+mj-lt"/>
              <a:buAutoNum type="arabicPeriod"/>
            </a:pPr>
            <a:r>
              <a:rPr lang="zh-TW" altLang="zh-TW" sz="1600" dirty="0">
                <a:latin typeface="標楷體" panose="03000509000000000000" pitchFamily="65" charset="-120"/>
                <a:ea typeface="標楷體" panose="03000509000000000000" pitchFamily="65" charset="-120"/>
              </a:rPr>
              <a:t>費用：</a:t>
            </a:r>
          </a:p>
          <a:p>
            <a:pPr marL="1623060" lvl="2" indent="-342900" algn="just">
              <a:buFont typeface="Wingdings" panose="05000000000000000000" pitchFamily="2" charset="2"/>
              <a:buAutoNum type="circleNumWdWhitePlain"/>
            </a:pPr>
            <a:r>
              <a:rPr lang="zh-TW" altLang="zh-TW" sz="1600" dirty="0">
                <a:latin typeface="標楷體" panose="03000509000000000000" pitchFamily="65" charset="-120"/>
                <a:ea typeface="標楷體" panose="03000509000000000000" pitchFamily="65" charset="-120"/>
              </a:rPr>
              <a:t>擷雲莊</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住宿費</a:t>
            </a:r>
            <a:r>
              <a:rPr lang="en-US" altLang="zh-TW" sz="1600" dirty="0" smtClean="0">
                <a:latin typeface="標楷體" panose="03000509000000000000" pitchFamily="65" charset="-120"/>
                <a:ea typeface="標楷體" panose="03000509000000000000" pitchFamily="65" charset="-120"/>
              </a:rPr>
              <a:t>$1,500</a:t>
            </a:r>
            <a:r>
              <a:rPr lang="zh-TW" altLang="zh-TW" sz="1600" dirty="0">
                <a:latin typeface="標楷體" panose="03000509000000000000" pitchFamily="65" charset="-120"/>
                <a:ea typeface="標楷體" panose="03000509000000000000" pitchFamily="65" charset="-120"/>
              </a:rPr>
              <a:t>元、宿網費</a:t>
            </a:r>
            <a:r>
              <a:rPr lang="en-US" altLang="zh-TW" sz="1600" dirty="0">
                <a:latin typeface="標楷體" panose="03000509000000000000" pitchFamily="65" charset="-120"/>
                <a:ea typeface="標楷體" panose="03000509000000000000" pitchFamily="65" charset="-120"/>
              </a:rPr>
              <a:t>$150</a:t>
            </a:r>
            <a:r>
              <a:rPr lang="zh-TW" altLang="zh-TW" sz="1600" dirty="0">
                <a:latin typeface="標楷體" panose="03000509000000000000" pitchFamily="65" charset="-120"/>
                <a:ea typeface="標楷體" panose="03000509000000000000" pitchFamily="65" charset="-120"/>
              </a:rPr>
              <a:t>元、保證金</a:t>
            </a:r>
            <a:r>
              <a:rPr lang="en-US" altLang="zh-TW" sz="1600" dirty="0">
                <a:latin typeface="標楷體" panose="03000509000000000000" pitchFamily="65" charset="-120"/>
                <a:ea typeface="標楷體" panose="03000509000000000000" pitchFamily="65" charset="-120"/>
              </a:rPr>
              <a:t>$500</a:t>
            </a:r>
            <a:r>
              <a:rPr lang="zh-TW" altLang="zh-TW" sz="1600" dirty="0">
                <a:latin typeface="標楷體" panose="03000509000000000000" pitchFamily="65" charset="-120"/>
                <a:ea typeface="標楷體" panose="03000509000000000000" pitchFamily="65" charset="-120"/>
              </a:rPr>
              <a:t>元。</a:t>
            </a:r>
          </a:p>
          <a:p>
            <a:pPr marL="1623060" lvl="2" indent="-342900" algn="just">
              <a:buFont typeface="Wingdings" panose="05000000000000000000" pitchFamily="2" charset="2"/>
              <a:buAutoNum type="circleNumWdWhitePlain"/>
            </a:pPr>
            <a:r>
              <a:rPr lang="zh-TW" altLang="zh-TW" sz="1600" dirty="0">
                <a:latin typeface="標楷體" panose="03000509000000000000" pitchFamily="65" charset="-120"/>
                <a:ea typeface="標楷體" panose="03000509000000000000" pitchFamily="65" charset="-120"/>
              </a:rPr>
              <a:t>行雲莊</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住宿費</a:t>
            </a:r>
            <a:r>
              <a:rPr lang="en-US" altLang="zh-TW" sz="1600" dirty="0" smtClean="0">
                <a:latin typeface="標楷體" panose="03000509000000000000" pitchFamily="65" charset="-120"/>
                <a:ea typeface="標楷體" panose="03000509000000000000" pitchFamily="65" charset="-120"/>
              </a:rPr>
              <a:t>$1,500</a:t>
            </a:r>
            <a:r>
              <a:rPr lang="zh-TW" altLang="zh-TW" sz="1600" dirty="0">
                <a:latin typeface="標楷體" panose="03000509000000000000" pitchFamily="65" charset="-120"/>
                <a:ea typeface="標楷體" panose="03000509000000000000" pitchFamily="65" charset="-120"/>
              </a:rPr>
              <a:t>元、宿網費</a:t>
            </a:r>
            <a:r>
              <a:rPr lang="en-US" altLang="zh-TW" sz="1600" dirty="0">
                <a:latin typeface="標楷體" panose="03000509000000000000" pitchFamily="65" charset="-120"/>
                <a:ea typeface="標楷體" panose="03000509000000000000" pitchFamily="65" charset="-120"/>
              </a:rPr>
              <a:t>$150</a:t>
            </a:r>
            <a:r>
              <a:rPr lang="zh-TW" altLang="zh-TW" sz="1600" dirty="0">
                <a:latin typeface="標楷體" panose="03000509000000000000" pitchFamily="65" charset="-120"/>
                <a:ea typeface="標楷體" panose="03000509000000000000" pitchFamily="65" charset="-120"/>
              </a:rPr>
              <a:t>元、保證金</a:t>
            </a:r>
            <a:r>
              <a:rPr lang="en-US" altLang="zh-TW" sz="1600" dirty="0">
                <a:latin typeface="標楷體" panose="03000509000000000000" pitchFamily="65" charset="-120"/>
                <a:ea typeface="標楷體" panose="03000509000000000000" pitchFamily="65" charset="-120"/>
              </a:rPr>
              <a:t>$500</a:t>
            </a:r>
            <a:r>
              <a:rPr lang="zh-TW" altLang="zh-TW" sz="1600" dirty="0">
                <a:latin typeface="標楷體" panose="03000509000000000000" pitchFamily="65" charset="-120"/>
                <a:ea typeface="標楷體" panose="03000509000000000000" pitchFamily="65" charset="-120"/>
              </a:rPr>
              <a:t>元。</a:t>
            </a:r>
          </a:p>
          <a:p>
            <a:pPr marL="1623060" lvl="2" indent="-342900" algn="just">
              <a:buFont typeface="Wingdings" panose="05000000000000000000" pitchFamily="2" charset="2"/>
              <a:buAutoNum type="circleNumWdWhitePlain"/>
            </a:pPr>
            <a:r>
              <a:rPr lang="zh-TW" altLang="en-US" sz="1600" dirty="0">
                <a:latin typeface="標楷體" panose="03000509000000000000" pitchFamily="65" charset="-120"/>
                <a:ea typeface="標楷體" panose="03000509000000000000" pitchFamily="65" charset="-120"/>
              </a:rPr>
              <a:t>迎曦</a:t>
            </a:r>
            <a:r>
              <a:rPr lang="zh-TW" altLang="zh-TW" sz="1600" dirty="0" smtClean="0">
                <a:latin typeface="標楷體" panose="03000509000000000000" pitchFamily="65" charset="-120"/>
                <a:ea typeface="標楷體" panose="03000509000000000000" pitchFamily="65" charset="-120"/>
              </a:rPr>
              <a:t>莊</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住宿費</a:t>
            </a:r>
            <a:r>
              <a:rPr lang="en-US" altLang="zh-TW" sz="1600" dirty="0">
                <a:latin typeface="標楷體" panose="03000509000000000000" pitchFamily="65" charset="-120"/>
                <a:ea typeface="標楷體" panose="03000509000000000000" pitchFamily="65" charset="-120"/>
              </a:rPr>
              <a:t>$</a:t>
            </a:r>
            <a:r>
              <a:rPr lang="en-US" altLang="zh-TW" sz="1600" dirty="0" smtClean="0">
                <a:latin typeface="標楷體" panose="03000509000000000000" pitchFamily="65" charset="-120"/>
                <a:ea typeface="標楷體" panose="03000509000000000000" pitchFamily="65" charset="-120"/>
              </a:rPr>
              <a:t>1,350</a:t>
            </a:r>
            <a:r>
              <a:rPr lang="zh-TW" altLang="zh-TW" sz="1600" dirty="0">
                <a:latin typeface="標楷體" panose="03000509000000000000" pitchFamily="65" charset="-120"/>
                <a:ea typeface="標楷體" panose="03000509000000000000" pitchFamily="65" charset="-120"/>
              </a:rPr>
              <a:t>元、宿網費</a:t>
            </a:r>
            <a:r>
              <a:rPr lang="en-US" altLang="zh-TW" sz="1600" dirty="0">
                <a:latin typeface="標楷體" panose="03000509000000000000" pitchFamily="65" charset="-120"/>
                <a:ea typeface="標楷體" panose="03000509000000000000" pitchFamily="65" charset="-120"/>
              </a:rPr>
              <a:t>$150</a:t>
            </a:r>
            <a:r>
              <a:rPr lang="zh-TW" altLang="zh-TW" sz="1600" dirty="0">
                <a:latin typeface="標楷體" panose="03000509000000000000" pitchFamily="65" charset="-120"/>
                <a:ea typeface="標楷體" panose="03000509000000000000" pitchFamily="65" charset="-120"/>
              </a:rPr>
              <a:t>元、保證金</a:t>
            </a:r>
            <a:r>
              <a:rPr lang="en-US" altLang="zh-TW" sz="1600" dirty="0">
                <a:latin typeface="標楷體" panose="03000509000000000000" pitchFamily="65" charset="-120"/>
                <a:ea typeface="標楷體" panose="03000509000000000000" pitchFamily="65" charset="-120"/>
              </a:rPr>
              <a:t>$500</a:t>
            </a:r>
            <a:r>
              <a:rPr lang="zh-TW" altLang="zh-TW" sz="1600" dirty="0">
                <a:latin typeface="標楷體" panose="03000509000000000000" pitchFamily="65" charset="-120"/>
                <a:ea typeface="標楷體" panose="03000509000000000000" pitchFamily="65" charset="-120"/>
              </a:rPr>
              <a:t>元。</a:t>
            </a:r>
          </a:p>
          <a:p>
            <a:pPr lvl="0" algn="just"/>
            <a:r>
              <a:rPr lang="en-US" altLang="zh-TW" sz="1600" dirty="0" smtClean="0">
                <a:latin typeface="標楷體" panose="03000509000000000000" pitchFamily="65" charset="-120"/>
                <a:ea typeface="標楷體" panose="03000509000000000000" pitchFamily="65" charset="-120"/>
              </a:rPr>
              <a:t>【</a:t>
            </a:r>
            <a:r>
              <a:rPr lang="zh-TW" altLang="zh-TW" sz="1600" dirty="0" smtClean="0">
                <a:latin typeface="標楷體" panose="03000509000000000000" pitchFamily="65" charset="-120"/>
                <a:ea typeface="標楷體" panose="03000509000000000000" pitchFamily="65" charset="-120"/>
              </a:rPr>
              <a:t>短期</a:t>
            </a:r>
            <a:r>
              <a:rPr lang="en-US" altLang="zh-TW" sz="1600" dirty="0">
                <a:latin typeface="標楷體" panose="03000509000000000000" pitchFamily="65" charset="-120"/>
                <a:ea typeface="標楷體" panose="03000509000000000000" pitchFamily="65" charset="-120"/>
              </a:rPr>
              <a:t>】</a:t>
            </a:r>
            <a:r>
              <a:rPr lang="zh-TW" altLang="zh-TW" sz="1600" dirty="0" smtClean="0">
                <a:latin typeface="標楷體" panose="03000509000000000000" pitchFamily="65" charset="-120"/>
                <a:ea typeface="標楷體" panose="03000509000000000000" pitchFamily="65" charset="-120"/>
              </a:rPr>
              <a:t>按</a:t>
            </a:r>
            <a:r>
              <a:rPr lang="zh-TW" altLang="zh-TW" sz="1600" dirty="0">
                <a:latin typeface="標楷體" panose="03000509000000000000" pitchFamily="65" charset="-120"/>
                <a:ea typeface="標楷體" panose="03000509000000000000" pitchFamily="65" charset="-120"/>
              </a:rPr>
              <a:t>天計（社團、營隊或系所辦活動用，需專案申請）</a:t>
            </a:r>
            <a:r>
              <a:rPr lang="zh-TW" altLang="zh-TW" sz="1600" dirty="0" smtClean="0">
                <a:latin typeface="標楷體" panose="03000509000000000000" pitchFamily="65" charset="-120"/>
                <a:ea typeface="標楷體" panose="03000509000000000000" pitchFamily="65" charset="-120"/>
              </a:rPr>
              <a:t>。</a:t>
            </a:r>
            <a:endParaRPr lang="en-US" altLang="zh-TW" sz="1600" dirty="0" smtClean="0">
              <a:latin typeface="標楷體" panose="03000509000000000000" pitchFamily="65" charset="-120"/>
              <a:ea typeface="標楷體" panose="03000509000000000000" pitchFamily="65" charset="-120"/>
            </a:endParaRPr>
          </a:p>
          <a:p>
            <a:pPr lvl="0" algn="just"/>
            <a:r>
              <a:rPr lang="zh-TW" altLang="en-US" sz="1600" dirty="0" smtClean="0">
                <a:latin typeface="標楷體" panose="03000509000000000000" pitchFamily="65" charset="-120"/>
                <a:ea typeface="標楷體" panose="03000509000000000000" pitchFamily="65" charset="-120"/>
              </a:rPr>
              <a:t>三、</a:t>
            </a:r>
            <a:r>
              <a:rPr lang="zh-TW" altLang="zh-TW" sz="1600" dirty="0" smtClean="0">
                <a:latin typeface="標楷體" panose="03000509000000000000" pitchFamily="65" charset="-120"/>
                <a:ea typeface="標楷體" panose="03000509000000000000" pitchFamily="65" charset="-120"/>
              </a:rPr>
              <a:t>【</a:t>
            </a:r>
            <a:r>
              <a:rPr lang="en-US" altLang="zh-TW" sz="1600" dirty="0" err="1">
                <a:latin typeface="標楷體" panose="03000509000000000000" pitchFamily="65" charset="-120"/>
                <a:ea typeface="標楷體" panose="03000509000000000000" pitchFamily="65" charset="-120"/>
                <a:hlinkClick r:id="rId2"/>
              </a:rPr>
              <a:t>暑宿床位公告</a:t>
            </a:r>
            <a:r>
              <a:rPr lang="zh-TW" altLang="zh-TW" sz="1600" dirty="0">
                <a:latin typeface="標楷體" panose="03000509000000000000" pitchFamily="65" charset="-120"/>
                <a:ea typeface="標楷體" panose="03000509000000000000" pitchFamily="65" charset="-120"/>
              </a:rPr>
              <a:t>】</a:t>
            </a:r>
            <a:r>
              <a:rPr lang="en-US" altLang="zh-TW" sz="1600" dirty="0" smtClean="0">
                <a:latin typeface="標楷體" panose="03000509000000000000" pitchFamily="65" charset="-120"/>
                <a:ea typeface="標楷體" panose="03000509000000000000" pitchFamily="65" charset="-120"/>
              </a:rPr>
              <a:t>114</a:t>
            </a:r>
            <a:r>
              <a:rPr lang="zh-TW" altLang="zh-TW" sz="1600" dirty="0" smtClean="0">
                <a:latin typeface="標楷體" panose="03000509000000000000" pitchFamily="65" charset="-120"/>
                <a:ea typeface="標楷體" panose="03000509000000000000" pitchFamily="65" charset="-120"/>
              </a:rPr>
              <a:t>年</a:t>
            </a:r>
            <a:r>
              <a:rPr lang="en-US" altLang="zh-TW" sz="1600" dirty="0">
                <a:latin typeface="標楷體" panose="03000509000000000000" pitchFamily="65" charset="-120"/>
                <a:ea typeface="標楷體" panose="03000509000000000000" pitchFamily="65" charset="-120"/>
              </a:rPr>
              <a:t>5</a:t>
            </a:r>
            <a:r>
              <a:rPr lang="zh-TW" altLang="zh-TW" sz="1600" dirty="0" smtClean="0">
                <a:latin typeface="標楷體" panose="03000509000000000000" pitchFamily="65" charset="-120"/>
                <a:ea typeface="標楷體" panose="03000509000000000000" pitchFamily="65" charset="-120"/>
              </a:rPr>
              <a:t>月</a:t>
            </a:r>
            <a:r>
              <a:rPr lang="en-US" altLang="zh-TW" sz="1600" dirty="0" smtClean="0">
                <a:latin typeface="標楷體" panose="03000509000000000000" pitchFamily="65" charset="-120"/>
                <a:ea typeface="標楷體" panose="03000509000000000000" pitchFamily="65" charset="-120"/>
              </a:rPr>
              <a:t>29</a:t>
            </a:r>
            <a:r>
              <a:rPr lang="zh-TW" altLang="zh-TW" sz="1600" dirty="0" smtClean="0">
                <a:latin typeface="標楷體" panose="03000509000000000000" pitchFamily="65" charset="-120"/>
                <a:ea typeface="標楷體" panose="03000509000000000000" pitchFamily="65" charset="-120"/>
              </a:rPr>
              <a:t>日</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四</a:t>
            </a:r>
            <a:r>
              <a:rPr lang="en-US" altLang="zh-TW" sz="1600" dirty="0">
                <a:latin typeface="標楷體" panose="03000509000000000000" pitchFamily="65" charset="-120"/>
                <a:ea typeface="標楷體" panose="03000509000000000000" pitchFamily="65" charset="-120"/>
              </a:rPr>
              <a:t>)12:00</a:t>
            </a:r>
            <a:r>
              <a:rPr lang="zh-TW" altLang="zh-TW" sz="1600" dirty="0">
                <a:latin typeface="標楷體" panose="03000509000000000000" pitchFamily="65" charset="-120"/>
                <a:ea typeface="標楷體" panose="03000509000000000000" pitchFamily="65" charset="-120"/>
              </a:rPr>
              <a:t>，請自行至暑宿申請系統查詢</a:t>
            </a:r>
            <a:r>
              <a:rPr lang="zh-TW" altLang="zh-TW" sz="1600" dirty="0" smtClean="0">
                <a:latin typeface="標楷體" panose="03000509000000000000" pitchFamily="65" charset="-120"/>
                <a:ea typeface="標楷體" panose="03000509000000000000" pitchFamily="65" charset="-120"/>
              </a:rPr>
              <a:t>。</a:t>
            </a:r>
            <a:endParaRPr lang="en-US" altLang="zh-TW" sz="1600" dirty="0" smtClean="0">
              <a:latin typeface="標楷體" panose="03000509000000000000" pitchFamily="65" charset="-120"/>
              <a:ea typeface="標楷體" panose="03000509000000000000" pitchFamily="65" charset="-120"/>
            </a:endParaRPr>
          </a:p>
          <a:p>
            <a:pPr lvl="0" algn="just"/>
            <a:r>
              <a:rPr lang="zh-TW" altLang="en-US" sz="1600" dirty="0" smtClean="0">
                <a:latin typeface="標楷體" panose="03000509000000000000" pitchFamily="65" charset="-120"/>
                <a:ea typeface="標楷體" panose="03000509000000000000" pitchFamily="65" charset="-120"/>
              </a:rPr>
              <a:t>四、</a:t>
            </a:r>
            <a:r>
              <a:rPr lang="zh-TW" altLang="zh-TW" sz="1600" dirty="0" smtClean="0">
                <a:latin typeface="標楷體" panose="03000509000000000000" pitchFamily="65" charset="-120"/>
                <a:ea typeface="標楷體" panose="03000509000000000000" pitchFamily="65" charset="-120"/>
              </a:rPr>
              <a:t>【</a:t>
            </a:r>
            <a:r>
              <a:rPr lang="en-US" altLang="zh-TW" sz="1600" dirty="0" err="1">
                <a:latin typeface="標楷體" panose="03000509000000000000" pitchFamily="65" charset="-120"/>
                <a:ea typeface="標楷體" panose="03000509000000000000" pitchFamily="65" charset="-120"/>
                <a:hlinkClick r:id="rId5"/>
              </a:rPr>
              <a:t>暑宿費用</a:t>
            </a:r>
            <a:r>
              <a:rPr lang="zh-TW" altLang="zh-TW" sz="1600" dirty="0">
                <a:latin typeface="標楷體" panose="03000509000000000000" pitchFamily="65" charset="-120"/>
                <a:ea typeface="標楷體" panose="03000509000000000000" pitchFamily="65" charset="-120"/>
              </a:rPr>
              <a:t>繳交期程】：</a:t>
            </a:r>
            <a:r>
              <a:rPr lang="en-US" altLang="zh-TW" sz="1600" dirty="0" smtClean="0">
                <a:latin typeface="標楷體" panose="03000509000000000000" pitchFamily="65" charset="-120"/>
                <a:ea typeface="標楷體" panose="03000509000000000000" pitchFamily="65" charset="-120"/>
              </a:rPr>
              <a:t>114</a:t>
            </a:r>
            <a:r>
              <a:rPr lang="zh-TW" altLang="zh-TW" sz="1600" dirty="0" smtClean="0">
                <a:latin typeface="標楷體" panose="03000509000000000000" pitchFamily="65" charset="-120"/>
                <a:ea typeface="標楷體" panose="03000509000000000000" pitchFamily="65" charset="-120"/>
              </a:rPr>
              <a:t>年</a:t>
            </a:r>
            <a:r>
              <a:rPr lang="en-US" altLang="zh-TW" sz="1600" dirty="0">
                <a:latin typeface="標楷體" panose="03000509000000000000" pitchFamily="65" charset="-120"/>
                <a:ea typeface="標楷體" panose="03000509000000000000" pitchFamily="65" charset="-120"/>
              </a:rPr>
              <a:t>5</a:t>
            </a:r>
            <a:r>
              <a:rPr lang="zh-TW" altLang="zh-TW" sz="1600" dirty="0" smtClean="0">
                <a:latin typeface="標楷體" panose="03000509000000000000" pitchFamily="65" charset="-120"/>
                <a:ea typeface="標楷體" panose="03000509000000000000" pitchFamily="65" charset="-120"/>
              </a:rPr>
              <a:t>月</a:t>
            </a:r>
            <a:r>
              <a:rPr lang="en-US" altLang="zh-TW" sz="1600" dirty="0" smtClean="0">
                <a:latin typeface="標楷體" panose="03000509000000000000" pitchFamily="65" charset="-120"/>
                <a:ea typeface="標楷體" panose="03000509000000000000" pitchFamily="65" charset="-120"/>
              </a:rPr>
              <a:t>29</a:t>
            </a:r>
            <a:r>
              <a:rPr lang="zh-TW" altLang="zh-TW" sz="1600" dirty="0" smtClean="0">
                <a:latin typeface="標楷體" panose="03000509000000000000" pitchFamily="65" charset="-120"/>
                <a:ea typeface="標楷體" panose="03000509000000000000" pitchFamily="65" charset="-120"/>
              </a:rPr>
              <a:t>日</a:t>
            </a:r>
            <a:r>
              <a:rPr lang="zh-TW" altLang="zh-TW" sz="1600" dirty="0">
                <a:latin typeface="標楷體" panose="03000509000000000000" pitchFamily="65" charset="-120"/>
                <a:ea typeface="標楷體" panose="03000509000000000000" pitchFamily="65" charset="-120"/>
              </a:rPr>
              <a:t>（四）中午</a:t>
            </a:r>
            <a:r>
              <a:rPr lang="en-US" altLang="zh-TW" sz="1600" dirty="0">
                <a:latin typeface="標楷體" panose="03000509000000000000" pitchFamily="65" charset="-120"/>
                <a:ea typeface="標楷體" panose="03000509000000000000" pitchFamily="65" charset="-120"/>
              </a:rPr>
              <a:t>12:00</a:t>
            </a:r>
            <a:r>
              <a:rPr lang="zh-TW" altLang="zh-TW" sz="1600" dirty="0">
                <a:latin typeface="標楷體" panose="03000509000000000000" pitchFamily="65" charset="-120"/>
                <a:ea typeface="標楷體" panose="03000509000000000000" pitchFamily="65" charset="-120"/>
              </a:rPr>
              <a:t>起至</a:t>
            </a:r>
            <a:r>
              <a:rPr lang="en-US" altLang="zh-TW" sz="1600" dirty="0">
                <a:latin typeface="標楷體" panose="03000509000000000000" pitchFamily="65" charset="-120"/>
                <a:ea typeface="標楷體" panose="03000509000000000000" pitchFamily="65" charset="-120"/>
              </a:rPr>
              <a:t>6</a:t>
            </a:r>
            <a:r>
              <a:rPr lang="zh-TW" altLang="zh-TW" sz="1600" dirty="0" smtClean="0">
                <a:latin typeface="標楷體" panose="03000509000000000000" pitchFamily="65" charset="-120"/>
                <a:ea typeface="標楷體" panose="03000509000000000000" pitchFamily="65" charset="-120"/>
              </a:rPr>
              <a:t>月</a:t>
            </a:r>
            <a:r>
              <a:rPr lang="en-US" altLang="zh-TW" sz="1600" dirty="0">
                <a:latin typeface="標楷體" panose="03000509000000000000" pitchFamily="65" charset="-120"/>
                <a:ea typeface="標楷體" panose="03000509000000000000" pitchFamily="65" charset="-120"/>
              </a:rPr>
              <a:t>9</a:t>
            </a:r>
            <a:r>
              <a:rPr lang="zh-TW" altLang="zh-TW" sz="1600" dirty="0" smtClean="0">
                <a:latin typeface="標楷體" panose="03000509000000000000" pitchFamily="65" charset="-120"/>
                <a:ea typeface="標楷體" panose="03000509000000000000" pitchFamily="65" charset="-120"/>
              </a:rPr>
              <a:t>日（</a:t>
            </a:r>
            <a:r>
              <a:rPr lang="zh-TW" altLang="en-US" sz="1600" dirty="0">
                <a:latin typeface="標楷體" panose="03000509000000000000" pitchFamily="65" charset="-120"/>
                <a:ea typeface="標楷體" panose="03000509000000000000" pitchFamily="65" charset="-120"/>
              </a:rPr>
              <a:t>一</a:t>
            </a:r>
            <a:r>
              <a:rPr lang="zh-TW" altLang="zh-TW" sz="1600" dirty="0" smtClean="0">
                <a:latin typeface="標楷體" panose="03000509000000000000" pitchFamily="65" charset="-120"/>
                <a:ea typeface="標楷體" panose="03000509000000000000" pitchFamily="65" charset="-120"/>
              </a:rPr>
              <a:t>）</a:t>
            </a:r>
            <a:r>
              <a:rPr lang="en-US" altLang="zh-TW" sz="1600" dirty="0">
                <a:latin typeface="標楷體" panose="03000509000000000000" pitchFamily="65" charset="-120"/>
                <a:ea typeface="標楷體" panose="03000509000000000000" pitchFamily="65" charset="-120"/>
              </a:rPr>
              <a:t>24</a:t>
            </a:r>
            <a:r>
              <a:rPr lang="zh-TW" altLang="zh-TW" sz="1600" dirty="0">
                <a:latin typeface="標楷體" panose="03000509000000000000" pitchFamily="65" charset="-120"/>
                <a:ea typeface="標楷體" panose="03000509000000000000" pitchFamily="65" charset="-120"/>
              </a:rPr>
              <a:t>：</a:t>
            </a:r>
            <a:r>
              <a:rPr lang="en-US" altLang="zh-TW" sz="1600" dirty="0">
                <a:latin typeface="標楷體" panose="03000509000000000000" pitchFamily="65" charset="-120"/>
                <a:ea typeface="標楷體" panose="03000509000000000000" pitchFamily="65" charset="-120"/>
              </a:rPr>
              <a:t>00</a:t>
            </a:r>
            <a:r>
              <a:rPr lang="zh-TW" altLang="zh-TW" sz="1600" dirty="0">
                <a:latin typeface="標楷體" panose="03000509000000000000" pitchFamily="65" charset="-120"/>
                <a:ea typeface="標楷體" panose="03000509000000000000" pitchFamily="65" charset="-120"/>
              </a:rPr>
              <a:t>止，請自行至臺銀行網頁繳費</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代收類別請輸入</a:t>
            </a:r>
            <a:r>
              <a:rPr lang="en-US" altLang="zh-TW" sz="1600" dirty="0">
                <a:latin typeface="標楷體" panose="03000509000000000000" pitchFamily="65" charset="-120"/>
                <a:ea typeface="標楷體" panose="03000509000000000000" pitchFamily="65" charset="-120"/>
              </a:rPr>
              <a:t>1194)</a:t>
            </a:r>
            <a:r>
              <a:rPr lang="zh-TW" altLang="zh-TW" sz="1600" dirty="0">
                <a:latin typeface="標楷體" panose="03000509000000000000" pitchFamily="65" charset="-120"/>
                <a:ea typeface="標楷體" panose="03000509000000000000" pitchFamily="65" charset="-120"/>
              </a:rPr>
              <a:t>，未於期限內繳交，視同取消暑宿申請。</a:t>
            </a:r>
          </a:p>
          <a:p>
            <a:pPr algn="just"/>
            <a:endParaRPr lang="zh-TW" altLang="en-US" sz="1600" dirty="0">
              <a:latin typeface="標楷體" panose="03000509000000000000" pitchFamily="65" charset="-120"/>
              <a:ea typeface="標楷體" panose="03000509000000000000" pitchFamily="65" charset="-120"/>
            </a:endParaRPr>
          </a:p>
        </p:txBody>
      </p:sp>
      <p:pic>
        <p:nvPicPr>
          <p:cNvPr id="5" name="圖片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700016" y="10453469"/>
            <a:ext cx="1032677" cy="1032677"/>
          </a:xfrm>
          <a:prstGeom prst="rect">
            <a:avLst/>
          </a:prstGeom>
        </p:spPr>
      </p:pic>
      <p:pic>
        <p:nvPicPr>
          <p:cNvPr id="6" name="圖片 5"/>
          <p:cNvPicPr>
            <a:picLocks noChangeAspect="1"/>
          </p:cNvPicPr>
          <p:nvPr/>
        </p:nvPicPr>
        <p:blipFill>
          <a:blip r:embed="rId7" cstate="print">
            <a:extLst>
              <a:ext uri="{BEBA8EAE-BF5A-486C-A8C5-ECC9F3942E4B}">
                <a14:imgProps xmlns:a14="http://schemas.microsoft.com/office/drawing/2010/main">
                  <a14:imgLayer r:embed="rId8">
                    <a14:imgEffect>
                      <a14:backgroundRemoval t="0" b="100000" l="506" r="96456">
                        <a14:foregroundMark x1="77975" y1="12750" x2="77215" y2="89250"/>
                      </a14:backgroundRemoval>
                    </a14:imgEffect>
                  </a14:imgLayer>
                </a14:imgProps>
              </a:ext>
              <a:ext uri="{28A0092B-C50C-407E-A947-70E740481C1C}">
                <a14:useLocalDpi xmlns:a14="http://schemas.microsoft.com/office/drawing/2010/main" val="0"/>
              </a:ext>
            </a:extLst>
          </a:blip>
          <a:stretch>
            <a:fillRect/>
          </a:stretch>
        </p:blipFill>
        <p:spPr>
          <a:xfrm>
            <a:off x="8024098" y="1919324"/>
            <a:ext cx="848634" cy="859375"/>
          </a:xfrm>
          <a:prstGeom prst="rect">
            <a:avLst/>
          </a:prstGeom>
        </p:spPr>
      </p:pic>
      <p:pic>
        <p:nvPicPr>
          <p:cNvPr id="7" name="Picture 7"/>
          <p:cNvPicPr>
            <a:picLocks noChangeAspect="1" noChangeArrowheads="1"/>
          </p:cNvPicPr>
          <p:nvPr/>
        </p:nvPicPr>
        <p:blipFill>
          <a:blip r:embed="rId9" cstate="print">
            <a:extLst>
              <a:ext uri="{BEBA8EAE-BF5A-486C-A8C5-ECC9F3942E4B}">
                <a14:imgProps xmlns:a14="http://schemas.microsoft.com/office/drawing/2010/main">
                  <a14:imgLayer r:embed="rId10">
                    <a14:imgEffect>
                      <a14:backgroundRemoval t="0" b="98000" l="5500" r="98500"/>
                    </a14:imgEffect>
                  </a14:imgLayer>
                </a14:imgProps>
              </a:ext>
              <a:ext uri="{28A0092B-C50C-407E-A947-70E740481C1C}">
                <a14:useLocalDpi xmlns:a14="http://schemas.microsoft.com/office/drawing/2010/main" val="0"/>
              </a:ext>
            </a:extLst>
          </a:blip>
          <a:srcRect/>
          <a:stretch>
            <a:fillRect/>
          </a:stretch>
        </p:blipFill>
        <p:spPr bwMode="auto">
          <a:xfrm>
            <a:off x="8866704" y="164091"/>
            <a:ext cx="509770" cy="5097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11"/>
          <p:cNvPicPr>
            <a:picLocks noChangeAspect="1" noChangeArrowheads="1"/>
          </p:cNvPicPr>
          <p:nvPr/>
        </p:nvPicPr>
        <p:blipFill>
          <a:blip r:embed="rId11" cstate="print">
            <a:extLst>
              <a:ext uri="{BEBA8EAE-BF5A-486C-A8C5-ECC9F3942E4B}">
                <a14:imgProps xmlns:a14="http://schemas.microsoft.com/office/drawing/2010/main">
                  <a14:imgLayer r:embed="rId12">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158746" y="164091"/>
            <a:ext cx="637775" cy="637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89141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內容版面配置區 2"/>
          <p:cNvSpPr txBox="1">
            <a:spLocks/>
          </p:cNvSpPr>
          <p:nvPr/>
        </p:nvSpPr>
        <p:spPr>
          <a:xfrm>
            <a:off x="406845" y="966965"/>
            <a:ext cx="8849533" cy="9887919"/>
          </a:xfrm>
          <a:prstGeom prst="rect">
            <a:avLst/>
          </a:prstGeom>
        </p:spPr>
        <p:txBody>
          <a:bodyPr>
            <a:noAutofit/>
          </a:bodyPr>
          <a:lstStyle>
            <a:lvl1pPr marL="137160" indent="-137160" algn="l" defTabSz="685800" rtl="0" eaLnBrk="1" latinLnBrk="0" hangingPunct="1">
              <a:lnSpc>
                <a:spcPct val="90000"/>
              </a:lnSpc>
              <a:spcBef>
                <a:spcPts val="900"/>
              </a:spcBef>
              <a:buClr>
                <a:schemeClr val="accent1"/>
              </a:buClr>
              <a:buSzPct val="85000"/>
              <a:buFont typeface="Wingdings" pitchFamily="2" charset="2"/>
              <a:buChar char="§"/>
              <a:defRPr sz="1500" kern="1200">
                <a:solidFill>
                  <a:schemeClr val="tx1"/>
                </a:solidFill>
                <a:latin typeface="+mn-lt"/>
                <a:ea typeface="+mn-ea"/>
                <a:cs typeface="+mn-cs"/>
              </a:defRPr>
            </a:lvl1pPr>
            <a:lvl2pPr marL="342900" indent="-137160" algn="l" defTabSz="685800" rtl="0" eaLnBrk="1" latinLnBrk="0" hangingPunct="1">
              <a:lnSpc>
                <a:spcPct val="90000"/>
              </a:lnSpc>
              <a:spcBef>
                <a:spcPts val="300"/>
              </a:spcBef>
              <a:spcAft>
                <a:spcPts val="150"/>
              </a:spcAft>
              <a:buClr>
                <a:schemeClr val="accent1"/>
              </a:buClr>
              <a:buSzPct val="85000"/>
              <a:buFont typeface="Wingdings" pitchFamily="2" charset="2"/>
              <a:buChar char="§"/>
              <a:defRPr sz="1350" kern="1200">
                <a:solidFill>
                  <a:schemeClr val="tx1"/>
                </a:solidFill>
                <a:latin typeface="+mn-lt"/>
                <a:ea typeface="+mn-ea"/>
                <a:cs typeface="+mn-cs"/>
              </a:defRPr>
            </a:lvl2pPr>
            <a:lvl3pPr marL="548640" indent="-137160" algn="l" defTabSz="685800" rtl="0" eaLnBrk="1" latinLnBrk="0" hangingPunct="1">
              <a:lnSpc>
                <a:spcPct val="90000"/>
              </a:lnSpc>
              <a:spcBef>
                <a:spcPts val="300"/>
              </a:spcBef>
              <a:spcAft>
                <a:spcPts val="150"/>
              </a:spcAft>
              <a:buClr>
                <a:schemeClr val="accent1"/>
              </a:buClr>
              <a:buSzPct val="85000"/>
              <a:buFont typeface="Wingdings" pitchFamily="2" charset="2"/>
              <a:buChar char="§"/>
              <a:defRPr sz="1200" kern="1200">
                <a:solidFill>
                  <a:schemeClr val="tx1"/>
                </a:solidFill>
                <a:latin typeface="+mn-lt"/>
                <a:ea typeface="+mn-ea"/>
                <a:cs typeface="+mn-cs"/>
              </a:defRPr>
            </a:lvl3pPr>
            <a:lvl4pPr marL="754380" indent="-137160" algn="l" defTabSz="685800" rtl="0" eaLnBrk="1" latinLnBrk="0" hangingPunct="1">
              <a:lnSpc>
                <a:spcPct val="90000"/>
              </a:lnSpc>
              <a:spcBef>
                <a:spcPts val="300"/>
              </a:spcBef>
              <a:spcAft>
                <a:spcPts val="150"/>
              </a:spcAft>
              <a:buClr>
                <a:schemeClr val="accent1"/>
              </a:buClr>
              <a:buSzPct val="85000"/>
              <a:buFont typeface="Wingdings" pitchFamily="2" charset="2"/>
              <a:buChar char="§"/>
              <a:defRPr sz="1200" kern="1200">
                <a:solidFill>
                  <a:schemeClr val="tx1"/>
                </a:solidFill>
                <a:latin typeface="+mn-lt"/>
                <a:ea typeface="+mn-ea"/>
                <a:cs typeface="+mn-cs"/>
              </a:defRPr>
            </a:lvl4pPr>
            <a:lvl5pPr marL="960120" indent="-137160" algn="l" defTabSz="685800" rtl="0" eaLnBrk="1" latinLnBrk="0" hangingPunct="1">
              <a:lnSpc>
                <a:spcPct val="90000"/>
              </a:lnSpc>
              <a:spcBef>
                <a:spcPts val="300"/>
              </a:spcBef>
              <a:spcAft>
                <a:spcPts val="150"/>
              </a:spcAft>
              <a:buClr>
                <a:schemeClr val="accent1"/>
              </a:buClr>
              <a:buSzPct val="85000"/>
              <a:buFont typeface="Wingdings" pitchFamily="2" charset="2"/>
              <a:buChar char="§"/>
              <a:defRPr sz="1200" kern="1200">
                <a:solidFill>
                  <a:schemeClr val="tx1"/>
                </a:solidFill>
                <a:latin typeface="+mn-lt"/>
                <a:ea typeface="+mn-ea"/>
                <a:cs typeface="+mn-cs"/>
              </a:defRPr>
            </a:lvl5pPr>
            <a:lvl6pPr marL="1200000" indent="-171450" algn="l" defTabSz="685800" rtl="0" eaLnBrk="1" latinLnBrk="0" hangingPunct="1">
              <a:lnSpc>
                <a:spcPct val="90000"/>
              </a:lnSpc>
              <a:spcBef>
                <a:spcPts val="300"/>
              </a:spcBef>
              <a:spcAft>
                <a:spcPts val="150"/>
              </a:spcAft>
              <a:buClr>
                <a:schemeClr val="accent1"/>
              </a:buClr>
              <a:buSzPct val="85000"/>
              <a:buFont typeface="Wingdings" pitchFamily="2" charset="2"/>
              <a:buChar char="§"/>
              <a:defRPr sz="1200" kern="1200">
                <a:solidFill>
                  <a:schemeClr val="tx1"/>
                </a:solidFill>
                <a:latin typeface="+mn-lt"/>
                <a:ea typeface="+mn-ea"/>
                <a:cs typeface="+mn-cs"/>
              </a:defRPr>
            </a:lvl6pPr>
            <a:lvl7pPr marL="1425000" indent="-171450" algn="l" defTabSz="685800" rtl="0" eaLnBrk="1" latinLnBrk="0" hangingPunct="1">
              <a:lnSpc>
                <a:spcPct val="90000"/>
              </a:lnSpc>
              <a:spcBef>
                <a:spcPts val="300"/>
              </a:spcBef>
              <a:spcAft>
                <a:spcPts val="150"/>
              </a:spcAft>
              <a:buClr>
                <a:schemeClr val="accent1"/>
              </a:buClr>
              <a:buSzPct val="85000"/>
              <a:buFont typeface="Wingdings" pitchFamily="2" charset="2"/>
              <a:buChar char="§"/>
              <a:defRPr sz="1200" kern="1200">
                <a:solidFill>
                  <a:schemeClr val="tx1"/>
                </a:solidFill>
                <a:latin typeface="+mn-lt"/>
                <a:ea typeface="+mn-ea"/>
                <a:cs typeface="+mn-cs"/>
              </a:defRPr>
            </a:lvl7pPr>
            <a:lvl8pPr marL="1650000" indent="-171450" algn="l" defTabSz="685800" rtl="0" eaLnBrk="1" latinLnBrk="0" hangingPunct="1">
              <a:lnSpc>
                <a:spcPct val="90000"/>
              </a:lnSpc>
              <a:spcBef>
                <a:spcPts val="300"/>
              </a:spcBef>
              <a:spcAft>
                <a:spcPts val="150"/>
              </a:spcAft>
              <a:buClr>
                <a:schemeClr val="accent1"/>
              </a:buClr>
              <a:buSzPct val="85000"/>
              <a:buFont typeface="Wingdings" pitchFamily="2" charset="2"/>
              <a:buChar char="§"/>
              <a:defRPr sz="1200" kern="1200">
                <a:solidFill>
                  <a:schemeClr val="tx1"/>
                </a:solidFill>
                <a:latin typeface="+mn-lt"/>
                <a:ea typeface="+mn-ea"/>
                <a:cs typeface="+mn-cs"/>
              </a:defRPr>
            </a:lvl8pPr>
            <a:lvl9pPr marL="1875000" indent="-171450" algn="l" defTabSz="685800" rtl="0" eaLnBrk="1" latinLnBrk="0" hangingPunct="1">
              <a:lnSpc>
                <a:spcPct val="90000"/>
              </a:lnSpc>
              <a:spcBef>
                <a:spcPts val="300"/>
              </a:spcBef>
              <a:spcAft>
                <a:spcPts val="150"/>
              </a:spcAft>
              <a:buClr>
                <a:schemeClr val="accent1"/>
              </a:buClr>
              <a:buSzPct val="85000"/>
              <a:buFont typeface="Wingdings" pitchFamily="2" charset="2"/>
              <a:buChar char="§"/>
              <a:defRPr sz="1200" kern="1200">
                <a:solidFill>
                  <a:schemeClr val="tx1"/>
                </a:solidFill>
                <a:latin typeface="+mn-lt"/>
                <a:ea typeface="+mn-ea"/>
                <a:cs typeface="+mn-cs"/>
              </a:defRPr>
            </a:lvl9pPr>
          </a:lstStyle>
          <a:p>
            <a:pPr algn="just">
              <a:lnSpc>
                <a:spcPts val="1100"/>
              </a:lnSpc>
            </a:pPr>
            <a:r>
              <a:rPr lang="zh-TW" altLang="zh-TW" sz="1400" dirty="0"/>
              <a:t>The important schedule during the summer vacation of </a:t>
            </a:r>
            <a:r>
              <a:rPr lang="zh-TW" altLang="zh-TW" sz="1400" dirty="0" smtClean="0"/>
              <a:t>11</a:t>
            </a:r>
            <a:r>
              <a:rPr lang="en-US" altLang="zh-TW" sz="1400" dirty="0" smtClean="0"/>
              <a:t>4</a:t>
            </a:r>
            <a:r>
              <a:rPr lang="zh-TW" altLang="zh-TW" sz="1400" dirty="0" smtClean="0"/>
              <a:t> </a:t>
            </a:r>
            <a:r>
              <a:rPr lang="zh-TW" altLang="zh-TW" sz="1400" dirty="0"/>
              <a:t>academic year is as follows:</a:t>
            </a:r>
          </a:p>
          <a:p>
            <a:pPr marL="434340" lvl="1" indent="-228600" algn="just">
              <a:lnSpc>
                <a:spcPts val="1100"/>
              </a:lnSpc>
              <a:buFont typeface="+mj-lt"/>
              <a:buAutoNum type="arabicPeriod"/>
            </a:pPr>
            <a:r>
              <a:rPr lang="en-US" altLang="zh-TW" sz="1400" dirty="0" smtClean="0"/>
              <a:t>End </a:t>
            </a:r>
            <a:r>
              <a:rPr lang="en-US" altLang="zh-TW" sz="1400" dirty="0"/>
              <a:t>of 113-2 dormitory stay: 2025/6/23 (Mon) by 12:00 p.m.</a:t>
            </a:r>
          </a:p>
          <a:p>
            <a:pPr marL="434340" lvl="1" indent="-228600" algn="just">
              <a:lnSpc>
                <a:spcPts val="1100"/>
              </a:lnSpc>
              <a:buFont typeface="+mj-lt"/>
              <a:buAutoNum type="arabicPeriod"/>
            </a:pPr>
            <a:r>
              <a:rPr lang="en-US" altLang="zh-TW" sz="1400" dirty="0" smtClean="0"/>
              <a:t>Summer </a:t>
            </a:r>
            <a:r>
              <a:rPr lang="en-US" altLang="zh-TW" sz="1400" dirty="0"/>
              <a:t>accommodation period: 2025/6/23(Mon) from 5:00 p.m. to 8/25(Mon) by </a:t>
            </a:r>
            <a:r>
              <a:rPr lang="en-US" altLang="zh-TW" sz="1400" dirty="0" smtClean="0"/>
              <a:t>12:00 </a:t>
            </a:r>
            <a:r>
              <a:rPr lang="en-US" altLang="zh-TW" sz="1400" dirty="0"/>
              <a:t>p.m.</a:t>
            </a:r>
          </a:p>
          <a:p>
            <a:pPr marL="434340" lvl="1" indent="-228600" algn="just">
              <a:lnSpc>
                <a:spcPts val="1100"/>
              </a:lnSpc>
              <a:buFont typeface="+mj-lt"/>
              <a:buAutoNum type="arabicPeriod"/>
            </a:pPr>
            <a:r>
              <a:rPr lang="en-US" altLang="zh-TW" sz="1400" dirty="0" smtClean="0"/>
              <a:t>Move-in </a:t>
            </a:r>
            <a:r>
              <a:rPr lang="en-US" altLang="zh-TW" sz="1400" dirty="0"/>
              <a:t>date for 114-1 student dormitory (returning students): 2025/9/3(Wed) 12:00 </a:t>
            </a:r>
            <a:r>
              <a:rPr lang="en-US" altLang="zh-TW" sz="1400" dirty="0" err="1"/>
              <a:t>p.m</a:t>
            </a:r>
            <a:endParaRPr lang="en-US" altLang="zh-TW" sz="1400" dirty="0"/>
          </a:p>
          <a:p>
            <a:pPr marL="0" indent="0" algn="just">
              <a:lnSpc>
                <a:spcPts val="1100"/>
              </a:lnSpc>
              <a:buNone/>
            </a:pPr>
            <a:r>
              <a:rPr lang="en-US" altLang="zh-TW" sz="1400" dirty="0" smtClean="0"/>
              <a:t>A.</a:t>
            </a:r>
            <a:r>
              <a:rPr lang="zh-TW" altLang="zh-TW" sz="1400" dirty="0" smtClean="0"/>
              <a:t>Important </a:t>
            </a:r>
            <a:r>
              <a:rPr lang="zh-TW" altLang="zh-TW" sz="1400" dirty="0"/>
              <a:t>Information Regarding the "114 Summer Accommodation Application":</a:t>
            </a:r>
          </a:p>
          <a:p>
            <a:pPr marL="0" indent="0" algn="just">
              <a:lnSpc>
                <a:spcPts val="1100"/>
              </a:lnSpc>
              <a:buNone/>
            </a:pPr>
            <a:r>
              <a:rPr lang="en-US" altLang="zh-TW" sz="1400" b="1" dirty="0">
                <a:solidFill>
                  <a:srgbClr val="0000FF"/>
                </a:solidFill>
              </a:rPr>
              <a:t>a</a:t>
            </a:r>
            <a:r>
              <a:rPr lang="en-US" altLang="zh-TW" sz="1400" b="1" dirty="0" smtClean="0">
                <a:solidFill>
                  <a:srgbClr val="0000FF"/>
                </a:solidFill>
              </a:rPr>
              <a:t>.</a:t>
            </a:r>
            <a:r>
              <a:rPr lang="zh-TW" altLang="zh-TW" sz="1400" b="1" dirty="0" smtClean="0">
                <a:solidFill>
                  <a:srgbClr val="0000FF"/>
                </a:solidFill>
              </a:rPr>
              <a:t>[</a:t>
            </a:r>
            <a:r>
              <a:rPr lang="en-US" altLang="zh-TW" sz="1400" b="1" dirty="0" smtClean="0">
                <a:solidFill>
                  <a:srgbClr val="0000FF"/>
                </a:solidFill>
                <a:hlinkClick r:id="rId2"/>
              </a:rPr>
              <a:t>Summer </a:t>
            </a:r>
            <a:r>
              <a:rPr lang="en-US" altLang="zh-TW" sz="1400" b="1" dirty="0">
                <a:solidFill>
                  <a:srgbClr val="0000FF"/>
                </a:solidFill>
                <a:hlinkClick r:id="rId2"/>
              </a:rPr>
              <a:t>Accommodation Application</a:t>
            </a:r>
            <a:r>
              <a:rPr lang="zh-TW" altLang="zh-TW" sz="1400" b="1" dirty="0">
                <a:solidFill>
                  <a:srgbClr val="0000FF"/>
                </a:solidFill>
              </a:rPr>
              <a:t>] </a:t>
            </a:r>
          </a:p>
          <a:p>
            <a:pPr marL="548640" lvl="1" indent="-342900" algn="just">
              <a:lnSpc>
                <a:spcPts val="1100"/>
              </a:lnSpc>
              <a:buFont typeface="+mj-lt"/>
              <a:buAutoNum type="alphaLcParenR"/>
            </a:pPr>
            <a:r>
              <a:rPr lang="zh-TW" altLang="zh-TW" sz="1400" dirty="0"/>
              <a:t>Application Period: </a:t>
            </a:r>
            <a:r>
              <a:rPr lang="zh-TW" altLang="zh-TW" sz="1400" u="sng" dirty="0"/>
              <a:t>2025/05/16 (Fri) from 12:00 p.m to 05/25(Sun) until 12:00 p.m.</a:t>
            </a:r>
            <a:r>
              <a:rPr lang="zh-TW" altLang="zh-TW" sz="1400" dirty="0"/>
              <a:t> </a:t>
            </a:r>
          </a:p>
          <a:p>
            <a:pPr marL="548640" lvl="1" indent="-342900" algn="just">
              <a:lnSpc>
                <a:spcPts val="1100"/>
              </a:lnSpc>
              <a:buFont typeface="+mj-lt"/>
              <a:buAutoNum type="alphaLcParenR"/>
            </a:pPr>
            <a:r>
              <a:rPr lang="zh-TW" altLang="zh-TW" sz="1400" dirty="0"/>
              <a:t>Eligible Applicants: Students who are living in school in the 113</a:t>
            </a:r>
            <a:r>
              <a:rPr lang="zh-TW" altLang="zh-TW" sz="1400" baseline="30000" dirty="0"/>
              <a:t>th</a:t>
            </a:r>
            <a:r>
              <a:rPr lang="zh-TW" altLang="zh-TW" sz="1400" dirty="0"/>
              <a:t> academic year or 114</a:t>
            </a:r>
            <a:r>
              <a:rPr lang="zh-TW" altLang="zh-TW" sz="1400" baseline="30000" dirty="0"/>
              <a:t>th</a:t>
            </a:r>
            <a:r>
              <a:rPr lang="zh-TW" altLang="zh-TW" sz="1400" dirty="0"/>
              <a:t> academic year.</a:t>
            </a:r>
          </a:p>
          <a:p>
            <a:pPr marL="548640" lvl="1" indent="-342900" algn="just">
              <a:lnSpc>
                <a:spcPts val="1100"/>
              </a:lnSpc>
              <a:buFont typeface="+mj-lt"/>
              <a:buAutoNum type="alphaLcParenR"/>
            </a:pPr>
            <a:r>
              <a:rPr lang="zh-TW" altLang="zh-TW" sz="1400" dirty="0"/>
              <a:t>Application Website:  </a:t>
            </a:r>
            <a:r>
              <a:rPr lang="en-US" altLang="zh-TW" sz="1400" u="sng" dirty="0">
                <a:hlinkClick r:id="rId3"/>
              </a:rPr>
              <a:t>https://</a:t>
            </a:r>
            <a:r>
              <a:rPr lang="en-US" altLang="zh-TW" sz="1400" u="sng" dirty="0" smtClean="0">
                <a:hlinkClick r:id="rId3"/>
              </a:rPr>
              <a:t>sys.ndhu.edu.tw/sa/summer/login.aspx</a:t>
            </a:r>
            <a:r>
              <a:rPr lang="zh-TW" altLang="en-US" sz="1400" dirty="0"/>
              <a:t> </a:t>
            </a:r>
            <a:r>
              <a:rPr lang="en-US" altLang="zh-TW" sz="1400" dirty="0" smtClean="0"/>
              <a:t>.</a:t>
            </a:r>
            <a:r>
              <a:rPr lang="zh-TW" altLang="en-US" sz="1400" dirty="0" smtClean="0"/>
              <a:t> </a:t>
            </a:r>
            <a:r>
              <a:rPr lang="zh-TW" altLang="zh-TW" sz="1400" dirty="0" smtClean="0"/>
              <a:t>Applicants </a:t>
            </a:r>
            <a:r>
              <a:rPr lang="zh-TW" altLang="zh-TW" sz="1400" dirty="0"/>
              <a:t>must log in using their school e-mail account and password and ensure that all dormitory-related fees have been fully paid. </a:t>
            </a:r>
          </a:p>
          <a:p>
            <a:pPr marL="548640" lvl="1" indent="-342900" algn="just">
              <a:lnSpc>
                <a:spcPts val="1100"/>
              </a:lnSpc>
              <a:buFont typeface="+mj-lt"/>
              <a:buAutoNum type="alphaLcParenR"/>
            </a:pPr>
            <a:r>
              <a:rPr lang="zh-TW" altLang="zh-TW" sz="1400" dirty="0"/>
              <a:t>Dormitory Arrangements: Summer accommodation assignments will be managed by the Student Living Services Division.</a:t>
            </a:r>
          </a:p>
          <a:p>
            <a:pPr lvl="2" algn="just">
              <a:lnSpc>
                <a:spcPts val="1100"/>
              </a:lnSpc>
            </a:pPr>
            <a:r>
              <a:rPr lang="zh-TW" altLang="zh-TW" sz="1400" dirty="0"/>
              <a:t>The dormitories available for summer stay are as follows:</a:t>
            </a:r>
          </a:p>
          <a:p>
            <a:pPr marL="960120" lvl="3" indent="-342900" algn="just">
              <a:lnSpc>
                <a:spcPts val="1100"/>
              </a:lnSpc>
              <a:buFont typeface="Wingdings" panose="05000000000000000000" pitchFamily="2" charset="2"/>
              <a:buAutoNum type="circleNumWdWhitePlain"/>
            </a:pPr>
            <a:r>
              <a:rPr lang="zh-TW" altLang="zh-TW" sz="1400" dirty="0"/>
              <a:t>Dormitory I (Primarily for students who resided in the dormitory during the 113th academic year):</a:t>
            </a:r>
          </a:p>
          <a:p>
            <a:pPr lvl="4" algn="just">
              <a:lnSpc>
                <a:spcPts val="1100"/>
              </a:lnSpc>
            </a:pPr>
            <a:r>
              <a:rPr lang="zh-TW" altLang="zh-TW" sz="1400" dirty="0"/>
              <a:t>Students who lived in Dormitory I during the 113th academic year will remain in their original rooms.</a:t>
            </a:r>
          </a:p>
          <a:p>
            <a:pPr lvl="4" algn="just">
              <a:lnSpc>
                <a:spcPts val="1100"/>
              </a:lnSpc>
            </a:pPr>
            <a:r>
              <a:rPr lang="zh-TW" altLang="zh-TW" sz="1400" dirty="0"/>
              <a:t>If a student is not continuing in their original room for the next semester and has applied only for the second half of the summer term, they will be assigned to  Dormitory VII.</a:t>
            </a:r>
          </a:p>
          <a:p>
            <a:pPr marL="960120" lvl="3" indent="-342900" algn="just">
              <a:lnSpc>
                <a:spcPts val="1100"/>
              </a:lnSpc>
              <a:buFont typeface="Wingdings" panose="05000000000000000000" pitchFamily="2" charset="2"/>
              <a:buAutoNum type="circleNumWdWhitePlain"/>
            </a:pPr>
            <a:r>
              <a:rPr lang="zh-TW" altLang="zh-TW" sz="1400" dirty="0"/>
              <a:t>Dormitory V (Primarily for graduate students who resided in the dormitory during the 113th academic year):</a:t>
            </a:r>
          </a:p>
          <a:p>
            <a:pPr lvl="4" algn="just">
              <a:lnSpc>
                <a:spcPts val="1100"/>
              </a:lnSpc>
            </a:pPr>
            <a:r>
              <a:rPr lang="zh-TW" altLang="zh-TW" sz="1400" dirty="0"/>
              <a:t>Graduate students (excluding undergraduate students) who lived in Dormitory V will remain in their original rooms. </a:t>
            </a:r>
          </a:p>
          <a:p>
            <a:pPr lvl="4" algn="just">
              <a:lnSpc>
                <a:spcPts val="1100"/>
              </a:lnSpc>
            </a:pPr>
            <a:r>
              <a:rPr lang="zh-TW" altLang="zh-TW" sz="1400" dirty="0"/>
              <a:t>If a student is not continuing in their original room for the next semester and has applied only for the second half of the summer term, they will be assigned to Dormitory VII. </a:t>
            </a:r>
          </a:p>
          <a:p>
            <a:pPr lvl="4" algn="just">
              <a:lnSpc>
                <a:spcPts val="1100"/>
              </a:lnSpc>
            </a:pPr>
            <a:r>
              <a:rPr lang="zh-TW" altLang="zh-TW" sz="1400" dirty="0"/>
              <a:t>All undergraduate students will be assigned to Dormitory VII.</a:t>
            </a:r>
          </a:p>
          <a:p>
            <a:pPr marL="960120" lvl="3" indent="-342900" algn="just">
              <a:lnSpc>
                <a:spcPts val="1100"/>
              </a:lnSpc>
              <a:buFont typeface="Wingdings" panose="05000000000000000000" pitchFamily="2" charset="2"/>
              <a:buAutoNum type="circleNumWdWhitePlain"/>
            </a:pPr>
            <a:r>
              <a:rPr lang="zh-TW" altLang="zh-TW" sz="1400" dirty="0"/>
              <a:t>Dormitory VII (Primarily for students who resided in the dormitory during the 113th academic year):</a:t>
            </a:r>
          </a:p>
          <a:p>
            <a:pPr lvl="4" algn="just">
              <a:lnSpc>
                <a:spcPts val="1100"/>
              </a:lnSpc>
            </a:pPr>
            <a:r>
              <a:rPr lang="zh-TW" altLang="zh-TW" sz="1400" dirty="0"/>
              <a:t>Dormitory VII consists of four-person suites, and students may choose their roommates during the application period.</a:t>
            </a:r>
          </a:p>
          <a:p>
            <a:pPr lvl="4" algn="just">
              <a:lnSpc>
                <a:spcPts val="1100"/>
              </a:lnSpc>
            </a:pPr>
            <a:r>
              <a:rPr lang="zh-TW" altLang="zh-TW" sz="1400" dirty="0"/>
              <a:t>If students wish to have only two occupants in a four-person suite, they must submit a special paper-based application in person after moving in (starting from June 24) and pay the additional accommodation fee.</a:t>
            </a:r>
          </a:p>
          <a:p>
            <a:pPr marL="548640" lvl="1" indent="-342900" algn="just">
              <a:lnSpc>
                <a:spcPts val="1100"/>
              </a:lnSpc>
              <a:buFont typeface="+mj-lt"/>
              <a:buAutoNum type="alphaLcParenR"/>
            </a:pPr>
            <a:r>
              <a:rPr lang="zh-TW" altLang="zh-TW" sz="1400" dirty="0"/>
              <a:t>Summer Accommodation Process: Online Application → Payment → Check-i</a:t>
            </a:r>
            <a:r>
              <a:rPr lang="zh-TW" altLang="zh-TW" sz="1400" dirty="0" smtClean="0"/>
              <a:t>n</a:t>
            </a:r>
            <a:endParaRPr lang="zh-TW" altLang="zh-TW" sz="1400" dirty="0"/>
          </a:p>
          <a:p>
            <a:pPr marL="0" indent="0" algn="just">
              <a:lnSpc>
                <a:spcPts val="1100"/>
              </a:lnSpc>
              <a:buNone/>
            </a:pPr>
            <a:r>
              <a:rPr lang="en-US" altLang="zh-TW" sz="1400" b="1" dirty="0" smtClean="0">
                <a:solidFill>
                  <a:srgbClr val="0000FF"/>
                </a:solidFill>
              </a:rPr>
              <a:t>b.</a:t>
            </a:r>
            <a:r>
              <a:rPr lang="zh-TW" altLang="zh-TW" sz="1400" b="1" dirty="0" smtClean="0">
                <a:solidFill>
                  <a:srgbClr val="0000FF"/>
                </a:solidFill>
              </a:rPr>
              <a:t> </a:t>
            </a:r>
            <a:r>
              <a:rPr lang="zh-TW" altLang="zh-TW" sz="1400" b="1" dirty="0">
                <a:solidFill>
                  <a:srgbClr val="0000FF"/>
                </a:solidFill>
              </a:rPr>
              <a:t>[Accommodation Period and Fees]</a:t>
            </a:r>
          </a:p>
          <a:p>
            <a:pPr marL="548640" lvl="1" indent="-342900" algn="just">
              <a:lnSpc>
                <a:spcPts val="1100"/>
              </a:lnSpc>
              <a:buFont typeface="+mj-lt"/>
              <a:buAutoNum type="alphaLcParenR"/>
            </a:pPr>
            <a:r>
              <a:rPr lang="zh-TW" altLang="zh-TW" sz="1400" dirty="0"/>
              <a:t>Full Period: </a:t>
            </a:r>
          </a:p>
          <a:p>
            <a:pPr lvl="2" algn="just">
              <a:lnSpc>
                <a:spcPts val="1100"/>
              </a:lnSpc>
            </a:pPr>
            <a:r>
              <a:rPr lang="en-US" altLang="zh-TW" sz="1400" dirty="0"/>
              <a:t>Accommodation Period: 2025/6/23 (Mon) from 5:00 p.m. to 2025/8/25 (Mon) until 12:00 p.m.</a:t>
            </a:r>
            <a:endParaRPr lang="zh-TW" altLang="zh-TW" sz="1400" dirty="0"/>
          </a:p>
          <a:p>
            <a:pPr lvl="2" algn="just">
              <a:lnSpc>
                <a:spcPts val="1100"/>
              </a:lnSpc>
            </a:pPr>
            <a:r>
              <a:rPr lang="en-US" altLang="zh-TW" sz="1400" dirty="0"/>
              <a:t>Fees:</a:t>
            </a:r>
            <a:endParaRPr lang="zh-TW" altLang="zh-TW" sz="1400" dirty="0"/>
          </a:p>
          <a:p>
            <a:pPr lvl="3" algn="just">
              <a:lnSpc>
                <a:spcPts val="1100"/>
              </a:lnSpc>
              <a:buFont typeface="Wingdings" panose="05000000000000000000" pitchFamily="2" charset="2"/>
              <a:buChar char="p"/>
            </a:pPr>
            <a:r>
              <a:rPr lang="en-US" altLang="zh-TW" sz="1400" dirty="0"/>
              <a:t>Dormitory </a:t>
            </a:r>
            <a:r>
              <a:rPr lang="en-US" altLang="zh-TW" sz="1400" dirty="0" smtClean="0"/>
              <a:t>I &amp; Dormitory </a:t>
            </a:r>
            <a:r>
              <a:rPr lang="en-US" altLang="zh-TW" sz="1400" dirty="0"/>
              <a:t>V: </a:t>
            </a:r>
            <a:r>
              <a:rPr lang="en-US" altLang="zh-TW" sz="1400" dirty="0" smtClean="0"/>
              <a:t>: </a:t>
            </a:r>
            <a:r>
              <a:rPr lang="en-US" altLang="zh-TW" sz="1400" dirty="0"/>
              <a:t>Accommodation fee $4,100, Internet fee $150, Deposit $1,000</a:t>
            </a:r>
            <a:endParaRPr lang="zh-TW" altLang="zh-TW" sz="1400" dirty="0"/>
          </a:p>
          <a:p>
            <a:pPr lvl="3" algn="just">
              <a:lnSpc>
                <a:spcPts val="1100"/>
              </a:lnSpc>
              <a:buFont typeface="Wingdings" panose="05000000000000000000" pitchFamily="2" charset="2"/>
              <a:buChar char="p"/>
            </a:pPr>
            <a:r>
              <a:rPr lang="en-US" altLang="zh-TW" sz="1400" dirty="0" smtClean="0"/>
              <a:t>Dormitory </a:t>
            </a:r>
            <a:r>
              <a:rPr lang="en-US" altLang="zh-TW" sz="1400" dirty="0"/>
              <a:t>VII: Accommodation fee $3,750, Internet fee $150, Deposit $1,000</a:t>
            </a:r>
            <a:endParaRPr lang="zh-TW" altLang="zh-TW" sz="1400" dirty="0"/>
          </a:p>
          <a:p>
            <a:pPr marL="548640" lvl="1" indent="-342900" algn="just">
              <a:lnSpc>
                <a:spcPts val="1100"/>
              </a:lnSpc>
              <a:buFont typeface="+mj-lt"/>
              <a:buAutoNum type="alphaLcParenR"/>
            </a:pPr>
            <a:r>
              <a:rPr lang="zh-TW" altLang="zh-TW" sz="1400" dirty="0"/>
              <a:t>Half period:</a:t>
            </a:r>
          </a:p>
          <a:p>
            <a:pPr marL="754380" lvl="2" indent="-342900" algn="just">
              <a:lnSpc>
                <a:spcPts val="1100"/>
              </a:lnSpc>
              <a:buFont typeface="Wingdings" panose="05000000000000000000" pitchFamily="2" charset="2"/>
              <a:buAutoNum type="circleNumWdWhitePlain"/>
            </a:pPr>
            <a:r>
              <a:rPr lang="zh-TW" altLang="zh-TW" sz="1400" dirty="0"/>
              <a:t>First half:</a:t>
            </a:r>
          </a:p>
          <a:p>
            <a:pPr lvl="3" algn="just">
              <a:lnSpc>
                <a:spcPts val="1100"/>
              </a:lnSpc>
              <a:buFont typeface="Wingdings" panose="05000000000000000000" pitchFamily="2" charset="2"/>
              <a:buChar char="Ø"/>
            </a:pPr>
            <a:r>
              <a:rPr lang="zh-TW" altLang="zh-TW" sz="1400" u="sng" dirty="0"/>
              <a:t>2025/6/23 (Mon) from 5:00 p.m. to 2025/7/31 (Thurs) until 12:00 p.m</a:t>
            </a:r>
            <a:r>
              <a:rPr lang="zh-TW" altLang="zh-TW" sz="1400" u="sng" dirty="0" smtClean="0"/>
              <a:t>.(Those </a:t>
            </a:r>
            <a:r>
              <a:rPr lang="zh-TW" altLang="zh-TW" sz="1400" u="sng" dirty="0"/>
              <a:t>who fail to complete the check-out process by the deadline will be considered as continuing their stay for the second half and must pay the additional accommodation fee.)</a:t>
            </a:r>
            <a:endParaRPr lang="zh-TW" altLang="zh-TW" sz="1400" dirty="0"/>
          </a:p>
          <a:p>
            <a:pPr marL="754380" lvl="2" indent="-342900" algn="just">
              <a:lnSpc>
                <a:spcPts val="1100"/>
              </a:lnSpc>
              <a:buFont typeface="Wingdings" panose="05000000000000000000" pitchFamily="2" charset="2"/>
              <a:buAutoNum type="circleNumWdWhitePlain"/>
            </a:pPr>
            <a:r>
              <a:rPr lang="en-US" altLang="zh-TW" sz="1400" dirty="0"/>
              <a:t>Fees:</a:t>
            </a:r>
            <a:endParaRPr lang="zh-TW" altLang="zh-TW" sz="1400" dirty="0"/>
          </a:p>
          <a:p>
            <a:pPr lvl="3" algn="just">
              <a:lnSpc>
                <a:spcPts val="1100"/>
              </a:lnSpc>
              <a:buFont typeface="Wingdings" panose="05000000000000000000" pitchFamily="2" charset="2"/>
              <a:buChar char="n"/>
            </a:pPr>
            <a:r>
              <a:rPr lang="en-US" altLang="zh-TW" sz="1400" dirty="0"/>
              <a:t>Dormitory </a:t>
            </a:r>
            <a:r>
              <a:rPr lang="en-US" altLang="zh-TW" sz="1400" dirty="0" smtClean="0"/>
              <a:t>I</a:t>
            </a:r>
            <a:r>
              <a:rPr lang="en-US" altLang="zh-TW" sz="1400" dirty="0"/>
              <a:t> </a:t>
            </a:r>
            <a:r>
              <a:rPr lang="en-US" altLang="zh-TW" sz="1400" dirty="0" smtClean="0"/>
              <a:t> </a:t>
            </a:r>
            <a:r>
              <a:rPr lang="en-US" altLang="zh-TW" sz="1400" dirty="0"/>
              <a:t>&amp; Dormitory </a:t>
            </a:r>
            <a:r>
              <a:rPr lang="en-US" altLang="zh-TW" sz="1400" dirty="0" smtClean="0"/>
              <a:t>V: </a:t>
            </a:r>
            <a:r>
              <a:rPr lang="en-US" altLang="zh-TW" sz="1400" dirty="0"/>
              <a:t>Accommodation fee $2,600, Internet fee $150, Deposit $500</a:t>
            </a:r>
            <a:endParaRPr lang="zh-TW" altLang="zh-TW" sz="1400" dirty="0"/>
          </a:p>
          <a:p>
            <a:pPr lvl="3" algn="just">
              <a:lnSpc>
                <a:spcPts val="1100"/>
              </a:lnSpc>
              <a:buFont typeface="Wingdings" panose="05000000000000000000" pitchFamily="2" charset="2"/>
              <a:buChar char="n"/>
            </a:pPr>
            <a:r>
              <a:rPr lang="en-US" altLang="zh-TW" sz="1400" dirty="0" smtClean="0"/>
              <a:t>Dormitory </a:t>
            </a:r>
            <a:r>
              <a:rPr lang="en-US" altLang="zh-TW" sz="1400" dirty="0"/>
              <a:t>VII: Accommodation fee $2,400, Internet fee $150, Deposit $500</a:t>
            </a:r>
            <a:endParaRPr lang="zh-TW" altLang="zh-TW" sz="1400" dirty="0"/>
          </a:p>
          <a:p>
            <a:pPr marL="754380" lvl="2" indent="-342900" algn="just">
              <a:lnSpc>
                <a:spcPts val="1100"/>
              </a:lnSpc>
              <a:buFont typeface="Wingdings" panose="05000000000000000000" pitchFamily="2" charset="2"/>
              <a:buAutoNum type="circleNumWdWhitePlain"/>
            </a:pPr>
            <a:r>
              <a:rPr lang="zh-TW" altLang="zh-TW" sz="1400" dirty="0"/>
              <a:t>Second half:</a:t>
            </a:r>
          </a:p>
          <a:p>
            <a:pPr lvl="3" algn="just">
              <a:lnSpc>
                <a:spcPts val="1100"/>
              </a:lnSpc>
              <a:buFont typeface="Wingdings" panose="05000000000000000000" pitchFamily="2" charset="2"/>
              <a:buChar char="Ø"/>
            </a:pPr>
            <a:r>
              <a:rPr lang="zh-TW" altLang="zh-TW" sz="1400" u="sng" dirty="0"/>
              <a:t>Accommodation Period: 2025/8/1 (Fri) from 5:00 p.m. to 2025/8/25 (Mon) until 12:00 p.m.</a:t>
            </a:r>
          </a:p>
          <a:p>
            <a:pPr lvl="3" algn="just">
              <a:lnSpc>
                <a:spcPts val="1100"/>
              </a:lnSpc>
              <a:buFont typeface="Wingdings" panose="05000000000000000000" pitchFamily="2" charset="2"/>
              <a:buChar char="Ø"/>
            </a:pPr>
            <a:r>
              <a:rPr lang="zh-TW" altLang="zh-TW" sz="1400" u="sng" dirty="0"/>
              <a:t>(After the summer stay ends, students can check into their dormitory for the next semester upon presenting their summer accommodation payment receipt.)</a:t>
            </a:r>
          </a:p>
          <a:p>
            <a:pPr marL="754380" lvl="2" indent="-342900" algn="just">
              <a:lnSpc>
                <a:spcPts val="1100"/>
              </a:lnSpc>
              <a:buFont typeface="Wingdings" panose="05000000000000000000" pitchFamily="2" charset="2"/>
              <a:buAutoNum type="circleNumWdWhitePlain"/>
            </a:pPr>
            <a:r>
              <a:rPr lang="zh-TW" altLang="zh-TW" sz="1400" dirty="0"/>
              <a:t>Fees:</a:t>
            </a:r>
          </a:p>
          <a:p>
            <a:pPr lvl="3" algn="just">
              <a:lnSpc>
                <a:spcPts val="1100"/>
              </a:lnSpc>
              <a:buFont typeface="Wingdings" panose="05000000000000000000" pitchFamily="2" charset="2"/>
              <a:buChar char="n"/>
            </a:pPr>
            <a:r>
              <a:rPr lang="zh-TW" altLang="zh-TW" sz="1400" dirty="0"/>
              <a:t>Dormitory </a:t>
            </a:r>
            <a:r>
              <a:rPr lang="zh-TW" altLang="zh-TW" sz="1400" dirty="0" smtClean="0"/>
              <a:t>I</a:t>
            </a:r>
            <a:r>
              <a:rPr lang="en-US" altLang="zh-TW" sz="1400" dirty="0"/>
              <a:t> &amp; Dormitory V:</a:t>
            </a:r>
            <a:r>
              <a:rPr lang="zh-TW" altLang="zh-TW" sz="1400" dirty="0" smtClean="0"/>
              <a:t> </a:t>
            </a:r>
            <a:r>
              <a:rPr lang="zh-TW" altLang="zh-TW" sz="1400" dirty="0"/>
              <a:t>Accommodation fee $1,500, Internet fee $150, Deposit $500</a:t>
            </a:r>
          </a:p>
          <a:p>
            <a:pPr lvl="3" algn="just">
              <a:lnSpc>
                <a:spcPts val="1100"/>
              </a:lnSpc>
              <a:buFont typeface="Wingdings" panose="05000000000000000000" pitchFamily="2" charset="2"/>
              <a:buChar char="n"/>
            </a:pPr>
            <a:r>
              <a:rPr lang="zh-TW" altLang="zh-TW" sz="1400" dirty="0" smtClean="0"/>
              <a:t>Dormitory </a:t>
            </a:r>
            <a:r>
              <a:rPr lang="zh-TW" altLang="zh-TW" sz="1400" dirty="0"/>
              <a:t>VII: Accommodation fee $1,350, Internet fee $150, Deposit $500</a:t>
            </a:r>
          </a:p>
          <a:p>
            <a:pPr lvl="0" algn="just">
              <a:lnSpc>
                <a:spcPts val="1100"/>
              </a:lnSpc>
            </a:pPr>
            <a:r>
              <a:rPr lang="zh-TW" altLang="zh-TW" sz="1400" dirty="0"/>
              <a:t>Short-term Stay (Daily Rate):</a:t>
            </a:r>
          </a:p>
          <a:p>
            <a:pPr lvl="1" algn="just">
              <a:lnSpc>
                <a:spcPts val="1100"/>
              </a:lnSpc>
            </a:pPr>
            <a:r>
              <a:rPr lang="en-US" altLang="zh-TW" sz="1250" dirty="0"/>
              <a:t>For on-campus organizations hosting activities: A paper-based special project application is required. Please submit the application along with an event proposal.  </a:t>
            </a:r>
            <a:r>
              <a:rPr lang="en-US" altLang="zh-TW" sz="1250" u="sng" dirty="0">
                <a:hlinkClick r:id="rId4"/>
              </a:rPr>
              <a:t>https://osa.ndhu.edu.tw/p/406-1005-64240,r4019.php?Lang=zh-tw</a:t>
            </a:r>
            <a:r>
              <a:rPr lang="en-US" altLang="zh-TW" sz="1250" dirty="0"/>
              <a:t> </a:t>
            </a:r>
            <a:endParaRPr lang="zh-TW" altLang="zh-TW" sz="1250" dirty="0" smtClean="0"/>
          </a:p>
          <a:p>
            <a:pPr lvl="1" algn="just">
              <a:lnSpc>
                <a:spcPts val="1100"/>
              </a:lnSpc>
            </a:pPr>
            <a:r>
              <a:rPr lang="en-US" altLang="zh-TW" sz="1250" dirty="0"/>
              <a:t>For off-campus organizations hosting activities: Please complete the application via this link: https://docs.google.com/forms/d/19FWkI8U15xVQ9hoiiH5hTjRWeTP7bA0sOyuOhmAQRfs/preview</a:t>
            </a:r>
            <a:endParaRPr lang="zh-TW" altLang="zh-TW" sz="1250" dirty="0"/>
          </a:p>
          <a:p>
            <a:pPr marL="0" indent="0" algn="just">
              <a:lnSpc>
                <a:spcPts val="1100"/>
              </a:lnSpc>
              <a:buNone/>
            </a:pPr>
            <a:r>
              <a:rPr lang="en-US" altLang="zh-TW" sz="1400" b="1" dirty="0">
                <a:solidFill>
                  <a:srgbClr val="0000FF"/>
                </a:solidFill>
              </a:rPr>
              <a:t>c</a:t>
            </a:r>
            <a:r>
              <a:rPr lang="en-US" altLang="zh-TW" sz="1400" b="1" dirty="0" smtClean="0">
                <a:solidFill>
                  <a:srgbClr val="0000FF"/>
                </a:solidFill>
              </a:rPr>
              <a:t>.</a:t>
            </a:r>
            <a:r>
              <a:rPr lang="zh-TW" altLang="zh-TW" sz="1400" b="1" dirty="0" smtClean="0">
                <a:solidFill>
                  <a:srgbClr val="0000FF"/>
                </a:solidFill>
              </a:rPr>
              <a:t> </a:t>
            </a:r>
            <a:r>
              <a:rPr lang="zh-TW" altLang="zh-TW" sz="1400" b="1" dirty="0">
                <a:solidFill>
                  <a:srgbClr val="0000FF"/>
                </a:solidFill>
              </a:rPr>
              <a:t>[Summer Accommodation Bed Assignment Announcement</a:t>
            </a:r>
            <a:r>
              <a:rPr lang="zh-TW" altLang="zh-TW" sz="1400" b="1" dirty="0" smtClean="0">
                <a:solidFill>
                  <a:srgbClr val="0000FF"/>
                </a:solidFill>
              </a:rPr>
              <a:t>]</a:t>
            </a:r>
            <a:r>
              <a:rPr lang="en-US" altLang="zh-TW" sz="1400" b="1" dirty="0" smtClean="0">
                <a:solidFill>
                  <a:srgbClr val="0000FF"/>
                </a:solidFill>
              </a:rPr>
              <a:t> </a:t>
            </a:r>
            <a:r>
              <a:rPr lang="zh-TW" altLang="zh-TW" sz="1400" dirty="0" smtClean="0"/>
              <a:t>Announcement </a:t>
            </a:r>
            <a:r>
              <a:rPr lang="zh-TW" altLang="zh-TW" sz="1400" dirty="0"/>
              <a:t>Time: 2025/5/29 (Thurs) at 12:00 p.m. Please check the summer accommodation application system for your assigned bed</a:t>
            </a:r>
            <a:r>
              <a:rPr lang="zh-TW" altLang="zh-TW" sz="1400" dirty="0" smtClean="0"/>
              <a:t>.</a:t>
            </a:r>
            <a:endParaRPr lang="zh-TW" altLang="zh-TW" sz="1400" dirty="0"/>
          </a:p>
          <a:p>
            <a:pPr marL="0" indent="0" algn="just">
              <a:lnSpc>
                <a:spcPts val="1100"/>
              </a:lnSpc>
              <a:buNone/>
            </a:pPr>
            <a:r>
              <a:rPr lang="zh-TW" altLang="zh-TW" sz="1400" b="1" dirty="0">
                <a:solidFill>
                  <a:srgbClr val="0000FF"/>
                </a:solidFill>
              </a:rPr>
              <a:t>d. [Summer Accommodation Fee Payment</a:t>
            </a:r>
            <a:r>
              <a:rPr lang="zh-TW" altLang="zh-TW" sz="1400" b="1" dirty="0" smtClean="0">
                <a:solidFill>
                  <a:srgbClr val="0000FF"/>
                </a:solidFill>
              </a:rPr>
              <a:t>]Payment </a:t>
            </a:r>
            <a:r>
              <a:rPr lang="zh-TW" altLang="zh-TW" sz="1400" dirty="0"/>
              <a:t>Period: From 2025/5/29 (Thurs) at 12:00 p.m. to 2025/6/9 (Mon) at 11:59 p.m. Please visit the Bank of Taiwan website to complete the payment. Failure to pay within the deadline will be regarded as a cancellation of your summer accommodation application.</a:t>
            </a:r>
          </a:p>
        </p:txBody>
      </p:sp>
      <p:pic>
        <p:nvPicPr>
          <p:cNvPr id="5" name="圖片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037561" y="7273208"/>
            <a:ext cx="1317355" cy="1317355"/>
          </a:xfrm>
          <a:prstGeom prst="rect">
            <a:avLst/>
          </a:prstGeom>
        </p:spPr>
      </p:pic>
      <p:pic>
        <p:nvPicPr>
          <p:cNvPr id="6" name="圖片 5"/>
          <p:cNvPicPr>
            <a:picLocks noChangeAspect="1"/>
          </p:cNvPicPr>
          <p:nvPr/>
        </p:nvPicPr>
        <p:blipFill>
          <a:blip r:embed="rId6" cstate="print">
            <a:extLst>
              <a:ext uri="{BEBA8EAE-BF5A-486C-A8C5-ECC9F3942E4B}">
                <a14:imgProps xmlns:a14="http://schemas.microsoft.com/office/drawing/2010/main">
                  <a14:imgLayer r:embed="rId7">
                    <a14:imgEffect>
                      <a14:backgroundRemoval t="0" b="100000" l="506" r="96456">
                        <a14:foregroundMark x1="77975" y1="12750" x2="77215" y2="89250"/>
                      </a14:backgroundRemoval>
                    </a14:imgEffect>
                  </a14:imgLayer>
                </a14:imgProps>
              </a:ext>
              <a:ext uri="{28A0092B-C50C-407E-A947-70E740481C1C}">
                <a14:useLocalDpi xmlns:a14="http://schemas.microsoft.com/office/drawing/2010/main" val="0"/>
              </a:ext>
            </a:extLst>
          </a:blip>
          <a:stretch>
            <a:fillRect/>
          </a:stretch>
        </p:blipFill>
        <p:spPr>
          <a:xfrm>
            <a:off x="12037561" y="5332202"/>
            <a:ext cx="1142976" cy="1157443"/>
          </a:xfrm>
          <a:prstGeom prst="rect">
            <a:avLst/>
          </a:prstGeom>
        </p:spPr>
      </p:pic>
      <p:pic>
        <p:nvPicPr>
          <p:cNvPr id="7" name="Picture 7"/>
          <p:cNvPicPr>
            <a:picLocks noChangeAspect="1" noChangeArrowheads="1"/>
          </p:cNvPicPr>
          <p:nvPr/>
        </p:nvPicPr>
        <p:blipFill>
          <a:blip r:embed="rId8" cstate="print">
            <a:extLst>
              <a:ext uri="{BEBA8EAE-BF5A-486C-A8C5-ECC9F3942E4B}">
                <a14:imgProps xmlns:a14="http://schemas.microsoft.com/office/drawing/2010/main">
                  <a14:imgLayer r:embed="rId9">
                    <a14:imgEffect>
                      <a14:backgroundRemoval t="0" b="98000" l="5500" r="98500"/>
                    </a14:imgEffect>
                  </a14:imgLayer>
                </a14:imgProps>
              </a:ext>
              <a:ext uri="{28A0092B-C50C-407E-A947-70E740481C1C}">
                <a14:useLocalDpi xmlns:a14="http://schemas.microsoft.com/office/drawing/2010/main" val="0"/>
              </a:ext>
            </a:extLst>
          </a:blip>
          <a:srcRect/>
          <a:stretch>
            <a:fillRect/>
          </a:stretch>
        </p:blipFill>
        <p:spPr bwMode="auto">
          <a:xfrm>
            <a:off x="8866704" y="164091"/>
            <a:ext cx="509770" cy="5097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11"/>
          <p:cNvPicPr>
            <a:picLocks noChangeAspect="1" noChangeArrowheads="1"/>
          </p:cNvPicPr>
          <p:nvPr/>
        </p:nvPicPr>
        <p:blipFill>
          <a:blip r:embed="rId10" cstate="print">
            <a:extLst>
              <a:ext uri="{BEBA8EAE-BF5A-486C-A8C5-ECC9F3942E4B}">
                <a14:imgProps xmlns:a14="http://schemas.microsoft.com/office/drawing/2010/main">
                  <a14:imgLayer r:embed="rId11">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158746" y="164091"/>
            <a:ext cx="637775" cy="637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標題 1"/>
          <p:cNvSpPr txBox="1">
            <a:spLocks/>
          </p:cNvSpPr>
          <p:nvPr/>
        </p:nvSpPr>
        <p:spPr>
          <a:xfrm>
            <a:off x="796521" y="382629"/>
            <a:ext cx="8070183" cy="478332"/>
          </a:xfrm>
          <a:prstGeom prst="rect">
            <a:avLst/>
          </a:prstGeom>
        </p:spPr>
        <p:txBody>
          <a:bodyPr>
            <a:noAutofit/>
          </a:bodyPr>
          <a:lstStyle>
            <a:lvl1pPr algn="l" defTabSz="685800" rtl="0" eaLnBrk="1" latinLnBrk="0" hangingPunct="1">
              <a:lnSpc>
                <a:spcPct val="90000"/>
              </a:lnSpc>
              <a:spcBef>
                <a:spcPct val="0"/>
              </a:spcBef>
              <a:buNone/>
              <a:defRPr sz="3150" b="1" kern="1200" cap="none" baseline="0">
                <a:blipFill>
                  <a:blip r:embed="rId1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zh-TW" altLang="zh-TW" sz="2300" dirty="0" smtClean="0">
                <a:solidFill>
                  <a:schemeClr val="tx1"/>
                </a:solidFill>
                <a:latin typeface="Times New Roman" panose="02020603050405020304" pitchFamily="18" charset="0"/>
                <a:cs typeface="Times New Roman" panose="02020603050405020304" pitchFamily="18" charset="0"/>
              </a:rPr>
              <a:t>【</a:t>
            </a:r>
            <a:r>
              <a:rPr lang="en-US" altLang="zh-TW" sz="2300" dirty="0" smtClean="0">
                <a:solidFill>
                  <a:schemeClr val="tx1"/>
                </a:solidFill>
                <a:latin typeface="Times New Roman" panose="02020603050405020304" pitchFamily="18" charset="0"/>
                <a:cs typeface="Times New Roman" panose="02020603050405020304" pitchFamily="18" charset="0"/>
              </a:rPr>
              <a:t>Student Dormitory</a:t>
            </a:r>
            <a:r>
              <a:rPr lang="zh-TW" altLang="zh-TW" sz="2300" dirty="0" smtClean="0">
                <a:solidFill>
                  <a:schemeClr val="tx1"/>
                </a:solidFill>
                <a:latin typeface="Times New Roman" panose="02020603050405020304" pitchFamily="18" charset="0"/>
                <a:cs typeface="Times New Roman" panose="02020603050405020304" pitchFamily="18" charset="0"/>
              </a:rPr>
              <a:t>】</a:t>
            </a:r>
            <a:r>
              <a:rPr lang="en-US" altLang="zh-TW" sz="2300" dirty="0" smtClean="0">
                <a:solidFill>
                  <a:schemeClr val="tx1"/>
                </a:solidFill>
                <a:latin typeface="Times New Roman" panose="02020603050405020304" pitchFamily="18" charset="0"/>
                <a:cs typeface="Times New Roman" panose="02020603050405020304" pitchFamily="18" charset="0"/>
              </a:rPr>
              <a:t>2025 Summer Dormitory Application</a:t>
            </a:r>
            <a:endParaRPr lang="zh-TW" altLang="en-US" sz="23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1945476"/>
      </p:ext>
    </p:extLst>
  </p:cSld>
  <p:clrMapOvr>
    <a:masterClrMapping/>
  </p:clrMapOvr>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佈景主題">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355</TotalTime>
  <Words>996</Words>
  <Application>Microsoft Office PowerPoint</Application>
  <PresentationFormat>A3 紙張 (297x420 公釐)</PresentationFormat>
  <Paragraphs>86</Paragraphs>
  <Slides>2</Slides>
  <Notes>0</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2</vt:i4>
      </vt:variant>
    </vt:vector>
  </HeadingPairs>
  <TitlesOfParts>
    <vt:vector size="11" baseType="lpstr">
      <vt:lpstr>新細明體</vt:lpstr>
      <vt:lpstr>標楷體</vt:lpstr>
      <vt:lpstr>Arial</vt:lpstr>
      <vt:lpstr>Calibri</vt:lpstr>
      <vt:lpstr>Calibri Light</vt:lpstr>
      <vt:lpstr>Segoe UI Emoji</vt:lpstr>
      <vt:lpstr>Times New Roman</vt:lpstr>
      <vt:lpstr>Wingdings</vt:lpstr>
      <vt:lpstr>Office 佈景主題</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dc:creator>
  <cp:lastModifiedBy>user</cp:lastModifiedBy>
  <cp:revision>16</cp:revision>
  <dcterms:created xsi:type="dcterms:W3CDTF">2023-05-02T03:32:52Z</dcterms:created>
  <dcterms:modified xsi:type="dcterms:W3CDTF">2025-04-14T01:39:48Z</dcterms:modified>
</cp:coreProperties>
</file>