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9"/>
  </p:notesMasterIdLst>
  <p:sldIdLst>
    <p:sldId id="256" r:id="rId2"/>
    <p:sldId id="257" r:id="rId3"/>
    <p:sldId id="271" r:id="rId4"/>
    <p:sldId id="272" r:id="rId5"/>
    <p:sldId id="265" r:id="rId6"/>
    <p:sldId id="273" r:id="rId7"/>
    <p:sldId id="274" r:id="rId8"/>
    <p:sldId id="275" r:id="rId9"/>
    <p:sldId id="276" r:id="rId10"/>
    <p:sldId id="277" r:id="rId11"/>
    <p:sldId id="278" r:id="rId12"/>
    <p:sldId id="279" r:id="rId13"/>
    <p:sldId id="280" r:id="rId14"/>
    <p:sldId id="281" r:id="rId15"/>
    <p:sldId id="282" r:id="rId16"/>
    <p:sldId id="283" r:id="rId17"/>
    <p:sldId id="270" r:id="rId18"/>
  </p:sldIdLst>
  <p:sldSz cx="18288000" cy="10287000"/>
  <p:notesSz cx="6858000" cy="9144000"/>
  <p:embeddedFontLst>
    <p:embeddedFont>
      <p:font typeface="宋体" panose="02010600030101010101" pitchFamily="2" charset="-122"/>
      <p:regular r:id="rId20"/>
    </p:embeddedFont>
    <p:embeddedFont>
      <p:font typeface="Helios Extended Bold" panose="02020500000000000000" charset="0"/>
      <p:regular r:id="rId21"/>
    </p:embeddedFont>
    <p:embeddedFont>
      <p:font typeface="Heebo Bold" panose="02020500000000000000" charset="-79"/>
      <p:regular r:id="rId22"/>
    </p:embeddedFont>
    <p:embeddedFont>
      <p:font typeface="Calibri" panose="020F0502020204030204" pitchFamily="34" charset="0"/>
      <p:regular r:id="rId23"/>
      <p:bold r:id="rId24"/>
      <p:italic r:id="rId25"/>
      <p:boldItalic r:id="rId26"/>
    </p:embeddedFont>
    <p:embeddedFont>
      <p:font typeface="微软雅黑" panose="020B0503020204020204" pitchFamily="34" charset="-122"/>
      <p:regular r:id="rId27"/>
      <p:bold r:id="rId28"/>
    </p:embeddedFont>
    <p:embeddedFont>
      <p:font typeface="Lato" panose="02020500000000000000" charset="0"/>
      <p:regular r:id="rId29"/>
    </p:embeddedFont>
    <p:embeddedFont>
      <p:font typeface="Arial Rounded MT Bold" panose="020F0704030504030204" pitchFamily="34" charset="0"/>
      <p:regular r:id="rId30"/>
    </p:embeddedFont>
    <p:embeddedFont>
      <p:font typeface="微軟正黑體" panose="020B0604030504040204" pitchFamily="34" charset="-120"/>
      <p:regular r:id="rId31"/>
      <p:bold r:id="rId32"/>
    </p:embeddedFont>
    <p:embeddedFont>
      <p:font typeface="Assistant" panose="020B0604020202020204" charset="-12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E81"/>
    <a:srgbClr val="F5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9" d="100"/>
          <a:sy n="49" d="100"/>
        </p:scale>
        <p:origin x="54" y="4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740E7-1B00-4361-9203-7DC81A173066}" type="datetimeFigureOut">
              <a:rPr lang="zh-TW" altLang="en-US" smtClean="0"/>
              <a:t>2024/12/25</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5368C-1BED-48A2-BC5C-B04BB99B4A40}" type="slidenum">
              <a:rPr lang="zh-TW" altLang="en-US" smtClean="0"/>
              <a:t>‹#›</a:t>
            </a:fld>
            <a:endParaRPr lang="zh-TW" altLang="en-US"/>
          </a:p>
        </p:txBody>
      </p:sp>
    </p:spTree>
    <p:extLst>
      <p:ext uri="{BB962C8B-B14F-4D97-AF65-F5344CB8AC3E}">
        <p14:creationId xmlns:p14="http://schemas.microsoft.com/office/powerpoint/2010/main" val="138582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85368C-1BED-48A2-BC5C-B04BB99B4A40}" type="slidenum">
              <a:rPr lang="zh-TW" altLang="en-US" smtClean="0"/>
              <a:t>5</a:t>
            </a:fld>
            <a:endParaRPr lang="zh-TW" altLang="en-US"/>
          </a:p>
        </p:txBody>
      </p:sp>
    </p:spTree>
    <p:extLst>
      <p:ext uri="{BB962C8B-B14F-4D97-AF65-F5344CB8AC3E}">
        <p14:creationId xmlns:p14="http://schemas.microsoft.com/office/powerpoint/2010/main" val="1466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85368C-1BED-48A2-BC5C-B04BB99B4A40}" type="slidenum">
              <a:rPr lang="zh-TW" altLang="en-US" smtClean="0"/>
              <a:t>6</a:t>
            </a:fld>
            <a:endParaRPr lang="zh-TW" altLang="en-US"/>
          </a:p>
        </p:txBody>
      </p:sp>
    </p:spTree>
    <p:extLst>
      <p:ext uri="{BB962C8B-B14F-4D97-AF65-F5344CB8AC3E}">
        <p14:creationId xmlns:p14="http://schemas.microsoft.com/office/powerpoint/2010/main" val="434678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85368C-1BED-48A2-BC5C-B04BB99B4A40}" type="slidenum">
              <a:rPr lang="zh-TW" altLang="en-US" smtClean="0"/>
              <a:t>8</a:t>
            </a:fld>
            <a:endParaRPr lang="zh-TW" altLang="en-US"/>
          </a:p>
        </p:txBody>
      </p:sp>
    </p:spTree>
    <p:extLst>
      <p:ext uri="{BB962C8B-B14F-4D97-AF65-F5344CB8AC3E}">
        <p14:creationId xmlns:p14="http://schemas.microsoft.com/office/powerpoint/2010/main" val="330934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85368C-1BED-48A2-BC5C-B04BB99B4A40}" type="slidenum">
              <a:rPr lang="zh-TW" altLang="en-US" smtClean="0"/>
              <a:t>14</a:t>
            </a:fld>
            <a:endParaRPr lang="zh-TW" altLang="en-US"/>
          </a:p>
        </p:txBody>
      </p:sp>
    </p:spTree>
    <p:extLst>
      <p:ext uri="{BB962C8B-B14F-4D97-AF65-F5344CB8AC3E}">
        <p14:creationId xmlns:p14="http://schemas.microsoft.com/office/powerpoint/2010/main" val="85722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45616-BEE3-4F7F-A75B-9CD0D82E9B5B}" type="datetime1">
              <a:rPr lang="en-US" altLang="zh-TW"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6088A-7167-4301-8C4F-F9FE3DABEB4B}" type="datetime1">
              <a:rPr lang="en-US" altLang="zh-TW"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AC6CD-F158-4E4F-A827-34733F592B35}" type="datetime1">
              <a:rPr lang="en-US" altLang="zh-TW"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A1B0C-6849-40FB-BBD7-C5ED6F497787}" type="datetime1">
              <a:rPr lang="en-US" altLang="zh-TW"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C2D68D-79ED-4356-B0F3-24C808EEC928}" type="datetime1">
              <a:rPr lang="en-US" altLang="zh-TW"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2F0E74-FAE8-4C45-86BB-D87E4232F37D}" type="datetime1">
              <a:rPr lang="en-US" altLang="zh-TW" smtClean="0"/>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D14429-EDDE-46E2-82CB-AFF8B8D29ADE}" type="datetime1">
              <a:rPr lang="en-US" altLang="zh-TW" smtClean="0"/>
              <a:t>12/25/2024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00E105-9B0E-4CA1-B750-E7467D4147F3}" type="datetime1">
              <a:rPr lang="en-US" altLang="zh-TW" smtClean="0"/>
              <a:t>12/25/2024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C8288-D285-4058-BF5F-E6A626E88673}" type="datetime1">
              <a:rPr lang="en-US" altLang="zh-TW" smtClean="0"/>
              <a:t>12/25/2024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26A1B2-3630-4E05-B31B-80F06D648D1B}" type="datetime1">
              <a:rPr lang="en-US" altLang="zh-TW" smtClean="0"/>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E9F59-D303-43FC-916D-B0C31CB68CD6}" type="datetime1">
              <a:rPr lang="en-US" altLang="zh-TW" smtClean="0"/>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E62F0-B9F1-4FBF-87BE-D8E7CEFACEE8}" type="datetime1">
              <a:rPr lang="en-US" altLang="zh-TW" smtClean="0"/>
              <a:t>12/25/2024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773400" y="9486900"/>
            <a:ext cx="2133600" cy="365125"/>
          </a:xfrm>
          <a:prstGeom prst="rect">
            <a:avLst/>
          </a:prstGeom>
        </p:spPr>
        <p:txBody>
          <a:bodyPr vert="horz" lIns="91440" tIns="45720" rIns="91440" bIns="45720" rtlCol="0" anchor="ctr"/>
          <a:lstStyle>
            <a:lvl1pPr algn="r">
              <a:defRPr sz="2000" b="0">
                <a:solidFill>
                  <a:srgbClr val="4E6E81"/>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forms.gle/WoEbqmu7Hz14JVkQ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44078" y="1326430"/>
            <a:ext cx="21203378" cy="7634140"/>
            <a:chOff x="0" y="0"/>
            <a:chExt cx="1128752" cy="406400"/>
          </a:xfrm>
        </p:grpSpPr>
        <p:sp>
          <p:nvSpPr>
            <p:cNvPr id="3" name="Freeform 3"/>
            <p:cNvSpPr/>
            <p:nvPr/>
          </p:nvSpPr>
          <p:spPr>
            <a:xfrm>
              <a:off x="0" y="0"/>
              <a:ext cx="1128752" cy="406400"/>
            </a:xfrm>
            <a:custGeom>
              <a:avLst/>
              <a:gdLst/>
              <a:ahLst/>
              <a:cxnLst/>
              <a:rect l="l" t="t" r="r" b="b"/>
              <a:pathLst>
                <a:path w="1128752" h="406400">
                  <a:moveTo>
                    <a:pt x="925552" y="0"/>
                  </a:moveTo>
                  <a:cubicBezTo>
                    <a:pt x="1037776" y="0"/>
                    <a:pt x="1128752" y="90976"/>
                    <a:pt x="1128752" y="203200"/>
                  </a:cubicBezTo>
                  <a:cubicBezTo>
                    <a:pt x="1128752" y="315424"/>
                    <a:pt x="1037776" y="406400"/>
                    <a:pt x="925552" y="406400"/>
                  </a:cubicBezTo>
                  <a:lnTo>
                    <a:pt x="203200" y="406400"/>
                  </a:lnTo>
                  <a:cubicBezTo>
                    <a:pt x="90976" y="406400"/>
                    <a:pt x="0" y="315424"/>
                    <a:pt x="0" y="203200"/>
                  </a:cubicBezTo>
                  <a:cubicBezTo>
                    <a:pt x="0" y="90976"/>
                    <a:pt x="90976" y="0"/>
                    <a:pt x="203200" y="0"/>
                  </a:cubicBezTo>
                  <a:close/>
                </a:path>
              </a:pathLst>
            </a:custGeom>
            <a:solidFill>
              <a:srgbClr val="F2F1F1">
                <a:alpha val="80000"/>
              </a:srgbClr>
            </a:solidFill>
          </p:spPr>
        </p:sp>
        <p:sp>
          <p:nvSpPr>
            <p:cNvPr id="4" name="TextBox 4"/>
            <p:cNvSpPr txBox="1"/>
            <p:nvPr/>
          </p:nvSpPr>
          <p:spPr>
            <a:xfrm>
              <a:off x="0" y="-47625"/>
              <a:ext cx="1128752" cy="454025"/>
            </a:xfrm>
            <a:prstGeom prst="rect">
              <a:avLst/>
            </a:prstGeom>
          </p:spPr>
          <p:txBody>
            <a:bodyPr lIns="50800" tIns="50800" rIns="50800" bIns="50800" rtlCol="0" anchor="ctr"/>
            <a:lstStyle/>
            <a:p>
              <a:pPr algn="ctr">
                <a:lnSpc>
                  <a:spcPts val="3359"/>
                </a:lnSpc>
              </a:pPr>
              <a:endParaRPr/>
            </a:p>
          </p:txBody>
        </p:sp>
      </p:grpSp>
      <p:grpSp>
        <p:nvGrpSpPr>
          <p:cNvPr id="5" name="Group 5"/>
          <p:cNvGrpSpPr/>
          <p:nvPr/>
        </p:nvGrpSpPr>
        <p:grpSpPr>
          <a:xfrm>
            <a:off x="1028700" y="9009810"/>
            <a:ext cx="248490" cy="248490"/>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17010810" y="1028700"/>
            <a:ext cx="248490" cy="248490"/>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6505326" y="7803348"/>
            <a:ext cx="4181724" cy="804358"/>
            <a:chOff x="0" y="0"/>
            <a:chExt cx="812800" cy="211847"/>
          </a:xfrm>
        </p:grpSpPr>
        <p:sp>
          <p:nvSpPr>
            <p:cNvPr id="12" name="Freeform 12"/>
            <p:cNvSpPr/>
            <p:nvPr/>
          </p:nvSpPr>
          <p:spPr>
            <a:xfrm>
              <a:off x="0" y="0"/>
              <a:ext cx="812800" cy="211847"/>
            </a:xfrm>
            <a:custGeom>
              <a:avLst/>
              <a:gdLst/>
              <a:ahLst/>
              <a:cxnLst/>
              <a:rect l="l" t="t" r="r" b="b"/>
              <a:pathLst>
                <a:path w="812800" h="211847">
                  <a:moveTo>
                    <a:pt x="50173" y="0"/>
                  </a:moveTo>
                  <a:lnTo>
                    <a:pt x="762627" y="0"/>
                  </a:lnTo>
                  <a:cubicBezTo>
                    <a:pt x="775934" y="0"/>
                    <a:pt x="788695" y="5286"/>
                    <a:pt x="798105" y="14695"/>
                  </a:cubicBezTo>
                  <a:cubicBezTo>
                    <a:pt x="807514" y="24105"/>
                    <a:pt x="812800" y="36866"/>
                    <a:pt x="812800" y="50173"/>
                  </a:cubicBezTo>
                  <a:lnTo>
                    <a:pt x="812800" y="161675"/>
                  </a:lnTo>
                  <a:cubicBezTo>
                    <a:pt x="812800" y="174981"/>
                    <a:pt x="807514" y="187743"/>
                    <a:pt x="798105" y="197152"/>
                  </a:cubicBezTo>
                  <a:cubicBezTo>
                    <a:pt x="788695" y="206561"/>
                    <a:pt x="775934" y="211847"/>
                    <a:pt x="762627" y="211847"/>
                  </a:cubicBezTo>
                  <a:lnTo>
                    <a:pt x="50173" y="211847"/>
                  </a:lnTo>
                  <a:cubicBezTo>
                    <a:pt x="36866" y="211847"/>
                    <a:pt x="24105" y="206561"/>
                    <a:pt x="14695" y="197152"/>
                  </a:cubicBezTo>
                  <a:cubicBezTo>
                    <a:pt x="5286" y="187743"/>
                    <a:pt x="0" y="174981"/>
                    <a:pt x="0" y="161675"/>
                  </a:cubicBezTo>
                  <a:lnTo>
                    <a:pt x="0" y="50173"/>
                  </a:lnTo>
                  <a:cubicBezTo>
                    <a:pt x="0" y="36866"/>
                    <a:pt x="5286" y="24105"/>
                    <a:pt x="14695" y="14695"/>
                  </a:cubicBezTo>
                  <a:cubicBezTo>
                    <a:pt x="24105" y="5286"/>
                    <a:pt x="36866" y="0"/>
                    <a:pt x="50173" y="0"/>
                  </a:cubicBezTo>
                  <a:close/>
                </a:path>
              </a:pathLst>
            </a:custGeom>
            <a:solidFill>
              <a:srgbClr val="4E6E81"/>
            </a:solidFill>
          </p:spPr>
        </p:sp>
        <p:sp>
          <p:nvSpPr>
            <p:cNvPr id="13" name="TextBox 13"/>
            <p:cNvSpPr txBox="1"/>
            <p:nvPr/>
          </p:nvSpPr>
          <p:spPr>
            <a:xfrm>
              <a:off x="0" y="-47625"/>
              <a:ext cx="812800" cy="259472"/>
            </a:xfrm>
            <a:prstGeom prst="rect">
              <a:avLst/>
            </a:prstGeom>
          </p:spPr>
          <p:txBody>
            <a:bodyPr lIns="50800" tIns="50800" rIns="50800" bIns="50800" rtlCol="0" anchor="ctr"/>
            <a:lstStyle/>
            <a:p>
              <a:pPr algn="ctr">
                <a:lnSpc>
                  <a:spcPts val="4501"/>
                </a:lnSpc>
              </a:pPr>
              <a:r>
                <a:rPr lang="zh-TW" altLang="en-US" sz="2400" dirty="0">
                  <a:solidFill>
                    <a:schemeClr val="bg1"/>
                  </a:solidFill>
                  <a:latin typeface="微軟正黑體" panose="020B0604030504040204" pitchFamily="34" charset="-120"/>
                  <a:ea typeface="微軟正黑體" panose="020B0604030504040204" pitchFamily="34" charset="-120"/>
                </a:rPr>
                <a:t>教學卓越中心   陳素梅組長</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grpSp>
      <p:sp>
        <p:nvSpPr>
          <p:cNvPr id="15" name="TextBox 15"/>
          <p:cNvSpPr txBox="1"/>
          <p:nvPr/>
        </p:nvSpPr>
        <p:spPr>
          <a:xfrm>
            <a:off x="2958126" y="3606474"/>
            <a:ext cx="12371749" cy="2769989"/>
          </a:xfrm>
          <a:prstGeom prst="rect">
            <a:avLst/>
          </a:prstGeom>
        </p:spPr>
        <p:txBody>
          <a:bodyPr lIns="0" tIns="0" rIns="0" bIns="0" rtlCol="0" anchor="t">
            <a:spAutoFit/>
          </a:bodyPr>
          <a:lstStyle/>
          <a:p>
            <a:r>
              <a:rPr lang="en-US" altLang="zh-TW" sz="6000" b="1" dirty="0" smtClean="0">
                <a:solidFill>
                  <a:schemeClr val="tx1">
                    <a:lumMod val="75000"/>
                    <a:lumOff val="25000"/>
                  </a:schemeClr>
                </a:solidFill>
                <a:latin typeface="微軟正黑體" panose="020B0604030504040204" pitchFamily="34" charset="-120"/>
                <a:ea typeface="微軟正黑體" panose="020B0604030504040204" pitchFamily="34" charset="-120"/>
              </a:rPr>
              <a:t>113-2</a:t>
            </a:r>
            <a:r>
              <a:rPr lang="zh-TW" altLang="en-US" sz="6000" b="1" dirty="0" smtClean="0">
                <a:solidFill>
                  <a:schemeClr val="tx1">
                    <a:lumMod val="75000"/>
                    <a:lumOff val="25000"/>
                  </a:schemeClr>
                </a:solidFill>
                <a:latin typeface="微軟正黑體" panose="020B0604030504040204" pitchFamily="34" charset="-120"/>
                <a:ea typeface="微軟正黑體" panose="020B0604030504040204" pitchFamily="34" charset="-120"/>
              </a:rPr>
              <a:t>學期</a:t>
            </a:r>
            <a:endParaRPr lang="en-US" altLang="zh-TW" sz="60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r>
              <a:rPr lang="zh-TW" altLang="en-US" sz="60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6000" b="1" dirty="0">
                <a:solidFill>
                  <a:schemeClr val="tx1">
                    <a:lumMod val="75000"/>
                    <a:lumOff val="25000"/>
                  </a:schemeClr>
                </a:solidFill>
                <a:latin typeface="微軟正黑體" panose="020B0604030504040204" pitchFamily="34" charset="-120"/>
                <a:ea typeface="微軟正黑體" panose="020B0604030504040204" pitchFamily="34" charset="-120"/>
              </a:rPr>
              <a:t>學生自主學習社群」</a:t>
            </a:r>
            <a:br>
              <a:rPr lang="zh-TW" altLang="en-US" sz="6000" b="1" dirty="0">
                <a:solidFill>
                  <a:schemeClr val="tx1">
                    <a:lumMod val="75000"/>
                    <a:lumOff val="25000"/>
                  </a:schemeClr>
                </a:solidFill>
                <a:latin typeface="微軟正黑體" panose="020B0604030504040204" pitchFamily="34" charset="-120"/>
                <a:ea typeface="微軟正黑體" panose="020B0604030504040204" pitchFamily="34" charset="-120"/>
              </a:rPr>
            </a:br>
            <a:r>
              <a:rPr lang="zh-TW" altLang="en-US" sz="6000" b="1" dirty="0">
                <a:solidFill>
                  <a:schemeClr val="tx1">
                    <a:lumMod val="75000"/>
                    <a:lumOff val="25000"/>
                  </a:schemeClr>
                </a:solidFill>
                <a:latin typeface="微軟正黑體" panose="020B0604030504040204" pitchFamily="34" charset="-120"/>
                <a:ea typeface="微軟正黑體" panose="020B0604030504040204" pitchFamily="34" charset="-120"/>
              </a:rPr>
              <a:t>「自主學習培力獎勵方案」</a:t>
            </a:r>
            <a:endParaRPr lang="zh-TW" altLang="en-US" sz="60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6" name="TextBox 16"/>
          <p:cNvSpPr txBox="1"/>
          <p:nvPr/>
        </p:nvSpPr>
        <p:spPr>
          <a:xfrm>
            <a:off x="2958126" y="6772970"/>
            <a:ext cx="12371749" cy="484363"/>
          </a:xfrm>
          <a:prstGeom prst="rect">
            <a:avLst/>
          </a:prstGeom>
        </p:spPr>
        <p:txBody>
          <a:bodyPr lIns="0" tIns="0" rIns="0" bIns="0" rtlCol="0" anchor="t">
            <a:spAutoFit/>
          </a:bodyPr>
          <a:lstStyle/>
          <a:p>
            <a:pPr marL="0" lvl="0" indent="0">
              <a:lnSpc>
                <a:spcPts val="3219"/>
              </a:lnSpc>
            </a:pPr>
            <a:r>
              <a:rPr lang="zh-TW" altLang="en-US" sz="6000" b="1" dirty="0">
                <a:solidFill>
                  <a:schemeClr val="tx1">
                    <a:lumMod val="75000"/>
                    <a:lumOff val="25000"/>
                  </a:schemeClr>
                </a:solidFill>
                <a:latin typeface="微軟正黑體" panose="020B0604030504040204" pitchFamily="34" charset="-120"/>
                <a:ea typeface="微軟正黑體" panose="020B0604030504040204" pitchFamily="34" charset="-120"/>
                <a:sym typeface="Heebo Bold"/>
              </a:rPr>
              <a:t>申請說明會</a:t>
            </a:r>
            <a:endParaRPr lang="en-US" sz="6000" b="1" dirty="0">
              <a:solidFill>
                <a:schemeClr val="tx1">
                  <a:lumMod val="75000"/>
                  <a:lumOff val="25000"/>
                </a:schemeClr>
              </a:solidFill>
              <a:latin typeface="微軟正黑體" panose="020B0604030504040204" pitchFamily="34" charset="-120"/>
              <a:ea typeface="微軟正黑體" panose="020B0604030504040204" pitchFamily="34" charset="-120"/>
              <a:sym typeface="Heebo Bold"/>
            </a:endParaRPr>
          </a:p>
        </p:txBody>
      </p:sp>
      <p:sp>
        <p:nvSpPr>
          <p:cNvPr id="17" name="TextBox 17"/>
          <p:cNvSpPr txBox="1"/>
          <p:nvPr/>
        </p:nvSpPr>
        <p:spPr>
          <a:xfrm>
            <a:off x="2958126" y="3130005"/>
            <a:ext cx="12371749" cy="405616"/>
          </a:xfrm>
          <a:prstGeom prst="rect">
            <a:avLst/>
          </a:prstGeom>
        </p:spPr>
        <p:txBody>
          <a:bodyPr lIns="0" tIns="0" rIns="0" bIns="0" rtlCol="0" anchor="t">
            <a:spAutoFit/>
          </a:bodyPr>
          <a:lstStyle/>
          <a:p>
            <a:pPr marL="0" lvl="0" indent="0" algn="ctr">
              <a:lnSpc>
                <a:spcPts val="3359"/>
              </a:lnSpc>
              <a:spcBef>
                <a:spcPct val="0"/>
              </a:spcBef>
            </a:pPr>
            <a:r>
              <a:rPr lang="zh-TW" altLang="en-US" sz="2399" spc="239" dirty="0">
                <a:solidFill>
                  <a:srgbClr val="000000"/>
                </a:solidFill>
                <a:latin typeface="微軟正黑體" panose="020B0604030504040204" pitchFamily="34" charset="-120"/>
                <a:ea typeface="微軟正黑體" panose="020B0604030504040204" pitchFamily="34" charset="-120"/>
                <a:cs typeface="Lato"/>
                <a:sym typeface="Lato"/>
              </a:rPr>
              <a:t>教學卓越中心</a:t>
            </a:r>
            <a:endParaRPr lang="en-US" sz="2399" spc="239" dirty="0">
              <a:solidFill>
                <a:srgbClr val="000000"/>
              </a:solidFill>
              <a:latin typeface="微軟正黑體" panose="020B0604030504040204" pitchFamily="34" charset="-120"/>
              <a:ea typeface="微軟正黑體" panose="020B0604030504040204" pitchFamily="34" charset="-120"/>
              <a:cs typeface="Lato"/>
              <a:sym typeface="Lato"/>
            </a:endParaRPr>
          </a:p>
        </p:txBody>
      </p:sp>
      <p:pic>
        <p:nvPicPr>
          <p:cNvPr id="18" name="圖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0" y="2065772"/>
            <a:ext cx="885260" cy="885260"/>
          </a:xfrm>
          <a:prstGeom prst="rect">
            <a:avLst/>
          </a:prstGeom>
        </p:spPr>
      </p:pic>
      <p:sp>
        <p:nvSpPr>
          <p:cNvPr id="20" name="投影片編號版面配置區 19"/>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33462" y="0"/>
            <a:ext cx="0" cy="3768928"/>
          </a:xfrm>
          <a:prstGeom prst="line">
            <a:avLst/>
          </a:prstGeom>
          <a:ln w="57150" cap="flat">
            <a:solidFill>
              <a:srgbClr val="4E6E81"/>
            </a:solidFill>
            <a:prstDash val="sysDash"/>
            <a:headEnd type="none" w="sm" len="sm"/>
            <a:tailEnd type="none" w="sm" len="sm"/>
          </a:ln>
        </p:spPr>
      </p:sp>
      <p:grpSp>
        <p:nvGrpSpPr>
          <p:cNvPr id="10" name="Group 10"/>
          <p:cNvGrpSpPr/>
          <p:nvPr/>
        </p:nvGrpSpPr>
        <p:grpSpPr>
          <a:xfrm>
            <a:off x="17010810" y="1028700"/>
            <a:ext cx="248490" cy="248490"/>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1" name="TextBox 6"/>
          <p:cNvSpPr txBox="1"/>
          <p:nvPr/>
        </p:nvSpPr>
        <p:spPr>
          <a:xfrm>
            <a:off x="1292110" y="1003602"/>
            <a:ext cx="7288342" cy="1235723"/>
          </a:xfrm>
          <a:prstGeom prst="rect">
            <a:avLst/>
          </a:prstGeom>
        </p:spPr>
        <p:txBody>
          <a:bodyPr wrap="square" lIns="0" tIns="0" rIns="0" bIns="0" rtlCol="0" anchor="t">
            <a:spAutoFit/>
          </a:bodyPr>
          <a:lstStyle/>
          <a:p>
            <a:pPr>
              <a:lnSpc>
                <a:spcPts val="10442"/>
              </a:lnSpc>
            </a:pPr>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rPr>
              <a:t>注意事項</a:t>
            </a:r>
            <a:endParaRPr 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endParaRPr>
          </a:p>
        </p:txBody>
      </p:sp>
      <p:grpSp>
        <p:nvGrpSpPr>
          <p:cNvPr id="22" name="淘宝网Chenying0907出品 51"/>
          <p:cNvGrpSpPr/>
          <p:nvPr/>
        </p:nvGrpSpPr>
        <p:grpSpPr>
          <a:xfrm>
            <a:off x="3276600" y="2543884"/>
            <a:ext cx="14173200" cy="2197731"/>
            <a:chOff x="3442706" y="3692107"/>
            <a:chExt cx="7879398" cy="2197731"/>
          </a:xfrm>
        </p:grpSpPr>
        <p:sp>
          <p:nvSpPr>
            <p:cNvPr id="23" name="淘宝网Chenying0907出品 103"/>
            <p:cNvSpPr txBox="1"/>
            <p:nvPr/>
          </p:nvSpPr>
          <p:spPr>
            <a:xfrm>
              <a:off x="3442706" y="3692107"/>
              <a:ext cx="1498222" cy="584775"/>
            </a:xfrm>
            <a:prstGeom prst="rect">
              <a:avLst/>
            </a:prstGeom>
            <a:noFill/>
          </p:spPr>
          <p:txBody>
            <a:bodyPr wrap="square" rtlCol="0">
              <a:spAutoFit/>
            </a:bodyPr>
            <a:lstStyle/>
            <a:p>
              <a:r>
                <a:rPr lang="zh-TW" altLang="en-US" sz="3200" b="1" dirty="0" smtClean="0">
                  <a:solidFill>
                    <a:srgbClr val="243E4D"/>
                  </a:solidFill>
                  <a:latin typeface="微軟正黑體" panose="020B0604030504040204" pitchFamily="34" charset="-120"/>
                  <a:ea typeface="微軟正黑體" panose="020B0604030504040204" pitchFamily="34" charset="-120"/>
                </a:rPr>
                <a:t>申請限制</a:t>
              </a:r>
              <a:endParaRPr lang="zh-CN" altLang="en-US" sz="3200" b="1" dirty="0">
                <a:solidFill>
                  <a:srgbClr val="243E4D"/>
                </a:solidFill>
                <a:latin typeface="微軟正黑體" panose="020B0604030504040204" pitchFamily="34" charset="-120"/>
                <a:ea typeface="微軟正黑體" panose="020B0604030504040204" pitchFamily="34" charset="-120"/>
              </a:endParaRPr>
            </a:p>
          </p:txBody>
        </p:sp>
        <p:sp>
          <p:nvSpPr>
            <p:cNvPr id="24" name="淘宝网Chenying0907出品 104"/>
            <p:cNvSpPr txBox="1"/>
            <p:nvPr/>
          </p:nvSpPr>
          <p:spPr>
            <a:xfrm>
              <a:off x="3457190" y="4135512"/>
              <a:ext cx="7864914" cy="1754326"/>
            </a:xfrm>
            <a:prstGeom prst="rect">
              <a:avLst/>
            </a:prstGeom>
            <a:noFill/>
          </p:spPr>
          <p:txBody>
            <a:bodyPr wrap="square" rtlCol="0">
              <a:spAutoFit/>
            </a:bodyPr>
            <a:lstStyle/>
            <a:p>
              <a:pPr marL="265113" indent="-265113" algn="just">
                <a:lnSpc>
                  <a:spcPct val="150000"/>
                </a:lnSpc>
              </a:pPr>
              <a:r>
                <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社群主題為正式課程延伸學習之內容，</a:t>
              </a:r>
              <a:r>
                <a:rPr lang="zh-TW" altLang="en-US" sz="2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一門課程以通過一組社群</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補助為限，專題實作類將視每學期總經費調整相同系列課程之通過組數。</a:t>
              </a:r>
              <a:endPar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endParaRPr>
            </a:p>
            <a:p>
              <a:pPr algn="just">
                <a:lnSpc>
                  <a:spcPct val="150000"/>
                </a:lnSpc>
              </a:pPr>
              <a:r>
                <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每位教師所指導之學生社群</a:t>
              </a:r>
              <a:r>
                <a:rPr lang="zh-TW" altLang="en-US" sz="2400" dirty="0" smtClean="0">
                  <a:latin typeface="微軟正黑體" panose="020B0604030504040204" pitchFamily="34" charset="-120"/>
                  <a:ea typeface="微軟正黑體" panose="020B0604030504040204" pitchFamily="34" charset="-120"/>
                  <a:sym typeface="Wingdings" panose="05000000000000000000" pitchFamily="2" charset="2"/>
                </a:rPr>
                <a:t>以</a:t>
              </a:r>
              <a:r>
                <a:rPr lang="zh-TW" altLang="en-US" sz="2400" b="1"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兩組</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為限</a:t>
              </a:r>
              <a:r>
                <a:rPr lang="zh-TW" altLang="en-US" sz="2000" dirty="0">
                  <a:latin typeface="微軟正黑體" panose="020B0604030504040204" pitchFamily="34" charset="-120"/>
                  <a:ea typeface="微軟正黑體" panose="020B0604030504040204" pitchFamily="34" charset="-120"/>
                  <a:sym typeface="Wingdings" panose="05000000000000000000" pitchFamily="2" charset="2"/>
                </a:rPr>
                <a:t>。</a:t>
              </a:r>
              <a:endParaRPr lang="zh-CN" altLang="en-US" sz="2000" dirty="0">
                <a:latin typeface="微軟正黑體" panose="020B0604030504040204" pitchFamily="34" charset="-120"/>
                <a:ea typeface="微軟正黑體" panose="020B0604030504040204" pitchFamily="34" charset="-120"/>
              </a:endParaRPr>
            </a:p>
          </p:txBody>
        </p:sp>
      </p:grpSp>
      <p:grpSp>
        <p:nvGrpSpPr>
          <p:cNvPr id="25" name="淘宝网Chenying0907出品 56"/>
          <p:cNvGrpSpPr/>
          <p:nvPr/>
        </p:nvGrpSpPr>
        <p:grpSpPr>
          <a:xfrm>
            <a:off x="3276600" y="4968634"/>
            <a:ext cx="10662471" cy="1533363"/>
            <a:chOff x="3499722" y="3777171"/>
            <a:chExt cx="7032444" cy="1533363"/>
          </a:xfrm>
        </p:grpSpPr>
        <p:sp>
          <p:nvSpPr>
            <p:cNvPr id="26" name="淘宝网Chenying0907出品 103"/>
            <p:cNvSpPr txBox="1"/>
            <p:nvPr/>
          </p:nvSpPr>
          <p:spPr>
            <a:xfrm>
              <a:off x="3507920" y="3777171"/>
              <a:ext cx="2104965" cy="584775"/>
            </a:xfrm>
            <a:prstGeom prst="rect">
              <a:avLst/>
            </a:prstGeom>
            <a:noFill/>
          </p:spPr>
          <p:txBody>
            <a:bodyPr wrap="square" rtlCol="0">
              <a:spAutoFit/>
            </a:bodyPr>
            <a:lstStyle/>
            <a:p>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計畫執行終止</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7" name="淘宝网Chenying0907出品 104"/>
            <p:cNvSpPr txBox="1"/>
            <p:nvPr/>
          </p:nvSpPr>
          <p:spPr>
            <a:xfrm>
              <a:off x="3499722" y="4178044"/>
              <a:ext cx="7032444" cy="1132490"/>
            </a:xfrm>
            <a:prstGeom prst="rect">
              <a:avLst/>
            </a:prstGeom>
            <a:noFill/>
          </p:spPr>
          <p:txBody>
            <a:bodyPr wrap="square" rtlCol="0">
              <a:spAutoFit/>
            </a:bodyPr>
            <a:lstStyle/>
            <a:p>
              <a:pPr algn="just">
                <a:lnSpc>
                  <a:spcPct val="150000"/>
                </a:lnSpc>
              </a:pPr>
              <a:r>
                <a:rPr lang="zh-TW" altLang="en-US" sz="2400" dirty="0">
                  <a:latin typeface="微軟正黑體" panose="020B0604030504040204" pitchFamily="34" charset="-120"/>
                  <a:ea typeface="微軟正黑體" panose="020B0604030504040204" pitchFamily="34" charset="-120"/>
                </a:rPr>
                <a:t>因故需中止執行計畫，需填寫「學生自主學習社群中止申請單」，並由指導老師及所有組員簽署後，送至教學卓越中心辦理</a:t>
              </a:r>
              <a:r>
                <a:rPr lang="zh-CN" altLang="en-US" sz="2400" dirty="0" smtClean="0">
                  <a:latin typeface="微軟正黑體" panose="020B0604030504040204" pitchFamily="34" charset="-120"/>
                  <a:ea typeface="微軟正黑體" panose="020B0604030504040204" pitchFamily="34" charset="-120"/>
                </a:rPr>
                <a:t>。</a:t>
              </a:r>
              <a:endParaRPr lang="zh-CN" altLang="en-US" sz="2400" dirty="0">
                <a:latin typeface="微軟正黑體" panose="020B0604030504040204" pitchFamily="34" charset="-120"/>
                <a:ea typeface="微軟正黑體" panose="020B0604030504040204" pitchFamily="34" charset="-120"/>
              </a:endParaRPr>
            </a:p>
          </p:txBody>
        </p:sp>
      </p:grpSp>
      <p:grpSp>
        <p:nvGrpSpPr>
          <p:cNvPr id="28" name="淘宝网Chenying0907出品 59"/>
          <p:cNvGrpSpPr/>
          <p:nvPr/>
        </p:nvGrpSpPr>
        <p:grpSpPr>
          <a:xfrm>
            <a:off x="3276600" y="8731782"/>
            <a:ext cx="9799110" cy="1116596"/>
            <a:chOff x="3548627" y="3745272"/>
            <a:chExt cx="7230752" cy="1116596"/>
          </a:xfrm>
        </p:grpSpPr>
        <p:sp>
          <p:nvSpPr>
            <p:cNvPr id="29" name="淘宝网Chenying0907出品 103"/>
            <p:cNvSpPr txBox="1"/>
            <p:nvPr/>
          </p:nvSpPr>
          <p:spPr>
            <a:xfrm>
              <a:off x="3548627" y="3745272"/>
              <a:ext cx="2140516" cy="584775"/>
            </a:xfrm>
            <a:prstGeom prst="rect">
              <a:avLst/>
            </a:prstGeom>
            <a:noFill/>
          </p:spPr>
          <p:txBody>
            <a:bodyPr wrap="square" rtlCol="0">
              <a:spAutoFit/>
            </a:bodyPr>
            <a:lstStyle/>
            <a:p>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rPr>
                <a:t>請注意智財權</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0" name="淘宝网Chenying0907出品 104"/>
            <p:cNvSpPr txBox="1"/>
            <p:nvPr/>
          </p:nvSpPr>
          <p:spPr>
            <a:xfrm>
              <a:off x="3551895" y="4400203"/>
              <a:ext cx="7227484" cy="461665"/>
            </a:xfrm>
            <a:prstGeom prst="rect">
              <a:avLst/>
            </a:prstGeom>
            <a:noFill/>
          </p:spPr>
          <p:txBody>
            <a:bodyPr wrap="square" rtlCol="0">
              <a:spAutoFit/>
            </a:bodyPr>
            <a:lstStyle/>
            <a:p>
              <a:pPr algn="just"/>
              <a:r>
                <a:rPr lang="zh-TW" altLang="en-US" sz="2400" dirty="0">
                  <a:latin typeface="微軟正黑體" panose="020B0604030504040204" pitchFamily="34" charset="-120"/>
                  <a:ea typeface="微軟正黑體" panose="020B0604030504040204" pitchFamily="34" charset="-120"/>
                </a:rPr>
                <a:t>若經本中心查證確</a:t>
              </a:r>
              <a:r>
                <a:rPr lang="zh-TW" altLang="en-US" sz="2400" dirty="0" smtClean="0">
                  <a:latin typeface="微軟正黑體" panose="020B0604030504040204" pitchFamily="34" charset="-120"/>
                  <a:ea typeface="微軟正黑體" panose="020B0604030504040204" pitchFamily="34" charset="-120"/>
                </a:rPr>
                <a:t>有違反智財權情事，</a:t>
              </a:r>
              <a:r>
                <a:rPr lang="zh-TW" altLang="en-US" sz="2400" dirty="0">
                  <a:latin typeface="微軟正黑體" panose="020B0604030504040204" pitchFamily="34" charset="-120"/>
                  <a:ea typeface="微軟正黑體" panose="020B0604030504040204" pitchFamily="34" charset="-120"/>
                </a:rPr>
                <a:t>將取消並收回該社群補助。</a:t>
              </a:r>
              <a:endParaRPr lang="zh-CN" altLang="en-US" sz="2400" dirty="0">
                <a:latin typeface="微軟正黑體" panose="020B0604030504040204" pitchFamily="34" charset="-120"/>
                <a:ea typeface="微軟正黑體" panose="020B0604030504040204" pitchFamily="34" charset="-120"/>
              </a:endParaRPr>
            </a:p>
          </p:txBody>
        </p:sp>
      </p:grpSp>
      <p:grpSp>
        <p:nvGrpSpPr>
          <p:cNvPr id="31" name="淘宝网Chenying0907出品 59"/>
          <p:cNvGrpSpPr/>
          <p:nvPr/>
        </p:nvGrpSpPr>
        <p:grpSpPr>
          <a:xfrm>
            <a:off x="3276600" y="6717185"/>
            <a:ext cx="10662471" cy="1654367"/>
            <a:chOff x="3548627" y="3745272"/>
            <a:chExt cx="7867825" cy="1654367"/>
          </a:xfrm>
        </p:grpSpPr>
        <p:sp>
          <p:nvSpPr>
            <p:cNvPr id="32" name="淘宝网Chenying0907出品 103"/>
            <p:cNvSpPr txBox="1"/>
            <p:nvPr/>
          </p:nvSpPr>
          <p:spPr>
            <a:xfrm>
              <a:off x="3548627" y="3745272"/>
              <a:ext cx="2140516" cy="584775"/>
            </a:xfrm>
            <a:prstGeom prst="rect">
              <a:avLst/>
            </a:prstGeom>
            <a:noFill/>
          </p:spPr>
          <p:txBody>
            <a:bodyPr wrap="square" rtlCol="0">
              <a:spAutoFit/>
            </a:bodyPr>
            <a:lstStyle/>
            <a:p>
              <a:r>
                <a:rPr lang="zh-TW" altLang="en-US" sz="3200" b="1" dirty="0" smtClean="0">
                  <a:solidFill>
                    <a:srgbClr val="243E4D"/>
                  </a:solidFill>
                  <a:latin typeface="微軟正黑體" panose="020B0604030504040204" pitchFamily="34" charset="-120"/>
                  <a:ea typeface="微軟正黑體" panose="020B0604030504040204" pitchFamily="34" charset="-120"/>
                </a:rPr>
                <a:t>計畫執行延後</a:t>
              </a:r>
              <a:endParaRPr lang="zh-CN" altLang="en-US" sz="3200" b="1" dirty="0">
                <a:solidFill>
                  <a:srgbClr val="243E4D"/>
                </a:solidFill>
                <a:latin typeface="微軟正黑體" panose="020B0604030504040204" pitchFamily="34" charset="-120"/>
                <a:ea typeface="微軟正黑體" panose="020B0604030504040204" pitchFamily="34" charset="-120"/>
              </a:endParaRPr>
            </a:p>
          </p:txBody>
        </p:sp>
        <p:sp>
          <p:nvSpPr>
            <p:cNvPr id="33" name="淘宝网Chenying0907出品 104"/>
            <p:cNvSpPr txBox="1"/>
            <p:nvPr/>
          </p:nvSpPr>
          <p:spPr>
            <a:xfrm>
              <a:off x="3563520" y="4199310"/>
              <a:ext cx="7852932" cy="1200329"/>
            </a:xfrm>
            <a:prstGeom prst="rect">
              <a:avLst/>
            </a:prstGeom>
            <a:noFill/>
          </p:spPr>
          <p:txBody>
            <a:bodyPr wrap="square" rtlCol="0">
              <a:spAutoFit/>
            </a:bodyPr>
            <a:lstStyle/>
            <a:p>
              <a:pPr algn="just">
                <a:lnSpc>
                  <a:spcPct val="150000"/>
                </a:lnSpc>
              </a:pPr>
              <a:r>
                <a:rPr lang="zh-TW" altLang="en-US" sz="2400" dirty="0" smtClean="0">
                  <a:latin typeface="微軟正黑體" panose="020B0604030504040204" pitchFamily="34" charset="-120"/>
                  <a:ea typeface="微軟正黑體" panose="020B0604030504040204" pitchFamily="34" charset="-120"/>
                </a:rPr>
                <a:t>延</a:t>
              </a:r>
              <a:r>
                <a:rPr lang="zh-TW" altLang="en-US" sz="2400" dirty="0">
                  <a:latin typeface="微軟正黑體" panose="020B0604030504040204" pitchFamily="34" charset="-120"/>
                  <a:ea typeface="微軟正黑體" panose="020B0604030504040204" pitchFamily="34" charset="-120"/>
                </a:rPr>
                <a:t>後日期最晚為</a:t>
              </a:r>
              <a:r>
                <a:rPr lang="en-US" altLang="zh-TW" sz="2400" dirty="0" smtClean="0">
                  <a:solidFill>
                    <a:srgbClr val="FF0000"/>
                  </a:solidFill>
                  <a:latin typeface="微軟正黑體" panose="020B0604030504040204" pitchFamily="34" charset="-120"/>
                  <a:ea typeface="微軟正黑體" panose="020B0604030504040204" pitchFamily="34" charset="-120"/>
                </a:rPr>
                <a:t>114</a:t>
              </a:r>
              <a:r>
                <a:rPr lang="zh-TW" altLang="en-US" sz="2400" dirty="0" smtClean="0">
                  <a:solidFill>
                    <a:srgbClr val="FF0000"/>
                  </a:solidFill>
                  <a:latin typeface="微軟正黑體" panose="020B0604030504040204" pitchFamily="34" charset="-120"/>
                  <a:ea typeface="微軟正黑體" panose="020B0604030504040204" pitchFamily="34" charset="-120"/>
                </a:rPr>
                <a:t>年</a:t>
              </a:r>
              <a:r>
                <a:rPr lang="en-US" altLang="zh-TW" sz="2400" dirty="0" smtClean="0">
                  <a:solidFill>
                    <a:srgbClr val="FF0000"/>
                  </a:solidFill>
                  <a:latin typeface="微軟正黑體" panose="020B0604030504040204" pitchFamily="34" charset="-120"/>
                  <a:ea typeface="微軟正黑體" panose="020B0604030504040204" pitchFamily="34" charset="-120"/>
                </a:rPr>
                <a:t>06</a:t>
              </a:r>
              <a:r>
                <a:rPr lang="zh-TW" altLang="en-US" sz="2400" dirty="0" smtClean="0">
                  <a:solidFill>
                    <a:srgbClr val="FF0000"/>
                  </a:solidFill>
                  <a:latin typeface="微軟正黑體" panose="020B0604030504040204" pitchFamily="34" charset="-120"/>
                  <a:ea typeface="微軟正黑體" panose="020B0604030504040204" pitchFamily="34" charset="-120"/>
                </a:rPr>
                <a:t>月</a:t>
              </a:r>
              <a:r>
                <a:rPr lang="en-US" altLang="zh-TW" sz="2400" dirty="0" smtClean="0">
                  <a:solidFill>
                    <a:srgbClr val="FF0000"/>
                  </a:solidFill>
                  <a:latin typeface="微軟正黑體" panose="020B0604030504040204" pitchFamily="34" charset="-120"/>
                  <a:ea typeface="微軟正黑體" panose="020B0604030504040204" pitchFamily="34" charset="-120"/>
                </a:rPr>
                <a:t>13</a:t>
              </a:r>
              <a:r>
                <a:rPr lang="zh-TW" altLang="en-US" sz="2400" dirty="0" smtClean="0">
                  <a:solidFill>
                    <a:srgbClr val="FF0000"/>
                  </a:solidFill>
                  <a:latin typeface="微軟正黑體" panose="020B0604030504040204" pitchFamily="34" charset="-120"/>
                  <a:ea typeface="微軟正黑體" panose="020B0604030504040204" pitchFamily="34" charset="-120"/>
                </a:rPr>
                <a:t>日</a:t>
              </a:r>
              <a:r>
                <a:rPr lang="en-US" altLang="zh-TW" sz="2400" dirty="0" smtClean="0">
                  <a:solidFill>
                    <a:srgbClr val="FF0000"/>
                  </a:solidFill>
                  <a:latin typeface="微軟正黑體" panose="020B0604030504040204" pitchFamily="34" charset="-120"/>
                  <a:ea typeface="微軟正黑體" panose="020B0604030504040204" pitchFamily="34" charset="-120"/>
                </a:rPr>
                <a:t>(</a:t>
              </a:r>
              <a:r>
                <a:rPr lang="zh-TW" altLang="en-US" sz="2400" dirty="0" smtClean="0">
                  <a:solidFill>
                    <a:srgbClr val="FF0000"/>
                  </a:solidFill>
                  <a:latin typeface="微軟正黑體" panose="020B0604030504040204" pitchFamily="34" charset="-120"/>
                  <a:ea typeface="微軟正黑體" panose="020B0604030504040204" pitchFamily="34" charset="-120"/>
                </a:rPr>
                <a:t>五</a:t>
              </a:r>
              <a:r>
                <a:rPr lang="en-US" altLang="zh-TW" sz="2400" dirty="0" smtClean="0">
                  <a:solidFill>
                    <a:srgbClr val="FF0000"/>
                  </a:solidFill>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。若因申請延後結案而無法如期繳交成果報告者，則將無法參加優秀社群審查。</a:t>
              </a:r>
              <a:endParaRPr lang="zh-CN" altLang="en-US" sz="2400" dirty="0">
                <a:latin typeface="微軟正黑體" panose="020B0604030504040204" pitchFamily="34" charset="-120"/>
                <a:ea typeface="微軟正黑體" panose="020B0604030504040204" pitchFamily="34" charset="-120"/>
              </a:endParaRPr>
            </a:p>
          </p:txBody>
        </p:sp>
      </p:grpSp>
      <p:sp>
        <p:nvSpPr>
          <p:cNvPr id="34" name="矩形: 圆角 28"/>
          <p:cNvSpPr/>
          <p:nvPr/>
        </p:nvSpPr>
        <p:spPr>
          <a:xfrm>
            <a:off x="1981200" y="3148291"/>
            <a:ext cx="986626" cy="986626"/>
          </a:xfrm>
          <a:prstGeom prst="roundRect">
            <a:avLst/>
          </a:prstGeom>
          <a:solidFill>
            <a:srgbClr val="4E6E81"/>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微软雅黑"/>
              </a:rPr>
              <a:t>1</a:t>
            </a:r>
            <a:endParaRPr kumimoji="0" lang="zh-CN" alt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微软雅黑"/>
            </a:endParaRPr>
          </a:p>
        </p:txBody>
      </p:sp>
      <p:sp>
        <p:nvSpPr>
          <p:cNvPr id="35" name="矩形: 圆角 28"/>
          <p:cNvSpPr/>
          <p:nvPr/>
        </p:nvSpPr>
        <p:spPr>
          <a:xfrm>
            <a:off x="1937794" y="5242002"/>
            <a:ext cx="986626" cy="986626"/>
          </a:xfrm>
          <a:prstGeom prst="roundRect">
            <a:avLst/>
          </a:prstGeom>
          <a:solidFill>
            <a:srgbClr val="4E6E81"/>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微软雅黑"/>
                <a:cs typeface="Assistant" panose="02020500000000000000" charset="-79"/>
              </a:rPr>
              <a:t>2</a:t>
            </a:r>
            <a:endParaRPr kumimoji="0" lang="zh-CN" alt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微软雅黑"/>
              <a:cs typeface="Assistant" panose="02020500000000000000" charset="-79"/>
            </a:endParaRPr>
          </a:p>
        </p:txBody>
      </p:sp>
      <p:sp>
        <p:nvSpPr>
          <p:cNvPr id="36" name="矩形: 圆角 28"/>
          <p:cNvSpPr/>
          <p:nvPr/>
        </p:nvSpPr>
        <p:spPr>
          <a:xfrm>
            <a:off x="1936591" y="7017136"/>
            <a:ext cx="986626" cy="986626"/>
          </a:xfrm>
          <a:prstGeom prst="roundRect">
            <a:avLst/>
          </a:prstGeom>
          <a:solidFill>
            <a:srgbClr val="4E6E81"/>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微软雅黑"/>
              </a:rPr>
              <a:t>3</a:t>
            </a:r>
            <a:endParaRPr kumimoji="0" lang="zh-CN" alt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微软雅黑"/>
            </a:endParaRPr>
          </a:p>
        </p:txBody>
      </p:sp>
      <p:sp>
        <p:nvSpPr>
          <p:cNvPr id="37" name="矩形: 圆角 28"/>
          <p:cNvSpPr/>
          <p:nvPr/>
        </p:nvSpPr>
        <p:spPr>
          <a:xfrm>
            <a:off x="1936591" y="8796767"/>
            <a:ext cx="986626" cy="986626"/>
          </a:xfrm>
          <a:prstGeom prst="roundRect">
            <a:avLst/>
          </a:prstGeom>
          <a:solidFill>
            <a:srgbClr val="4E6E81"/>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smtClean="0">
                <a:ln>
                  <a:noFill/>
                </a:ln>
                <a:solidFill>
                  <a:prstClr val="white"/>
                </a:solidFill>
                <a:effectLst/>
                <a:uLnTx/>
                <a:uFillTx/>
                <a:latin typeface="Arial Rounded MT Bold" panose="020F0704030504030204" pitchFamily="34" charset="0"/>
                <a:ea typeface="微软雅黑"/>
              </a:rPr>
              <a:t>4</a:t>
            </a:r>
            <a:endParaRPr kumimoji="0" lang="zh-CN" alt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微软雅黑"/>
            </a:endParaRP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509918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33462" y="0"/>
            <a:ext cx="0" cy="3768928"/>
          </a:xfrm>
          <a:prstGeom prst="line">
            <a:avLst/>
          </a:prstGeom>
          <a:ln w="57150" cap="flat">
            <a:solidFill>
              <a:srgbClr val="4E6E81"/>
            </a:solidFill>
            <a:prstDash val="sysDash"/>
            <a:headEnd type="none" w="sm" len="sm"/>
            <a:tailEnd type="none" w="sm" len="sm"/>
          </a:ln>
        </p:spPr>
      </p:sp>
      <p:sp>
        <p:nvSpPr>
          <p:cNvPr id="21" name="TextBox 20"/>
          <p:cNvSpPr txBox="1"/>
          <p:nvPr/>
        </p:nvSpPr>
        <p:spPr>
          <a:xfrm>
            <a:off x="1524000" y="1028700"/>
            <a:ext cx="10668000" cy="1231106"/>
          </a:xfrm>
          <a:prstGeom prst="rect">
            <a:avLst/>
          </a:prstGeom>
        </p:spPr>
        <p:txBody>
          <a:bodyPr wrap="square"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計畫項目規劃小叮嚀</a:t>
            </a:r>
          </a:p>
        </p:txBody>
      </p:sp>
      <p:grpSp>
        <p:nvGrpSpPr>
          <p:cNvPr id="22" name="Group 2"/>
          <p:cNvGrpSpPr/>
          <p:nvPr/>
        </p:nvGrpSpPr>
        <p:grpSpPr>
          <a:xfrm>
            <a:off x="1371600" y="2839090"/>
            <a:ext cx="15125700" cy="2685410"/>
            <a:chOff x="0" y="0"/>
            <a:chExt cx="2562838" cy="476586"/>
          </a:xfrm>
          <a:solidFill>
            <a:srgbClr val="F5F4F4"/>
          </a:solidFill>
        </p:grpSpPr>
        <p:sp>
          <p:nvSpPr>
            <p:cNvPr id="23" name="Freeform 3"/>
            <p:cNvSpPr/>
            <p:nvPr/>
          </p:nvSpPr>
          <p:spPr>
            <a:xfrm>
              <a:off x="0" y="0"/>
              <a:ext cx="2562838" cy="476586"/>
            </a:xfrm>
            <a:custGeom>
              <a:avLst/>
              <a:gdLst/>
              <a:ahLst/>
              <a:cxnLst/>
              <a:rect l="l" t="t" r="r" b="b"/>
              <a:pathLst>
                <a:path w="2562838" h="476586">
                  <a:moveTo>
                    <a:pt x="0" y="0"/>
                  </a:moveTo>
                  <a:lnTo>
                    <a:pt x="2562838" y="0"/>
                  </a:lnTo>
                  <a:lnTo>
                    <a:pt x="2562838" y="476586"/>
                  </a:lnTo>
                  <a:lnTo>
                    <a:pt x="0" y="476586"/>
                  </a:lnTo>
                  <a:close/>
                </a:path>
              </a:pathLst>
            </a:custGeom>
            <a:grpFill/>
          </p:spPr>
        </p:sp>
        <p:sp>
          <p:nvSpPr>
            <p:cNvPr id="24" name="TextBox 4"/>
            <p:cNvSpPr txBox="1"/>
            <p:nvPr/>
          </p:nvSpPr>
          <p:spPr>
            <a:xfrm>
              <a:off x="0" y="-38100"/>
              <a:ext cx="2562838" cy="514686"/>
            </a:xfrm>
            <a:prstGeom prst="rect">
              <a:avLst/>
            </a:prstGeom>
            <a:grpFill/>
          </p:spPr>
          <p:txBody>
            <a:bodyPr lIns="50800" tIns="50800" rIns="50800" bIns="50800" rtlCol="0" anchor="ctr"/>
            <a:lstStyle/>
            <a:p>
              <a:pPr algn="ctr">
                <a:lnSpc>
                  <a:spcPts val="2940"/>
                </a:lnSpc>
              </a:pPr>
              <a:endParaRPr/>
            </a:p>
          </p:txBody>
        </p:sp>
      </p:grpSp>
      <p:grpSp>
        <p:nvGrpSpPr>
          <p:cNvPr id="25" name="Group 5"/>
          <p:cNvGrpSpPr/>
          <p:nvPr/>
        </p:nvGrpSpPr>
        <p:grpSpPr>
          <a:xfrm>
            <a:off x="1371600" y="5981700"/>
            <a:ext cx="15125700" cy="2876337"/>
            <a:chOff x="0" y="0"/>
            <a:chExt cx="2562838" cy="476586"/>
          </a:xfrm>
          <a:solidFill>
            <a:srgbClr val="F5F4F4"/>
          </a:solidFill>
        </p:grpSpPr>
        <p:sp>
          <p:nvSpPr>
            <p:cNvPr id="26" name="Freeform 6"/>
            <p:cNvSpPr/>
            <p:nvPr/>
          </p:nvSpPr>
          <p:spPr>
            <a:xfrm>
              <a:off x="0" y="0"/>
              <a:ext cx="2562838" cy="476586"/>
            </a:xfrm>
            <a:custGeom>
              <a:avLst/>
              <a:gdLst/>
              <a:ahLst/>
              <a:cxnLst/>
              <a:rect l="l" t="t" r="r" b="b"/>
              <a:pathLst>
                <a:path w="2562838" h="476586">
                  <a:moveTo>
                    <a:pt x="0" y="0"/>
                  </a:moveTo>
                  <a:lnTo>
                    <a:pt x="2562838" y="0"/>
                  </a:lnTo>
                  <a:lnTo>
                    <a:pt x="2562838" y="476586"/>
                  </a:lnTo>
                  <a:lnTo>
                    <a:pt x="0" y="476586"/>
                  </a:lnTo>
                  <a:close/>
                </a:path>
              </a:pathLst>
            </a:custGeom>
            <a:grpFill/>
          </p:spPr>
        </p:sp>
        <p:sp>
          <p:nvSpPr>
            <p:cNvPr id="27" name="TextBox 7"/>
            <p:cNvSpPr txBox="1"/>
            <p:nvPr/>
          </p:nvSpPr>
          <p:spPr>
            <a:xfrm>
              <a:off x="0" y="-38100"/>
              <a:ext cx="2562838" cy="514686"/>
            </a:xfrm>
            <a:prstGeom prst="rect">
              <a:avLst/>
            </a:prstGeom>
            <a:grpFill/>
          </p:spPr>
          <p:txBody>
            <a:bodyPr lIns="50800" tIns="50800" rIns="50800" bIns="50800" rtlCol="0" anchor="ctr"/>
            <a:lstStyle/>
            <a:p>
              <a:pPr algn="ctr">
                <a:lnSpc>
                  <a:spcPts val="2940"/>
                </a:lnSpc>
              </a:pPr>
              <a:endParaRPr/>
            </a:p>
          </p:txBody>
        </p:sp>
      </p:grpSp>
      <p:sp>
        <p:nvSpPr>
          <p:cNvPr id="28" name="TextBox 16"/>
          <p:cNvSpPr txBox="1"/>
          <p:nvPr/>
        </p:nvSpPr>
        <p:spPr>
          <a:xfrm>
            <a:off x="1943100" y="3117530"/>
            <a:ext cx="14325600" cy="1858970"/>
          </a:xfrm>
          <a:prstGeom prst="rect">
            <a:avLst/>
          </a:prstGeom>
        </p:spPr>
        <p:txBody>
          <a:bodyPr wrap="square" lIns="0" tIns="0" rIns="0" bIns="0" rtlCol="0" anchor="t">
            <a:spAutoFit/>
          </a:bodyPr>
          <a:lstStyle/>
          <a:p>
            <a:pPr>
              <a:lnSpc>
                <a:spcPct val="120000"/>
              </a:lnSpc>
              <a:buClr>
                <a:srgbClr val="000066"/>
              </a:buClr>
            </a:pPr>
            <a:r>
              <a:rPr lang="zh-TW" altLang="en-US" sz="4400" b="1" spc="300" dirty="0">
                <a:latin typeface="微軟正黑體" panose="020B0604030504040204" pitchFamily="34" charset="-120"/>
                <a:ea typeface="微軟正黑體" panose="020B0604030504040204" pitchFamily="34" charset="-120"/>
                <a:cs typeface="+mn-ea"/>
                <a:sym typeface="+mn-lt"/>
              </a:rPr>
              <a:t>計畫時間控管</a:t>
            </a:r>
            <a:endParaRPr lang="zh-CN" altLang="en-US" sz="4400" b="1" spc="300" dirty="0">
              <a:latin typeface="微軟正黑體" panose="020B0604030504040204" pitchFamily="34" charset="-120"/>
              <a:ea typeface="微軟正黑體" panose="020B0604030504040204" pitchFamily="34" charset="-120"/>
              <a:cs typeface="+mn-ea"/>
              <a:sym typeface="+mn-lt"/>
            </a:endParaRPr>
          </a:p>
          <a:p>
            <a:r>
              <a:rPr lang="zh-TW" altLang="en-US" sz="2800" dirty="0">
                <a:latin typeface="微軟正黑體" panose="020B0604030504040204" pitchFamily="34" charset="-120"/>
                <a:ea typeface="微軟正黑體" panose="020B0604030504040204" pitchFamily="34" charset="-120"/>
              </a:rPr>
              <a:t>歷屆學生社群皆會有同學反思自己在執行社群中，因</a:t>
            </a:r>
            <a:r>
              <a:rPr lang="zh-TW" altLang="en-US" sz="4000" b="1" dirty="0">
                <a:solidFill>
                  <a:srgbClr val="FF0000"/>
                </a:solidFill>
                <a:latin typeface="微軟正黑體" panose="020B0604030504040204" pitchFamily="34" charset="-120"/>
                <a:ea typeface="微軟正黑體" panose="020B0604030504040204" pitchFamily="34" charset="-120"/>
              </a:rPr>
              <a:t>時間安排</a:t>
            </a:r>
            <a:r>
              <a:rPr lang="zh-TW" altLang="en-US" sz="2800" dirty="0">
                <a:latin typeface="微軟正黑體" panose="020B0604030504040204" pitchFamily="34" charset="-120"/>
                <a:ea typeface="微軟正黑體" panose="020B0604030504040204" pitchFamily="34" charset="-120"/>
              </a:rPr>
              <a:t>與</a:t>
            </a:r>
            <a:r>
              <a:rPr lang="zh-TW" altLang="en-US" sz="4000" b="1" dirty="0">
                <a:solidFill>
                  <a:srgbClr val="FF0000"/>
                </a:solidFill>
                <a:latin typeface="微軟正黑體" panose="020B0604030504040204" pitchFamily="34" charset="-120"/>
                <a:ea typeface="微軟正黑體" panose="020B0604030504040204" pitchFamily="34" charset="-120"/>
              </a:rPr>
              <a:t>工作期程管理</a:t>
            </a:r>
            <a:r>
              <a:rPr lang="zh-TW" altLang="en-US" sz="2800" dirty="0">
                <a:latin typeface="微軟正黑體" panose="020B0604030504040204" pitchFamily="34" charset="-120"/>
                <a:ea typeface="微軟正黑體" panose="020B0604030504040204" pitchFamily="34" charset="-120"/>
              </a:rPr>
              <a:t>問題</a:t>
            </a:r>
            <a:r>
              <a:rPr lang="zh-TW" altLang="en-US" sz="2800" dirty="0" smtClean="0">
                <a:latin typeface="微軟正黑體" panose="020B0604030504040204" pitchFamily="34" charset="-120"/>
                <a:ea typeface="微軟正黑體" panose="020B0604030504040204" pitchFamily="34" charset="-120"/>
              </a:rPr>
              <a:t>，導致</a:t>
            </a:r>
            <a:r>
              <a:rPr lang="zh-TW" altLang="en-US" sz="2800" dirty="0">
                <a:latin typeface="微軟正黑體" panose="020B0604030504040204" pitchFamily="34" charset="-120"/>
                <a:ea typeface="微軟正黑體" panose="020B0604030504040204" pitchFamily="34" charset="-120"/>
              </a:rPr>
              <a:t>計畫執行進度落後，請大家注意。</a:t>
            </a:r>
          </a:p>
        </p:txBody>
      </p:sp>
      <p:sp>
        <p:nvSpPr>
          <p:cNvPr id="29" name="TextBox 17"/>
          <p:cNvSpPr txBox="1"/>
          <p:nvPr/>
        </p:nvSpPr>
        <p:spPr>
          <a:xfrm>
            <a:off x="1943100" y="6210300"/>
            <a:ext cx="14554200" cy="2474524"/>
          </a:xfrm>
          <a:prstGeom prst="rect">
            <a:avLst/>
          </a:prstGeom>
        </p:spPr>
        <p:txBody>
          <a:bodyPr wrap="square" lIns="0" tIns="0" rIns="0" bIns="0" rtlCol="0" anchor="t">
            <a:spAutoFit/>
          </a:bodyPr>
          <a:lstStyle/>
          <a:p>
            <a:pPr>
              <a:lnSpc>
                <a:spcPct val="120000"/>
              </a:lnSpc>
              <a:buClr>
                <a:srgbClr val="000066"/>
              </a:buClr>
            </a:pPr>
            <a:r>
              <a:rPr lang="zh-TW" altLang="en-US" sz="4400" b="1" spc="300" dirty="0">
                <a:latin typeface="微軟正黑體" panose="020B0604030504040204" pitchFamily="34" charset="-120"/>
                <a:ea typeface="微軟正黑體" panose="020B0604030504040204" pitchFamily="34" charset="-120"/>
                <a:cs typeface="+mn-ea"/>
                <a:sym typeface="+mn-lt"/>
              </a:rPr>
              <a:t>計畫經費項目</a:t>
            </a:r>
            <a:endParaRPr lang="zh-CN" altLang="en-US" sz="4400" b="1" spc="300" dirty="0">
              <a:latin typeface="微軟正黑體" panose="020B0604030504040204" pitchFamily="34" charset="-120"/>
              <a:ea typeface="微軟正黑體" panose="020B0604030504040204" pitchFamily="34" charset="-120"/>
              <a:cs typeface="+mn-ea"/>
              <a:sym typeface="+mn-lt"/>
            </a:endParaRPr>
          </a:p>
          <a:p>
            <a:r>
              <a:rPr lang="en-US" altLang="zh-TW" sz="2800" dirty="0">
                <a:latin typeface="微軟正黑體" panose="020B0604030504040204" pitchFamily="34" charset="-120"/>
                <a:ea typeface="微軟正黑體" panose="020B0604030504040204" pitchFamily="34" charset="-120"/>
              </a:rPr>
              <a:t>1.</a:t>
            </a:r>
            <a:r>
              <a:rPr lang="zh-TW" altLang="en-US" sz="4000" b="1" dirty="0">
                <a:solidFill>
                  <a:srgbClr val="FF0000"/>
                </a:solidFill>
                <a:latin typeface="微軟正黑體" panose="020B0604030504040204" pitchFamily="34" charset="-120"/>
                <a:ea typeface="微軟正黑體" panose="020B0604030504040204" pitchFamily="34" charset="-120"/>
              </a:rPr>
              <a:t>不可購買圖書</a:t>
            </a:r>
            <a:r>
              <a:rPr lang="zh-TW" altLang="en-US" sz="2800" dirty="0">
                <a:latin typeface="微軟正黑體" panose="020B0604030504040204" pitchFamily="34" charset="-120"/>
                <a:ea typeface="微軟正黑體" panose="020B0604030504040204" pitchFamily="34" charset="-120"/>
              </a:rPr>
              <a:t>：學生自主學習社群計畫不可補助購買圖書費用。</a:t>
            </a:r>
            <a:endParaRPr lang="en-US" altLang="zh-TW" sz="2800" dirty="0">
              <a:latin typeface="微軟正黑體" panose="020B0604030504040204" pitchFamily="34" charset="-120"/>
              <a:ea typeface="微軟正黑體" panose="020B0604030504040204" pitchFamily="34" charset="-120"/>
            </a:endParaRPr>
          </a:p>
          <a:p>
            <a:r>
              <a:rPr lang="en-US" altLang="zh-TW" sz="2800" dirty="0">
                <a:latin typeface="微軟正黑體" panose="020B0604030504040204" pitchFamily="34" charset="-120"/>
                <a:ea typeface="微軟正黑體" panose="020B0604030504040204" pitchFamily="34" charset="-120"/>
              </a:rPr>
              <a:t>2.</a:t>
            </a:r>
            <a:r>
              <a:rPr lang="zh-TW" altLang="en-US" sz="4000" b="1" dirty="0">
                <a:solidFill>
                  <a:srgbClr val="FF0000"/>
                </a:solidFill>
                <a:latin typeface="微軟正黑體" panose="020B0604030504040204" pitchFamily="34" charset="-120"/>
                <a:ea typeface="微軟正黑體" panose="020B0604030504040204" pitchFamily="34" charset="-120"/>
              </a:rPr>
              <a:t>請避免以食品當作獎品</a:t>
            </a:r>
            <a:r>
              <a:rPr lang="zh-TW" altLang="en-US" sz="2800" dirty="0">
                <a:latin typeface="微軟正黑體" panose="020B0604030504040204" pitchFamily="34" charset="-120"/>
                <a:ea typeface="微軟正黑體" panose="020B0604030504040204" pitchFamily="34" charset="-120"/>
              </a:rPr>
              <a:t>：食品類一切請以「午餐、晚餐、點心」等誤餐費用執行， </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   切勿以「物品」申請核銷。</a:t>
            </a: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193099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33462" y="0"/>
            <a:ext cx="0" cy="3768928"/>
          </a:xfrm>
          <a:prstGeom prst="line">
            <a:avLst/>
          </a:prstGeom>
          <a:ln w="57150" cap="flat">
            <a:solidFill>
              <a:srgbClr val="4E6E81"/>
            </a:solidFill>
            <a:prstDash val="sysDash"/>
            <a:headEnd type="none" w="sm" len="sm"/>
            <a:tailEnd type="none" w="sm" len="sm"/>
          </a:ln>
        </p:spPr>
      </p:sp>
      <p:grpSp>
        <p:nvGrpSpPr>
          <p:cNvPr id="4" name="Group 4"/>
          <p:cNvGrpSpPr/>
          <p:nvPr/>
        </p:nvGrpSpPr>
        <p:grpSpPr>
          <a:xfrm>
            <a:off x="7976688" y="-5728"/>
            <a:ext cx="10350222" cy="10467826"/>
            <a:chOff x="-16653" y="-47625"/>
            <a:chExt cx="2725984" cy="2756958"/>
          </a:xfrm>
        </p:grpSpPr>
        <p:sp>
          <p:nvSpPr>
            <p:cNvPr id="5" name="Freeform 5"/>
            <p:cNvSpPr/>
            <p:nvPr/>
          </p:nvSpPr>
          <p:spPr>
            <a:xfrm>
              <a:off x="-16653" y="-47625"/>
              <a:ext cx="2709331" cy="2709333"/>
            </a:xfrm>
            <a:custGeom>
              <a:avLst/>
              <a:gdLst/>
              <a:ahLst/>
              <a:cxnLst/>
              <a:rect l="l" t="t" r="r" b="b"/>
              <a:pathLst>
                <a:path w="2709331" h="2709333">
                  <a:moveTo>
                    <a:pt x="0" y="0"/>
                  </a:moveTo>
                  <a:lnTo>
                    <a:pt x="2709331" y="0"/>
                  </a:lnTo>
                  <a:lnTo>
                    <a:pt x="2709331" y="2709333"/>
                  </a:lnTo>
                  <a:lnTo>
                    <a:pt x="0" y="2709333"/>
                  </a:lnTo>
                  <a:close/>
                </a:path>
              </a:pathLst>
            </a:custGeom>
            <a:solidFill>
              <a:srgbClr val="F2F1F1">
                <a:alpha val="80000"/>
              </a:srgbClr>
            </a:solidFill>
          </p:spPr>
        </p:sp>
        <p:sp>
          <p:nvSpPr>
            <p:cNvPr id="6" name="TextBox 6"/>
            <p:cNvSpPr txBox="1"/>
            <p:nvPr/>
          </p:nvSpPr>
          <p:spPr>
            <a:xfrm>
              <a:off x="0" y="-47625"/>
              <a:ext cx="2709331" cy="2756958"/>
            </a:xfrm>
            <a:prstGeom prst="rect">
              <a:avLst/>
            </a:prstGeom>
          </p:spPr>
          <p:txBody>
            <a:bodyPr lIns="50800" tIns="50800" rIns="50800" bIns="50800" rtlCol="0" anchor="ctr"/>
            <a:lstStyle/>
            <a:p>
              <a:pPr algn="ctr">
                <a:lnSpc>
                  <a:spcPts val="3359"/>
                </a:lnSpc>
              </a:pPr>
              <a:endParaRPr/>
            </a:p>
          </p:txBody>
        </p:sp>
      </p:grpSp>
      <p:sp>
        <p:nvSpPr>
          <p:cNvPr id="8" name="TextBox 8"/>
          <p:cNvSpPr txBox="1"/>
          <p:nvPr/>
        </p:nvSpPr>
        <p:spPr>
          <a:xfrm>
            <a:off x="965523" y="3768928"/>
            <a:ext cx="6996120" cy="2215991"/>
          </a:xfrm>
          <a:prstGeom prst="rect">
            <a:avLst/>
          </a:prstGeom>
        </p:spPr>
        <p:txBody>
          <a:bodyPr lIns="0" tIns="0" rIns="0" bIns="0" rtlCol="0" anchor="t">
            <a:spAutoFit/>
          </a:bodyPr>
          <a:lstStyle/>
          <a:p>
            <a:pPr>
              <a:spcBef>
                <a:spcPct val="0"/>
              </a:spcBef>
            </a:pPr>
            <a:r>
              <a:rPr lang="zh-TW" altLang="en-US" sz="7200" b="1" dirty="0">
                <a:solidFill>
                  <a:schemeClr val="tx1">
                    <a:lumMod val="75000"/>
                    <a:lumOff val="25000"/>
                  </a:schemeClr>
                </a:solidFill>
                <a:latin typeface="微軟正黑體" panose="020B0604030504040204" pitchFamily="34" charset="-120"/>
                <a:ea typeface="微軟正黑體" panose="020B0604030504040204" pitchFamily="34" charset="-120"/>
              </a:rPr>
              <a:t>「自主學習</a:t>
            </a:r>
            <a:endParaRPr lang="en-US" altLang="zh-TW" sz="72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spcBef>
                <a:spcPct val="0"/>
              </a:spcBef>
            </a:pPr>
            <a:r>
              <a:rPr lang="zh-TW" altLang="en-US" sz="7200" b="1" dirty="0">
                <a:solidFill>
                  <a:schemeClr val="tx1">
                    <a:lumMod val="75000"/>
                    <a:lumOff val="25000"/>
                  </a:schemeClr>
                </a:solidFill>
                <a:latin typeface="微軟正黑體" panose="020B0604030504040204" pitchFamily="34" charset="-120"/>
                <a:ea typeface="微軟正黑體" panose="020B0604030504040204" pitchFamily="34" charset="-120"/>
              </a:rPr>
              <a:t>培力」獎勵方案</a:t>
            </a:r>
            <a:endParaRPr lang="zh-TW" altLang="en-US" sz="7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nvGrpSpPr>
          <p:cNvPr id="10" name="Group 10"/>
          <p:cNvGrpSpPr/>
          <p:nvPr/>
        </p:nvGrpSpPr>
        <p:grpSpPr>
          <a:xfrm>
            <a:off x="17010810" y="1028700"/>
            <a:ext cx="248490" cy="248490"/>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pic>
        <p:nvPicPr>
          <p:cNvPr id="13" name="圖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8412931"/>
            <a:ext cx="4096847" cy="1363082"/>
          </a:xfrm>
          <a:prstGeom prst="rect">
            <a:avLst/>
          </a:prstGeom>
        </p:spPr>
      </p:pic>
      <p:grpSp>
        <p:nvGrpSpPr>
          <p:cNvPr id="21" name="群組 20"/>
          <p:cNvGrpSpPr/>
          <p:nvPr/>
        </p:nvGrpSpPr>
        <p:grpSpPr>
          <a:xfrm>
            <a:off x="9372600" y="4283012"/>
            <a:ext cx="9002801" cy="1801947"/>
            <a:chOff x="1319926" y="4757070"/>
            <a:chExt cx="6946542" cy="1801947"/>
          </a:xfrm>
        </p:grpSpPr>
        <p:sp>
          <p:nvSpPr>
            <p:cNvPr id="22" name="TextBox 99"/>
            <p:cNvSpPr txBox="1"/>
            <p:nvPr/>
          </p:nvSpPr>
          <p:spPr>
            <a:xfrm>
              <a:off x="1319926" y="4757070"/>
              <a:ext cx="3569046" cy="1077218"/>
            </a:xfrm>
            <a:prstGeom prst="rect">
              <a:avLst/>
            </a:prstGeom>
            <a:noFill/>
          </p:spPr>
          <p:txBody>
            <a:bodyPr wrap="square" rtlCol="0">
              <a:spAutoFit/>
            </a:bodyPr>
            <a:lstStyle/>
            <a:p>
              <a:pPr marL="342900" indent="-342900">
                <a:buFont typeface="Wingdings" panose="05000000000000000000" pitchFamily="2" charset="2"/>
                <a:buChar char="ü"/>
              </a:pP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cs typeface="方正黑体简体" panose="02010601030101010101" pitchFamily="2" charset="-122"/>
                  <a:sym typeface="+mn-lt"/>
                </a:rPr>
                <a:t>實施目的與申請方式</a:t>
              </a:r>
            </a:p>
          </p:txBody>
        </p:sp>
        <p:sp>
          <p:nvSpPr>
            <p:cNvPr id="23" name="TextBox 15"/>
            <p:cNvSpPr txBox="1"/>
            <p:nvPr/>
          </p:nvSpPr>
          <p:spPr>
            <a:xfrm>
              <a:off x="1319926" y="5481799"/>
              <a:ext cx="3328274" cy="1077218"/>
            </a:xfrm>
            <a:prstGeom prst="rect">
              <a:avLst/>
            </a:prstGeom>
            <a:noFill/>
          </p:spPr>
          <p:txBody>
            <a:bodyPr wrap="squar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ü"/>
              </a:pPr>
              <a:r>
                <a:rPr lang="zh-TW" altLang="en-US" sz="3200" dirty="0">
                  <a:latin typeface="微軟正黑體" panose="020B0604030504040204" pitchFamily="34" charset="-120"/>
                  <a:ea typeface="微軟正黑體" panose="020B0604030504040204" pitchFamily="34" charset="-120"/>
                  <a:cs typeface="方正黑体简体" panose="02010601030101010101" pitchFamily="2" charset="-122"/>
                  <a:sym typeface="+mn-lt"/>
                </a:rPr>
                <a:t>獎勵方式與申請期程</a:t>
              </a:r>
            </a:p>
          </p:txBody>
        </p:sp>
        <p:sp>
          <p:nvSpPr>
            <p:cNvPr id="24" name="TextBox 18"/>
            <p:cNvSpPr txBox="1"/>
            <p:nvPr/>
          </p:nvSpPr>
          <p:spPr>
            <a:xfrm>
              <a:off x="5082854" y="4757071"/>
              <a:ext cx="1813554" cy="1077218"/>
            </a:xfrm>
            <a:prstGeom prst="rect">
              <a:avLst/>
            </a:prstGeom>
            <a:noFill/>
          </p:spPr>
          <p:txBody>
            <a:bodyPr wrap="squar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ü"/>
              </a:pPr>
              <a:r>
                <a:rPr lang="zh-CN" altLang="en-US" sz="3200" dirty="0">
                  <a:latin typeface="微軟正黑體" panose="020B0604030504040204" pitchFamily="34" charset="-120"/>
                  <a:ea typeface="微軟正黑體" panose="020B0604030504040204" pitchFamily="34" charset="-120"/>
                  <a:cs typeface="方正黑体简体" panose="02010601030101010101" pitchFamily="2" charset="-122"/>
                  <a:sym typeface="+mn-lt"/>
                </a:rPr>
                <a:t>審查</a:t>
              </a:r>
              <a:r>
                <a:rPr lang="zh-TW" altLang="en-US" sz="3200" dirty="0">
                  <a:latin typeface="微軟正黑體" panose="020B0604030504040204" pitchFamily="34" charset="-120"/>
                  <a:ea typeface="微軟正黑體" panose="020B0604030504040204" pitchFamily="34" charset="-120"/>
                  <a:cs typeface="方正黑体简体" panose="02010601030101010101" pitchFamily="2" charset="-122"/>
                  <a:sym typeface="+mn-lt"/>
                </a:rPr>
                <a:t>方式</a:t>
              </a:r>
              <a:endParaRPr lang="zh-CN" altLang="zh-CN" sz="3200" dirty="0">
                <a:latin typeface="微軟正黑體" panose="020B0604030504040204" pitchFamily="34" charset="-120"/>
                <a:ea typeface="微軟正黑體" panose="020B0604030504040204" pitchFamily="34" charset="-120"/>
                <a:cs typeface="方正黑体简体" panose="02010601030101010101" pitchFamily="2" charset="-122"/>
                <a:sym typeface="+mn-lt"/>
              </a:endParaRPr>
            </a:p>
          </p:txBody>
        </p:sp>
        <p:sp>
          <p:nvSpPr>
            <p:cNvPr id="25" name="TextBox 19"/>
            <p:cNvSpPr txBox="1"/>
            <p:nvPr/>
          </p:nvSpPr>
          <p:spPr>
            <a:xfrm>
              <a:off x="5103931" y="5483226"/>
              <a:ext cx="3162537" cy="584775"/>
            </a:xfrm>
            <a:prstGeom prst="rect">
              <a:avLst/>
            </a:prstGeom>
            <a:noFill/>
          </p:spPr>
          <p:txBody>
            <a:bodyPr wrap="squar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ü"/>
              </a:pPr>
              <a:r>
                <a:rPr lang="zh-TW" altLang="en-US" sz="3200" dirty="0">
                  <a:latin typeface="微軟正黑體" panose="020B0604030504040204" pitchFamily="34" charset="-120"/>
                  <a:ea typeface="微軟正黑體" panose="020B0604030504040204" pitchFamily="34" charset="-120"/>
                  <a:cs typeface="方正黑体简体" panose="02010601030101010101" pitchFamily="2" charset="-122"/>
                  <a:sym typeface="+mn-lt"/>
                </a:rPr>
                <a:t>方案終止情形</a:t>
              </a:r>
            </a:p>
          </p:txBody>
        </p:sp>
      </p:grpSp>
      <p:sp>
        <p:nvSpPr>
          <p:cNvPr id="2" name="投影片編號版面配置區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63438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33462" y="0"/>
            <a:ext cx="0" cy="3768928"/>
          </a:xfrm>
          <a:prstGeom prst="line">
            <a:avLst/>
          </a:prstGeom>
          <a:ln w="57150" cap="flat">
            <a:solidFill>
              <a:srgbClr val="4E6E81"/>
            </a:solidFill>
            <a:prstDash val="sysDash"/>
            <a:headEnd type="none" w="sm" len="sm"/>
            <a:tailEnd type="none" w="sm" len="sm"/>
          </a:ln>
        </p:spPr>
      </p:sp>
      <p:grpSp>
        <p:nvGrpSpPr>
          <p:cNvPr id="10" name="Group 10"/>
          <p:cNvGrpSpPr/>
          <p:nvPr/>
        </p:nvGrpSpPr>
        <p:grpSpPr>
          <a:xfrm>
            <a:off x="17010810" y="1028700"/>
            <a:ext cx="248490" cy="248490"/>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1" name="TextBox 6"/>
          <p:cNvSpPr txBox="1"/>
          <p:nvPr/>
        </p:nvSpPr>
        <p:spPr>
          <a:xfrm>
            <a:off x="1292110" y="1003602"/>
            <a:ext cx="11661890" cy="1231106"/>
          </a:xfrm>
          <a:prstGeom prst="rect">
            <a:avLst/>
          </a:prstGeom>
        </p:spPr>
        <p:txBody>
          <a:bodyPr wrap="square"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實施目的與申請方式</a:t>
            </a:r>
            <a:endPar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sp>
        <p:nvSpPr>
          <p:cNvPr id="38" name="六边形 16"/>
          <p:cNvSpPr/>
          <p:nvPr/>
        </p:nvSpPr>
        <p:spPr>
          <a:xfrm flipH="1">
            <a:off x="1578448" y="3041480"/>
            <a:ext cx="2288087" cy="523220"/>
          </a:xfrm>
          <a:prstGeom prst="roundRect">
            <a:avLst/>
          </a:prstGeom>
          <a:solidFill>
            <a:srgbClr val="243E4D"/>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9" name="文字方塊 38"/>
          <p:cNvSpPr txBox="1"/>
          <p:nvPr/>
        </p:nvSpPr>
        <p:spPr>
          <a:xfrm>
            <a:off x="1719191" y="3041052"/>
            <a:ext cx="2012816" cy="523220"/>
          </a:xfrm>
          <a:prstGeom prst="rect">
            <a:avLst/>
          </a:prstGeom>
          <a:noFill/>
        </p:spPr>
        <p:txBody>
          <a:bodyPr wrap="square" rtlCol="0">
            <a:spAutoFit/>
          </a:bodyP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實施目的</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4415383" y="2823805"/>
            <a:ext cx="12099793" cy="954107"/>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藉由教師個別指導方式，參與</a:t>
            </a:r>
            <a:r>
              <a:rPr lang="zh-TW" altLang="en-US" sz="2800" dirty="0" smtClean="0">
                <a:latin typeface="微軟正黑體" panose="020B0604030504040204" pitchFamily="34" charset="-120"/>
                <a:ea typeface="微軟正黑體" panose="020B0604030504040204" pitchFamily="34" charset="-120"/>
              </a:rPr>
              <a:t>教師課程教學</a:t>
            </a:r>
            <a:r>
              <a:rPr lang="zh-TW" altLang="en-US" sz="2800" dirty="0">
                <a:latin typeface="微軟正黑體" panose="020B0604030504040204" pitchFamily="34" charset="-120"/>
                <a:ea typeface="微軟正黑體" panose="020B0604030504040204" pitchFamily="34" charset="-120"/>
              </a:rPr>
              <a:t>之培力學習及訓練，以提升學生學習</a:t>
            </a:r>
            <a:r>
              <a:rPr lang="zh-TW" altLang="en-US" sz="2800" dirty="0" smtClean="0">
                <a:latin typeface="微軟正黑體" panose="020B0604030504040204" pitchFamily="34" charset="-120"/>
                <a:ea typeface="微軟正黑體" panose="020B0604030504040204" pitchFamily="34" charset="-120"/>
              </a:rPr>
              <a:t>能力。</a:t>
            </a:r>
            <a:endParaRPr lang="zh-TW" altLang="en-US" sz="2800" dirty="0">
              <a:latin typeface="微軟正黑體" panose="020B0604030504040204" pitchFamily="34" charset="-120"/>
              <a:ea typeface="微軟正黑體" panose="020B0604030504040204" pitchFamily="34" charset="-120"/>
            </a:endParaRPr>
          </a:p>
        </p:txBody>
      </p:sp>
      <p:sp>
        <p:nvSpPr>
          <p:cNvPr id="41" name="六边形 16"/>
          <p:cNvSpPr/>
          <p:nvPr/>
        </p:nvSpPr>
        <p:spPr>
          <a:xfrm flipH="1">
            <a:off x="1577691" y="4401489"/>
            <a:ext cx="2289600" cy="522000"/>
          </a:xfrm>
          <a:prstGeom prst="roundRect">
            <a:avLst/>
          </a:prstGeom>
          <a:solidFill>
            <a:schemeClr val="tx2">
              <a:lumMod val="75000"/>
            </a:schemeClr>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2" name="文字方塊 41"/>
          <p:cNvSpPr txBox="1"/>
          <p:nvPr/>
        </p:nvSpPr>
        <p:spPr>
          <a:xfrm>
            <a:off x="1718813" y="4381301"/>
            <a:ext cx="2012816" cy="523220"/>
          </a:xfrm>
          <a:prstGeom prst="rect">
            <a:avLst/>
          </a:prstGeom>
          <a:noFill/>
        </p:spPr>
        <p:txBody>
          <a:bodyPr wrap="square" rtlCol="0">
            <a:spAutoFit/>
          </a:bodyP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申請方式</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43" name="文字方塊 42"/>
          <p:cNvSpPr txBox="1"/>
          <p:nvPr/>
        </p:nvSpPr>
        <p:spPr>
          <a:xfrm>
            <a:off x="4415383" y="4010711"/>
            <a:ext cx="12099793" cy="1384995"/>
          </a:xfrm>
          <a:prstGeom prst="rect">
            <a:avLst/>
          </a:prstGeom>
          <a:noFill/>
        </p:spPr>
        <p:txBody>
          <a:bodyPr wrap="square" rtlCol="0">
            <a:spAutoFit/>
          </a:bodyPr>
          <a:lstStyle/>
          <a:p>
            <a:r>
              <a:rPr lang="zh-TW" altLang="en-US" sz="2800" b="1" dirty="0">
                <a:solidFill>
                  <a:srgbClr val="FF0000"/>
                </a:solidFill>
                <a:latin typeface="微軟正黑體" panose="020B0604030504040204" pitchFamily="34" charset="-120"/>
                <a:ea typeface="微軟正黑體" panose="020B0604030504040204" pitchFamily="34" charset="-120"/>
              </a:rPr>
              <a:t>每名學生僅能申請</a:t>
            </a:r>
            <a:r>
              <a:rPr lang="en-US" altLang="zh-TW" sz="2800" b="1" dirty="0">
                <a:solidFill>
                  <a:srgbClr val="FF0000"/>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項學習</a:t>
            </a:r>
            <a:r>
              <a:rPr lang="zh-TW" altLang="en-US" sz="2800" b="1" dirty="0" smtClean="0">
                <a:solidFill>
                  <a:srgbClr val="FF0000"/>
                </a:solidFill>
                <a:latin typeface="微軟正黑體" panose="020B0604030504040204" pitchFamily="34" charset="-120"/>
                <a:ea typeface="微軟正黑體" panose="020B0604030504040204" pitchFamily="34" charset="-120"/>
              </a:rPr>
              <a:t>獎勵</a:t>
            </a:r>
            <a:r>
              <a:rPr lang="zh-TW" altLang="en-US"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每</a:t>
            </a:r>
            <a:r>
              <a:rPr lang="zh-TW" altLang="en-US" sz="2800" dirty="0">
                <a:latin typeface="微軟正黑體" panose="020B0604030504040204" pitchFamily="34" charset="-120"/>
                <a:ea typeface="微軟正黑體" panose="020B0604030504040204" pitchFamily="34" charset="-120"/>
              </a:rPr>
              <a:t>門課程（合班視為同門課程）以</a:t>
            </a:r>
            <a:r>
              <a:rPr lang="en-US" altLang="zh-TW" sz="2800" b="1" dirty="0">
                <a:solidFill>
                  <a:srgbClr val="FF0000"/>
                </a:solidFill>
                <a:latin typeface="微軟正黑體" panose="020B0604030504040204" pitchFamily="34" charset="-120"/>
                <a:ea typeface="微軟正黑體" panose="020B0604030504040204" pitchFamily="34" charset="-120"/>
              </a:rPr>
              <a:t>25</a:t>
            </a:r>
            <a:r>
              <a:rPr lang="zh-TW" altLang="en-US" sz="2800" b="1" dirty="0">
                <a:solidFill>
                  <a:srgbClr val="FF0000"/>
                </a:solidFill>
                <a:latin typeface="微軟正黑體" panose="020B0604030504040204" pitchFamily="34" charset="-120"/>
                <a:ea typeface="微軟正黑體" panose="020B0604030504040204" pitchFamily="34" charset="-120"/>
              </a:rPr>
              <a:t>人</a:t>
            </a:r>
            <a:r>
              <a:rPr lang="zh-TW" altLang="en-US" sz="2800" dirty="0">
                <a:latin typeface="微軟正黑體" panose="020B0604030504040204" pitchFamily="34" charset="-120"/>
                <a:ea typeface="微軟正黑體" panose="020B0604030504040204" pitchFamily="34" charset="-120"/>
              </a:rPr>
              <a:t>為一個單位，提供</a:t>
            </a: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名學生</a:t>
            </a:r>
            <a:r>
              <a:rPr lang="zh-TW" altLang="en-US" sz="2800" dirty="0" smtClean="0">
                <a:latin typeface="微軟正黑體" panose="020B0604030504040204" pitchFamily="34" charset="-120"/>
                <a:ea typeface="微軟正黑體" panose="020B0604030504040204" pitchFamily="34" charset="-120"/>
              </a:rPr>
              <a:t>申請</a:t>
            </a:r>
            <a:r>
              <a:rPr lang="zh-TW" altLang="zh-TW" sz="2800" b="1" dirty="0">
                <a:solidFill>
                  <a:srgbClr val="FF0000"/>
                </a:solidFill>
                <a:latin typeface="微軟正黑體" panose="020B0604030504040204" pitchFamily="34" charset="-120"/>
                <a:ea typeface="微軟正黑體" panose="020B0604030504040204" pitchFamily="34" charset="-120"/>
              </a:rPr>
              <a:t>（若因開課人數上限而未滿</a:t>
            </a:r>
            <a:r>
              <a:rPr lang="en-US" altLang="zh-TW" sz="2800" b="1" dirty="0">
                <a:solidFill>
                  <a:srgbClr val="FF0000"/>
                </a:solidFill>
                <a:latin typeface="微軟正黑體" panose="020B0604030504040204" pitchFamily="34" charset="-120"/>
                <a:ea typeface="微軟正黑體" panose="020B0604030504040204" pitchFamily="34" charset="-120"/>
              </a:rPr>
              <a:t>25</a:t>
            </a:r>
            <a:r>
              <a:rPr lang="zh-TW" altLang="zh-TW" sz="2800" b="1" dirty="0">
                <a:solidFill>
                  <a:srgbClr val="FF0000"/>
                </a:solidFill>
                <a:latin typeface="微軟正黑體" panose="020B0604030504040204" pitchFamily="34" charset="-120"/>
                <a:ea typeface="微軟正黑體" panose="020B0604030504040204" pitchFamily="34" charset="-120"/>
              </a:rPr>
              <a:t>人者，不在此限）</a:t>
            </a:r>
            <a:r>
              <a:rPr lang="zh-TW" altLang="en-US" sz="2800" dirty="0" smtClean="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p:txBody>
      </p:sp>
      <p:sp>
        <p:nvSpPr>
          <p:cNvPr id="44" name="六边形 16"/>
          <p:cNvSpPr/>
          <p:nvPr/>
        </p:nvSpPr>
        <p:spPr>
          <a:xfrm flipH="1">
            <a:off x="1577691" y="7211035"/>
            <a:ext cx="2289600" cy="522000"/>
          </a:xfrm>
          <a:prstGeom prst="roundRect">
            <a:avLst/>
          </a:prstGeom>
          <a:solidFill>
            <a:schemeClr val="tx1">
              <a:lumMod val="65000"/>
              <a:lumOff val="35000"/>
            </a:schemeClr>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5" name="文字方塊 44"/>
          <p:cNvSpPr txBox="1"/>
          <p:nvPr/>
        </p:nvSpPr>
        <p:spPr>
          <a:xfrm>
            <a:off x="1761830" y="7182594"/>
            <a:ext cx="1921323" cy="578882"/>
          </a:xfrm>
          <a:prstGeom prst="roundRect">
            <a:avLst/>
          </a:prstGeom>
          <a:noFill/>
        </p:spPr>
        <p:txBody>
          <a:bodyPr wrap="square" rtlCol="0">
            <a:spAutoFit/>
          </a:bodyP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申請資格</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46" name="文字方塊 45"/>
          <p:cNvSpPr txBox="1"/>
          <p:nvPr/>
        </p:nvSpPr>
        <p:spPr>
          <a:xfrm>
            <a:off x="4415384" y="6705003"/>
            <a:ext cx="12442433" cy="2246769"/>
          </a:xfrm>
          <a:prstGeom prst="rect">
            <a:avLst/>
          </a:prstGeom>
          <a:noFill/>
        </p:spPr>
        <p:txBody>
          <a:bodyPr wrap="square" rtlCol="0">
            <a:spAutoFit/>
          </a:bodyPr>
          <a:lstStyle/>
          <a:p>
            <a:pPr marL="342900" indent="-342900">
              <a:buFont typeface="Wingdings" panose="05000000000000000000" pitchFamily="2" charset="2"/>
              <a:buChar char="p"/>
            </a:pPr>
            <a:r>
              <a:rPr lang="zh-TW" altLang="en-US" sz="2800" dirty="0">
                <a:latin typeface="微軟正黑體" panose="020B0604030504040204" pitchFamily="34" charset="-120"/>
                <a:ea typeface="微軟正黑體" panose="020B0604030504040204" pitchFamily="34" charset="-120"/>
              </a:rPr>
              <a:t>須為本校</a:t>
            </a:r>
            <a:r>
              <a:rPr lang="zh-TW" altLang="en-US" sz="2800" b="1" dirty="0">
                <a:solidFill>
                  <a:srgbClr val="FF0000"/>
                </a:solidFill>
                <a:latin typeface="微軟正黑體" panose="020B0604030504040204" pitchFamily="34" charset="-120"/>
                <a:ea typeface="微軟正黑體" panose="020B0604030504040204" pitchFamily="34" charset="-120"/>
              </a:rPr>
              <a:t>大學部高年級</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大三（含）以上</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或研究所</a:t>
            </a:r>
            <a:r>
              <a:rPr lang="zh-TW" altLang="en-US" sz="2800" dirty="0">
                <a:latin typeface="微軟正黑體" panose="020B0604030504040204" pitchFamily="34" charset="-120"/>
                <a:ea typeface="微軟正黑體" panose="020B0604030504040204" pitchFamily="34" charset="-120"/>
              </a:rPr>
              <a:t>之全職</a:t>
            </a:r>
            <a:r>
              <a:rPr lang="zh-TW" altLang="en-US" sz="2800" dirty="0" smtClean="0">
                <a:latin typeface="微軟正黑體" panose="020B0604030504040204" pitchFamily="34" charset="-120"/>
                <a:ea typeface="微軟正黑體" panose="020B0604030504040204" pitchFamily="34" charset="-120"/>
              </a:rPr>
              <a:t>學生</a:t>
            </a:r>
            <a:endParaRPr lang="en-US" altLang="zh-TW" sz="2800" dirty="0" smtClean="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r>
              <a:rPr lang="zh-TW" altLang="en-US" sz="2800" dirty="0">
                <a:latin typeface="微軟正黑體" panose="020B0604030504040204" pitchFamily="34" charset="-120"/>
                <a:ea typeface="微軟正黑體" panose="020B0604030504040204" pitchFamily="34" charset="-120"/>
              </a:rPr>
              <a:t>不得</a:t>
            </a:r>
            <a:r>
              <a:rPr lang="zh-TW" altLang="en-US" sz="2800" dirty="0" smtClean="0">
                <a:latin typeface="微軟正黑體" panose="020B0604030504040204" pitchFamily="34" charset="-120"/>
                <a:ea typeface="微軟正黑體" panose="020B0604030504040204" pitchFamily="34" charset="-120"/>
              </a:rPr>
              <a:t>申請至</a:t>
            </a:r>
            <a:r>
              <a:rPr lang="zh-TW" altLang="en-US" sz="2800" dirty="0">
                <a:latin typeface="微軟正黑體" panose="020B0604030504040204" pitchFamily="34" charset="-120"/>
                <a:ea typeface="微軟正黑體" panose="020B0604030504040204" pitchFamily="34" charset="-120"/>
              </a:rPr>
              <a:t>其當學期修課之課堂上進行學習。</a:t>
            </a:r>
          </a:p>
          <a:p>
            <a:pPr marL="342900" indent="-342900">
              <a:buFont typeface="Wingdings" panose="05000000000000000000" pitchFamily="2" charset="2"/>
              <a:buChar char="p"/>
            </a:pPr>
            <a:r>
              <a:rPr lang="zh-TW" altLang="en-US" sz="2800" dirty="0" smtClean="0">
                <a:latin typeface="微軟正黑體" panose="020B0604030504040204" pitchFamily="34" charset="-120"/>
                <a:ea typeface="微軟正黑體" panose="020B0604030504040204" pitchFamily="34" charset="-120"/>
              </a:rPr>
              <a:t>無法申請本方案狀況（弱勢學生不在此限）</a:t>
            </a:r>
            <a:endParaRPr lang="en-US" altLang="zh-TW" sz="2800" dirty="0" smtClean="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Ø"/>
            </a:pPr>
            <a:r>
              <a:rPr lang="zh-TW" altLang="en-US" sz="2800" b="1" dirty="0">
                <a:solidFill>
                  <a:srgbClr val="FF0000"/>
                </a:solidFill>
                <a:latin typeface="微軟正黑體" panose="020B0604030504040204" pitchFamily="34" charset="-120"/>
                <a:ea typeface="微軟正黑體" panose="020B0604030504040204" pitchFamily="34" charset="-120"/>
              </a:rPr>
              <a:t>在本校擔任教務處、師培中心、通識中心聘任</a:t>
            </a:r>
            <a:r>
              <a:rPr lang="zh-TW" altLang="en-US" sz="2800" b="1" dirty="0" smtClean="0">
                <a:solidFill>
                  <a:srgbClr val="FF0000"/>
                </a:solidFill>
                <a:latin typeface="微軟正黑體" panose="020B0604030504040204" pitchFamily="34" charset="-120"/>
                <a:ea typeface="微軟正黑體" panose="020B0604030504040204" pitchFamily="34" charset="-120"/>
              </a:rPr>
              <a:t>之</a:t>
            </a:r>
            <a:r>
              <a:rPr lang="en-US" altLang="zh-TW" sz="2800" b="1" dirty="0" smtClean="0">
                <a:solidFill>
                  <a:srgbClr val="FF0000"/>
                </a:solidFill>
                <a:latin typeface="微軟正黑體" panose="020B0604030504040204" pitchFamily="34" charset="-120"/>
                <a:ea typeface="微軟正黑體" panose="020B0604030504040204" pitchFamily="34" charset="-120"/>
              </a:rPr>
              <a:t>40</a:t>
            </a:r>
            <a:r>
              <a:rPr lang="zh-TW" altLang="en-US" sz="2800" b="1" dirty="0" smtClean="0">
                <a:solidFill>
                  <a:srgbClr val="FF0000"/>
                </a:solidFill>
                <a:latin typeface="微軟正黑體" panose="020B0604030504040204" pitchFamily="34" charset="-120"/>
                <a:ea typeface="微軟正黑體" panose="020B0604030504040204" pitchFamily="34" charset="-120"/>
              </a:rPr>
              <a:t>人以上之課程</a:t>
            </a:r>
            <a:r>
              <a:rPr lang="zh-TW" altLang="en-US" sz="2800" b="1" dirty="0">
                <a:solidFill>
                  <a:srgbClr val="FF0000"/>
                </a:solidFill>
                <a:latin typeface="微軟正黑體" panose="020B0604030504040204" pitchFamily="34" charset="-120"/>
                <a:ea typeface="微軟正黑體" panose="020B0604030504040204" pitchFamily="34" charset="-120"/>
              </a:rPr>
              <a:t>教學</a:t>
            </a:r>
            <a:r>
              <a:rPr lang="en-US" altLang="zh-TW" sz="2800" b="1" dirty="0" smtClean="0">
                <a:solidFill>
                  <a:srgbClr val="FF0000"/>
                </a:solidFill>
                <a:latin typeface="微軟正黑體" panose="020B0604030504040204" pitchFamily="34" charset="-120"/>
                <a:ea typeface="微軟正黑體" panose="020B0604030504040204" pitchFamily="34" charset="-120"/>
              </a:rPr>
              <a:t>TA</a:t>
            </a:r>
          </a:p>
          <a:p>
            <a:pPr marL="800100" lvl="1" indent="-342900">
              <a:buFont typeface="Wingdings" panose="05000000000000000000" pitchFamily="2" charset="2"/>
              <a:buChar char="Ø"/>
            </a:pPr>
            <a:r>
              <a:rPr lang="zh-TW" altLang="en-US" sz="2800" b="1" dirty="0" smtClean="0">
                <a:solidFill>
                  <a:srgbClr val="FF0000"/>
                </a:solidFill>
                <a:latin typeface="微軟正黑體" panose="020B0604030504040204" pitchFamily="34" charset="-120"/>
                <a:ea typeface="微軟正黑體" panose="020B0604030504040204" pitchFamily="34" charset="-120"/>
              </a:rPr>
              <a:t>已</a:t>
            </a:r>
            <a:r>
              <a:rPr lang="zh-TW" altLang="en-US" sz="2800" b="1" dirty="0">
                <a:solidFill>
                  <a:srgbClr val="FF0000"/>
                </a:solidFill>
                <a:latin typeface="微軟正黑體" panose="020B0604030504040204" pitchFamily="34" charset="-120"/>
                <a:ea typeface="微軟正黑體" panose="020B0604030504040204" pitchFamily="34" charset="-120"/>
              </a:rPr>
              <a:t>申請</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參加「學生自主學習社群者」</a:t>
            </a:r>
          </a:p>
        </p:txBody>
      </p:sp>
      <p:sp>
        <p:nvSpPr>
          <p:cNvPr id="47" name="六边形 16"/>
          <p:cNvSpPr/>
          <p:nvPr/>
        </p:nvSpPr>
        <p:spPr>
          <a:xfrm flipH="1">
            <a:off x="1546984" y="5705441"/>
            <a:ext cx="2289600" cy="522000"/>
          </a:xfrm>
          <a:prstGeom prst="roundRect">
            <a:avLst/>
          </a:prstGeom>
          <a:solidFill>
            <a:srgbClr val="4E6E81"/>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8" name="文字方塊 47"/>
          <p:cNvSpPr txBox="1"/>
          <p:nvPr/>
        </p:nvSpPr>
        <p:spPr>
          <a:xfrm>
            <a:off x="1682647" y="5704831"/>
            <a:ext cx="2079689" cy="523220"/>
          </a:xfrm>
          <a:prstGeom prst="rect">
            <a:avLst/>
          </a:prstGeom>
          <a:noFill/>
        </p:spPr>
        <p:txBody>
          <a:bodyPr wrap="square" rtlCol="0">
            <a:spAutoFit/>
          </a:bodyP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申請書內</a:t>
            </a:r>
            <a:r>
              <a:rPr lang="zh-TW" altLang="en-US" sz="2800" b="1" dirty="0">
                <a:solidFill>
                  <a:schemeClr val="bg1"/>
                </a:solidFill>
                <a:latin typeface="微軟正黑體" panose="020B0604030504040204" pitchFamily="34" charset="-120"/>
                <a:ea typeface="微軟正黑體" panose="020B0604030504040204" pitchFamily="34" charset="-120"/>
              </a:rPr>
              <a:t>容</a:t>
            </a:r>
          </a:p>
        </p:txBody>
      </p:sp>
      <p:sp>
        <p:nvSpPr>
          <p:cNvPr id="49" name="文字方塊 48"/>
          <p:cNvSpPr txBox="1"/>
          <p:nvPr/>
        </p:nvSpPr>
        <p:spPr>
          <a:xfrm>
            <a:off x="4370174" y="5736711"/>
            <a:ext cx="12562944"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學習期</a:t>
            </a:r>
            <a:r>
              <a:rPr lang="zh-TW" altLang="en-US" sz="2800" dirty="0" smtClean="0">
                <a:latin typeface="微軟正黑體" panose="020B0604030504040204" pitchFamily="34" charset="-120"/>
                <a:ea typeface="微軟正黑體" panose="020B0604030504040204" pitchFamily="34" charset="-120"/>
              </a:rPr>
              <a:t>程、學生資料、</a:t>
            </a:r>
            <a:r>
              <a:rPr lang="zh-TW" altLang="en-US" sz="2800" dirty="0">
                <a:latin typeface="微軟正黑體" panose="020B0604030504040204" pitchFamily="34" charset="-120"/>
                <a:ea typeface="微軟正黑體" panose="020B0604030504040204" pitchFamily="34" charset="-120"/>
              </a:rPr>
              <a:t>指導教師資料、學習目標及指導方式等</a:t>
            </a: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01352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018367"/>
            <a:ext cx="18288000" cy="0"/>
          </a:xfrm>
          <a:prstGeom prst="line">
            <a:avLst/>
          </a:prstGeom>
          <a:ln w="57150" cap="flat">
            <a:solidFill>
              <a:srgbClr val="4E6E81"/>
            </a:solidFill>
            <a:prstDash val="sysDash"/>
            <a:headEnd type="none" w="sm" len="sm"/>
            <a:tailEnd type="none" w="sm" len="sm"/>
          </a:ln>
        </p:spPr>
      </p:sp>
      <p:grpSp>
        <p:nvGrpSpPr>
          <p:cNvPr id="3" name="Group 3"/>
          <p:cNvGrpSpPr/>
          <p:nvPr/>
        </p:nvGrpSpPr>
        <p:grpSpPr>
          <a:xfrm>
            <a:off x="1897117" y="3091689"/>
            <a:ext cx="2002674" cy="1669629"/>
            <a:chOff x="0" y="-66675"/>
            <a:chExt cx="1054906" cy="879475"/>
          </a:xfrm>
        </p:grpSpPr>
        <p:sp>
          <p:nvSpPr>
            <p:cNvPr id="4" name="Freeform 4"/>
            <p:cNvSpPr/>
            <p:nvPr/>
          </p:nvSpPr>
          <p:spPr>
            <a:xfrm>
              <a:off x="0" y="0"/>
              <a:ext cx="1054906" cy="812800"/>
            </a:xfrm>
            <a:custGeom>
              <a:avLst/>
              <a:gdLst/>
              <a:ahLst/>
              <a:cxnLst/>
              <a:rect l="l" t="t" r="r" b="b"/>
              <a:pathLst>
                <a:path w="1054906" h="812800">
                  <a:moveTo>
                    <a:pt x="0" y="0"/>
                  </a:moveTo>
                  <a:lnTo>
                    <a:pt x="1054906" y="0"/>
                  </a:lnTo>
                  <a:lnTo>
                    <a:pt x="1054906" y="812800"/>
                  </a:lnTo>
                  <a:lnTo>
                    <a:pt x="0" y="812800"/>
                  </a:lnTo>
                  <a:close/>
                </a:path>
              </a:pathLst>
            </a:custGeom>
            <a:solidFill>
              <a:srgbClr val="F2F1F1"/>
            </a:solidFill>
          </p:spPr>
        </p:sp>
        <p:sp>
          <p:nvSpPr>
            <p:cNvPr id="5" name="TextBox 5"/>
            <p:cNvSpPr txBox="1"/>
            <p:nvPr/>
          </p:nvSpPr>
          <p:spPr>
            <a:xfrm>
              <a:off x="0" y="-66675"/>
              <a:ext cx="1054906" cy="879475"/>
            </a:xfrm>
            <a:prstGeom prst="rect">
              <a:avLst/>
            </a:prstGeom>
          </p:spPr>
          <p:txBody>
            <a:bodyPr lIns="50800" tIns="50800" rIns="50800" bIns="50800" rtlCol="0" anchor="ctr"/>
            <a:lstStyle/>
            <a:p>
              <a:pPr algn="ctr">
                <a:lnSpc>
                  <a:spcPts val="3450"/>
                </a:lnSpc>
              </a:pPr>
              <a:r>
                <a:rPr lang="zh-TW" altLang="en-US" sz="3200" b="1" dirty="0">
                  <a:latin typeface="微軟正黑體" panose="020B0604030504040204" pitchFamily="34" charset="-120"/>
                  <a:ea typeface="微軟正黑體" panose="020B0604030504040204" pitchFamily="34" charset="-120"/>
                </a:rPr>
                <a:t>方案申請</a:t>
              </a:r>
            </a:p>
          </p:txBody>
        </p:sp>
      </p:grpSp>
      <p:grpSp>
        <p:nvGrpSpPr>
          <p:cNvPr id="6" name="Group 6"/>
          <p:cNvGrpSpPr/>
          <p:nvPr/>
        </p:nvGrpSpPr>
        <p:grpSpPr>
          <a:xfrm>
            <a:off x="10279365" y="3218267"/>
            <a:ext cx="2002674" cy="1543050"/>
            <a:chOff x="0" y="0"/>
            <a:chExt cx="1054906" cy="812800"/>
          </a:xfrm>
        </p:grpSpPr>
        <p:sp>
          <p:nvSpPr>
            <p:cNvPr id="7" name="Freeform 7"/>
            <p:cNvSpPr/>
            <p:nvPr/>
          </p:nvSpPr>
          <p:spPr>
            <a:xfrm>
              <a:off x="0" y="0"/>
              <a:ext cx="1054906" cy="812800"/>
            </a:xfrm>
            <a:custGeom>
              <a:avLst/>
              <a:gdLst/>
              <a:ahLst/>
              <a:cxnLst/>
              <a:rect l="l" t="t" r="r" b="b"/>
              <a:pathLst>
                <a:path w="1054906" h="812800">
                  <a:moveTo>
                    <a:pt x="0" y="0"/>
                  </a:moveTo>
                  <a:lnTo>
                    <a:pt x="1054906" y="0"/>
                  </a:lnTo>
                  <a:lnTo>
                    <a:pt x="1054906" y="812800"/>
                  </a:lnTo>
                  <a:lnTo>
                    <a:pt x="0" y="812800"/>
                  </a:lnTo>
                  <a:close/>
                </a:path>
              </a:pathLst>
            </a:custGeom>
            <a:solidFill>
              <a:srgbClr val="F2F1F1"/>
            </a:solidFill>
          </p:spPr>
        </p:sp>
        <p:sp>
          <p:nvSpPr>
            <p:cNvPr id="8" name="TextBox 8"/>
            <p:cNvSpPr txBox="1"/>
            <p:nvPr/>
          </p:nvSpPr>
          <p:spPr>
            <a:xfrm>
              <a:off x="0" y="-66675"/>
              <a:ext cx="1054906" cy="879475"/>
            </a:xfrm>
            <a:prstGeom prst="rect">
              <a:avLst/>
            </a:prstGeom>
          </p:spPr>
          <p:txBody>
            <a:bodyPr lIns="50800" tIns="50800" rIns="50800" bIns="50800" rtlCol="0" anchor="ctr"/>
            <a:lstStyle/>
            <a:p>
              <a:pPr algn="ctr">
                <a:lnSpc>
                  <a:spcPts val="3450"/>
                </a:lnSpc>
              </a:pPr>
              <a:r>
                <a:rPr lang="zh-TW" altLang="en-US" sz="3200" b="1" dirty="0">
                  <a:latin typeface="微軟正黑體" panose="020B0604030504040204" pitchFamily="34" charset="-120"/>
                  <a:ea typeface="微軟正黑體" panose="020B0604030504040204" pitchFamily="34" charset="-120"/>
                  <a:sym typeface="Heebo Bold"/>
                </a:rPr>
                <a:t>學習階段</a:t>
              </a:r>
            </a:p>
          </p:txBody>
        </p:sp>
      </p:grpSp>
      <p:sp>
        <p:nvSpPr>
          <p:cNvPr id="12" name="TextBox 12"/>
          <p:cNvSpPr txBox="1"/>
          <p:nvPr/>
        </p:nvSpPr>
        <p:spPr>
          <a:xfrm>
            <a:off x="966578" y="5125401"/>
            <a:ext cx="3863751" cy="2154436"/>
          </a:xfrm>
          <a:prstGeom prst="rect">
            <a:avLst/>
          </a:prstGeom>
        </p:spPr>
        <p:txBody>
          <a:bodyPr wrap="square" lIns="0" tIns="0" rIns="0" bIns="0" rtlCol="0" anchor="t">
            <a:spAutoFit/>
          </a:bodyPr>
          <a:lstStyle/>
          <a:p>
            <a:pPr fontAlgn="base">
              <a:spcBef>
                <a:spcPct val="0"/>
              </a:spcBef>
              <a:spcAft>
                <a:spcPct val="0"/>
              </a:spcAft>
            </a:pPr>
            <a:r>
              <a:rPr lang="zh-TW" altLang="en-US" sz="2800" dirty="0">
                <a:latin typeface="微軟正黑體" panose="020B0604030504040204" pitchFamily="34" charset="-120"/>
                <a:ea typeface="微軟正黑體" panose="020B0604030504040204" pitchFamily="34" charset="-120"/>
              </a:rPr>
              <a:t>即日起至</a:t>
            </a:r>
            <a:r>
              <a:rPr lang="en-US" altLang="zh-TW" sz="2800" b="1" dirty="0" smtClean="0">
                <a:solidFill>
                  <a:srgbClr val="FF0000"/>
                </a:solidFill>
                <a:latin typeface="微軟正黑體" panose="020B0604030504040204" pitchFamily="34" charset="-120"/>
                <a:ea typeface="微軟正黑體" panose="020B0604030504040204" pitchFamily="34" charset="-120"/>
              </a:rPr>
              <a:t>114</a:t>
            </a:r>
            <a:r>
              <a:rPr lang="zh-TW" altLang="zh-TW"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1</a:t>
            </a:r>
            <a:r>
              <a:rPr lang="zh-TW" altLang="zh-TW"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smtClean="0">
                <a:solidFill>
                  <a:srgbClr val="FF0000"/>
                </a:solidFill>
                <a:latin typeface="微軟正黑體" panose="020B0604030504040204" pitchFamily="34" charset="-120"/>
                <a:ea typeface="微軟正黑體" panose="020B0604030504040204" pitchFamily="34" charset="-120"/>
              </a:rPr>
              <a:t>17</a:t>
            </a:r>
            <a:r>
              <a:rPr kumimoji="1" lang="zh-TW" altLang="en-US"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繳交紙本「自主學習培力申請書</a:t>
            </a:r>
            <a:r>
              <a:rPr kumimoji="1" lang="zh-TW" altLang="en-US" sz="28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1"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有更新</a:t>
            </a:r>
            <a:r>
              <a:rPr kumimoji="1"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28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由校外專業評審審核通過，擇優錄取至多</a:t>
            </a:r>
            <a:r>
              <a:rPr kumimoji="1"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50</a:t>
            </a:r>
            <a:r>
              <a:rPr kumimoji="1"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名</a:t>
            </a:r>
            <a:r>
              <a:rPr kumimoji="1" lang="zh-TW" altLang="en-US"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kumimoji="1" lang="en-US" altLang="zh-TW"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TextBox 13"/>
          <p:cNvSpPr txBox="1"/>
          <p:nvPr/>
        </p:nvSpPr>
        <p:spPr>
          <a:xfrm>
            <a:off x="9348826" y="5125401"/>
            <a:ext cx="3863752" cy="2154436"/>
          </a:xfrm>
          <a:prstGeom prst="rect">
            <a:avLst/>
          </a:prstGeom>
        </p:spPr>
        <p:txBody>
          <a:bodyPr lIns="0" tIns="0" rIns="0" bIns="0" rtlCol="0" anchor="t">
            <a:spAutoFit/>
          </a:bodyPr>
          <a:lstStyle/>
          <a:p>
            <a:pPr algn="just" fontAlgn="base">
              <a:spcBef>
                <a:spcPct val="0"/>
              </a:spcBef>
              <a:spcAft>
                <a:spcPct val="0"/>
              </a:spcAft>
            </a:pPr>
            <a:r>
              <a:rPr kumimoji="1"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114/02~114/04</a:t>
            </a:r>
            <a:endParaRPr kumimoji="1"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just" fontAlgn="base">
              <a:spcBef>
                <a:spcPct val="0"/>
              </a:spcBef>
              <a:spcAft>
                <a:spcPct val="0"/>
              </a:spcAft>
            </a:pPr>
            <a:r>
              <a:rPr kumimoji="1" lang="zh-TW" altLang="en-US"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於</a:t>
            </a:r>
            <a:r>
              <a:rPr kumimoji="1"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期</a:t>
            </a:r>
            <a:r>
              <a:rPr kumimoji="1" lang="zh-TW"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中</a:t>
            </a:r>
            <a:r>
              <a:rPr kumimoji="1" lang="zh-TW" altLang="zh-TW"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繳交「期中學習報告」</a:t>
            </a:r>
            <a:r>
              <a:rPr kumimoji="1" lang="zh-TW" altLang="en-US"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，合格者則核予經費，每案新臺幣</a:t>
            </a:r>
            <a:r>
              <a:rPr kumimoji="1"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伍仟元</a:t>
            </a:r>
            <a:r>
              <a:rPr kumimoji="1" lang="zh-TW" altLang="en-US"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kumimoji="1" lang="en-US" altLang="zh-TW" sz="28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TextBox 14"/>
          <p:cNvSpPr txBox="1"/>
          <p:nvPr/>
        </p:nvSpPr>
        <p:spPr>
          <a:xfrm>
            <a:off x="14095234" y="5125401"/>
            <a:ext cx="3863752" cy="2154436"/>
          </a:xfrm>
          <a:prstGeom prst="rect">
            <a:avLst/>
          </a:prstGeom>
        </p:spPr>
        <p:txBody>
          <a:bodyPr lIns="0" tIns="0" rIns="0" bIns="0" rtlCol="0" anchor="t">
            <a:spAutoFit/>
          </a:bodyPr>
          <a:lstStyle/>
          <a:p>
            <a:pPr algn="just" fontAlgn="base">
              <a:spcBef>
                <a:spcPct val="0"/>
              </a:spcBef>
              <a:spcAft>
                <a:spcPct val="0"/>
              </a:spcAft>
            </a:pPr>
            <a:r>
              <a:rPr kumimoji="1"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114/04~114/06</a:t>
            </a:r>
            <a:endParaRPr kumimoji="1"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just" fontAlgn="base">
              <a:spcBef>
                <a:spcPct val="0"/>
              </a:spcBef>
              <a:spcAft>
                <a:spcPct val="0"/>
              </a:spcAft>
            </a:pPr>
            <a:r>
              <a:rPr kumimoji="1" lang="zh-TW" altLang="zh-TW"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於</a:t>
            </a:r>
            <a:r>
              <a:rPr kumimoji="1"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期末</a:t>
            </a:r>
            <a:r>
              <a:rPr kumimoji="1" lang="zh-TW" altLang="zh-TW"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繳交「</a:t>
            </a:r>
            <a:r>
              <a:rPr kumimoji="1" lang="zh-TW" altLang="en-US"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期末學習報告</a:t>
            </a:r>
            <a:r>
              <a:rPr kumimoji="1" lang="zh-TW" altLang="zh-TW"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，合格者則核予經費，每案新臺幣</a:t>
            </a:r>
            <a:r>
              <a:rPr kumimoji="1"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伍仟元</a:t>
            </a:r>
            <a:r>
              <a:rPr kumimoji="1" lang="zh-TW" altLang="en-US" sz="28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kumimoji="1" lang="en-US" altLang="zh-TW" sz="28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6" name="Group 16"/>
          <p:cNvGrpSpPr/>
          <p:nvPr/>
        </p:nvGrpSpPr>
        <p:grpSpPr>
          <a:xfrm>
            <a:off x="15025773" y="3091689"/>
            <a:ext cx="2002674" cy="1669628"/>
            <a:chOff x="0" y="-66675"/>
            <a:chExt cx="1054906" cy="879475"/>
          </a:xfrm>
        </p:grpSpPr>
        <p:sp>
          <p:nvSpPr>
            <p:cNvPr id="17" name="Freeform 17"/>
            <p:cNvSpPr/>
            <p:nvPr/>
          </p:nvSpPr>
          <p:spPr>
            <a:xfrm>
              <a:off x="0" y="0"/>
              <a:ext cx="1054906" cy="812800"/>
            </a:xfrm>
            <a:custGeom>
              <a:avLst/>
              <a:gdLst/>
              <a:ahLst/>
              <a:cxnLst/>
              <a:rect l="l" t="t" r="r" b="b"/>
              <a:pathLst>
                <a:path w="1054906" h="812800">
                  <a:moveTo>
                    <a:pt x="0" y="0"/>
                  </a:moveTo>
                  <a:lnTo>
                    <a:pt x="1054906" y="0"/>
                  </a:lnTo>
                  <a:lnTo>
                    <a:pt x="1054906" y="812800"/>
                  </a:lnTo>
                  <a:lnTo>
                    <a:pt x="0" y="812800"/>
                  </a:lnTo>
                  <a:close/>
                </a:path>
              </a:pathLst>
            </a:custGeom>
            <a:solidFill>
              <a:srgbClr val="F2F1F1"/>
            </a:solidFill>
          </p:spPr>
        </p:sp>
        <p:sp>
          <p:nvSpPr>
            <p:cNvPr id="18" name="TextBox 18"/>
            <p:cNvSpPr txBox="1"/>
            <p:nvPr/>
          </p:nvSpPr>
          <p:spPr>
            <a:xfrm>
              <a:off x="0" y="-66675"/>
              <a:ext cx="1054906" cy="879475"/>
            </a:xfrm>
            <a:prstGeom prst="rect">
              <a:avLst/>
            </a:prstGeom>
          </p:spPr>
          <p:txBody>
            <a:bodyPr lIns="50800" tIns="50800" rIns="50800" bIns="50800" rtlCol="0" anchor="ctr"/>
            <a:lstStyle/>
            <a:p>
              <a:pPr algn="ctr">
                <a:lnSpc>
                  <a:spcPts val="3450"/>
                </a:lnSpc>
              </a:pPr>
              <a:r>
                <a:rPr lang="zh-TW" altLang="en-US" sz="3200" b="1" dirty="0">
                  <a:latin typeface="微軟正黑體" panose="020B0604030504040204" pitchFamily="34" charset="-120"/>
                  <a:ea typeface="微軟正黑體" panose="020B0604030504040204" pitchFamily="34" charset="-120"/>
                  <a:sym typeface="Heebo Bold"/>
                </a:rPr>
                <a:t>評量階段</a:t>
              </a:r>
            </a:p>
          </p:txBody>
        </p:sp>
      </p:grpSp>
      <p:sp>
        <p:nvSpPr>
          <p:cNvPr id="19" name="TextBox 19"/>
          <p:cNvSpPr txBox="1"/>
          <p:nvPr/>
        </p:nvSpPr>
        <p:spPr>
          <a:xfrm>
            <a:off x="1449340" y="1471277"/>
            <a:ext cx="15872082" cy="1077218"/>
          </a:xfrm>
          <a:prstGeom prst="rect">
            <a:avLst/>
          </a:prstGeom>
        </p:spPr>
        <p:txBody>
          <a:bodyPr lIns="0" tIns="0" rIns="0" bIns="0" rtlCol="0" anchor="t">
            <a:spAutoFit/>
          </a:bodyPr>
          <a:lstStyle/>
          <a:p>
            <a:pPr lvl="0" indent="0">
              <a:lnSpc>
                <a:spcPts val="8400"/>
              </a:lnSpc>
            </a:pPr>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Helios Extended Bold"/>
              </a:rPr>
              <a:t>計畫執行日程</a:t>
            </a:r>
          </a:p>
        </p:txBody>
      </p:sp>
      <p:grpSp>
        <p:nvGrpSpPr>
          <p:cNvPr id="20" name="Group 20"/>
          <p:cNvGrpSpPr/>
          <p:nvPr/>
        </p:nvGrpSpPr>
        <p:grpSpPr>
          <a:xfrm>
            <a:off x="17259300" y="9258300"/>
            <a:ext cx="248490" cy="248490"/>
            <a:chOff x="0" y="0"/>
            <a:chExt cx="812800" cy="812800"/>
          </a:xfrm>
        </p:grpSpPr>
        <p:sp>
          <p:nvSpPr>
            <p:cNvPr id="21" name="Freeform 2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22" name="TextBox 22"/>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23" name="Group 23"/>
          <p:cNvGrpSpPr/>
          <p:nvPr/>
        </p:nvGrpSpPr>
        <p:grpSpPr>
          <a:xfrm>
            <a:off x="718088" y="780210"/>
            <a:ext cx="248490" cy="248490"/>
            <a:chOff x="0" y="0"/>
            <a:chExt cx="812800" cy="812800"/>
          </a:xfrm>
        </p:grpSpPr>
        <p:sp>
          <p:nvSpPr>
            <p:cNvPr id="24" name="Freeform 2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25" name="TextBox 25"/>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6" name="圓角矩形 25"/>
          <p:cNvSpPr/>
          <p:nvPr/>
        </p:nvSpPr>
        <p:spPr>
          <a:xfrm>
            <a:off x="2898453" y="8218525"/>
            <a:ext cx="11959301" cy="1288265"/>
          </a:xfrm>
          <a:prstGeom prst="roundRect">
            <a:avLst/>
          </a:prstGeom>
          <a:solidFill>
            <a:sysClr val="window" lastClr="FFFFFF"/>
          </a:solidFill>
          <a:ln w="28575" cap="flat" cmpd="sng" algn="ctr">
            <a:solidFill>
              <a:srgbClr val="FF0000"/>
            </a:solidFill>
            <a:prstDash val="solid"/>
            <a:miter lim="800000"/>
          </a:ln>
          <a:effectLst/>
        </p:spPr>
        <p:txBody>
          <a:bodyPr rtlCol="0" anchor="ctr"/>
          <a:lstStyle/>
          <a:p>
            <a:pPr lvl="0" defTabSz="457200"/>
            <a:r>
              <a:rPr lang="zh-TW" altLang="en-US" sz="3200" b="1" kern="0" dirty="0">
                <a:solidFill>
                  <a:prstClr val="black"/>
                </a:solidFill>
                <a:latin typeface="微軟正黑體" panose="020B0604030504040204" pitchFamily="34" charset="-120"/>
                <a:ea typeface="微軟正黑體" panose="020B0604030504040204" pitchFamily="34" charset="-120"/>
              </a:rPr>
              <a:t>備註：</a:t>
            </a:r>
            <a:r>
              <a:rPr lang="zh-TW" altLang="en-US" sz="3200" b="1" kern="0" dirty="0" smtClean="0">
                <a:solidFill>
                  <a:prstClr val="black"/>
                </a:solidFill>
                <a:latin typeface="微軟正黑體" panose="020B0604030504040204" pitchFamily="34" charset="-120"/>
                <a:ea typeface="微軟正黑體" panose="020B0604030504040204" pitchFamily="34" charset="-120"/>
              </a:rPr>
              <a:t>方案詳細時</a:t>
            </a:r>
            <a:r>
              <a:rPr lang="zh-TW" altLang="en-US" sz="3200" b="1" kern="0" dirty="0">
                <a:solidFill>
                  <a:prstClr val="black"/>
                </a:solidFill>
                <a:latin typeface="微軟正黑體" panose="020B0604030504040204" pitchFamily="34" charset="-120"/>
                <a:ea typeface="微軟正黑體" panose="020B0604030504040204" pitchFamily="34" charset="-120"/>
              </a:rPr>
              <a:t>程以當學期中心公告為準，方案執行期間未繳交各項報告者，隨即停止方案，不再獎勵。</a:t>
            </a:r>
          </a:p>
        </p:txBody>
      </p:sp>
      <p:sp>
        <p:nvSpPr>
          <p:cNvPr id="27" name="TextBox 14"/>
          <p:cNvSpPr txBox="1"/>
          <p:nvPr/>
        </p:nvSpPr>
        <p:spPr>
          <a:xfrm>
            <a:off x="4922084" y="5143500"/>
            <a:ext cx="3863752" cy="1308050"/>
          </a:xfrm>
          <a:prstGeom prst="rect">
            <a:avLst/>
          </a:prstGeom>
        </p:spPr>
        <p:txBody>
          <a:bodyPr lIns="0" tIns="0" rIns="0" bIns="0" rtlCol="0" anchor="t">
            <a:spAutoFit/>
          </a:bodyPr>
          <a:lstStyle/>
          <a:p>
            <a:pPr marL="226695" lvl="1">
              <a:lnSpc>
                <a:spcPts val="3360"/>
              </a:lnSpc>
            </a:pPr>
            <a:r>
              <a:rPr lang="zh-TW" altLang="zh-TW" sz="2800" dirty="0">
                <a:latin typeface="微軟正黑體" panose="020B0604030504040204" pitchFamily="34" charset="-120"/>
                <a:ea typeface="微軟正黑體" panose="020B0604030504040204" pitchFamily="34" charset="-120"/>
              </a:rPr>
              <a:t>將於</a:t>
            </a:r>
            <a:r>
              <a:rPr lang="en-US" altLang="zh-TW" sz="2800" b="1" dirty="0">
                <a:solidFill>
                  <a:srgbClr val="FF0000"/>
                </a:solidFill>
                <a:latin typeface="微軟正黑體" panose="020B0604030504040204" pitchFamily="34" charset="-120"/>
                <a:ea typeface="微軟正黑體" panose="020B0604030504040204" pitchFamily="34" charset="-120"/>
              </a:rPr>
              <a:t>114</a:t>
            </a:r>
            <a:r>
              <a:rPr lang="zh-TW" altLang="zh-TW" sz="2800" b="1" dirty="0" smtClean="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2</a:t>
            </a:r>
            <a:r>
              <a:rPr lang="zh-TW" altLang="zh-TW" sz="2800" b="1" dirty="0" smtClean="0">
                <a:solidFill>
                  <a:srgbClr val="FF0000"/>
                </a:solidFill>
                <a:latin typeface="微軟正黑體" panose="020B0604030504040204" pitchFamily="34" charset="-120"/>
                <a:ea typeface="微軟正黑體" panose="020B0604030504040204" pitchFamily="34" charset="-120"/>
              </a:rPr>
              <a:t>月</a:t>
            </a:r>
            <a:r>
              <a:rPr lang="en-US" altLang="zh-TW" sz="2800" b="1" dirty="0" smtClean="0">
                <a:solidFill>
                  <a:srgbClr val="FF0000"/>
                </a:solidFill>
                <a:latin typeface="微軟正黑體" panose="020B0604030504040204" pitchFamily="34" charset="-120"/>
                <a:ea typeface="微軟正黑體" panose="020B0604030504040204" pitchFamily="34" charset="-120"/>
              </a:rPr>
              <a:t>14</a:t>
            </a:r>
            <a:r>
              <a:rPr lang="zh-TW" altLang="zh-TW" sz="2800" b="1" dirty="0">
                <a:solidFill>
                  <a:srgbClr val="FF0000"/>
                </a:solidFill>
                <a:latin typeface="微軟正黑體" panose="020B0604030504040204" pitchFamily="34" charset="-120"/>
                <a:ea typeface="微軟正黑體" panose="020B0604030504040204" pitchFamily="34" charset="-120"/>
              </a:rPr>
              <a:t>日</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zh-TW" sz="2800" b="1" dirty="0">
                <a:solidFill>
                  <a:srgbClr val="FF0000"/>
                </a:solidFill>
                <a:latin typeface="微軟正黑體" panose="020B0604030504040204" pitchFamily="34" charset="-120"/>
                <a:ea typeface="微軟正黑體" panose="020B0604030504040204" pitchFamily="34" charset="-120"/>
              </a:rPr>
              <a:t>五</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公告於教學卓越中心網站。</a:t>
            </a:r>
            <a:endParaRPr lang="en-US" sz="2800" dirty="0">
              <a:latin typeface="微軟正黑體" panose="020B0604030504040204" pitchFamily="34" charset="-120"/>
              <a:ea typeface="微軟正黑體" panose="020B0604030504040204" pitchFamily="34" charset="-120"/>
              <a:sym typeface="Lato"/>
            </a:endParaRPr>
          </a:p>
        </p:txBody>
      </p:sp>
      <p:grpSp>
        <p:nvGrpSpPr>
          <p:cNvPr id="28" name="Group 16"/>
          <p:cNvGrpSpPr/>
          <p:nvPr/>
        </p:nvGrpSpPr>
        <p:grpSpPr>
          <a:xfrm>
            <a:off x="5852623" y="3086100"/>
            <a:ext cx="2002674" cy="1669628"/>
            <a:chOff x="0" y="-66675"/>
            <a:chExt cx="1054906" cy="879475"/>
          </a:xfrm>
        </p:grpSpPr>
        <p:sp>
          <p:nvSpPr>
            <p:cNvPr id="29" name="Freeform 17"/>
            <p:cNvSpPr/>
            <p:nvPr/>
          </p:nvSpPr>
          <p:spPr>
            <a:xfrm>
              <a:off x="0" y="0"/>
              <a:ext cx="1054906" cy="812800"/>
            </a:xfrm>
            <a:custGeom>
              <a:avLst/>
              <a:gdLst/>
              <a:ahLst/>
              <a:cxnLst/>
              <a:rect l="l" t="t" r="r" b="b"/>
              <a:pathLst>
                <a:path w="1054906" h="812800">
                  <a:moveTo>
                    <a:pt x="0" y="0"/>
                  </a:moveTo>
                  <a:lnTo>
                    <a:pt x="1054906" y="0"/>
                  </a:lnTo>
                  <a:lnTo>
                    <a:pt x="1054906" y="812800"/>
                  </a:lnTo>
                  <a:lnTo>
                    <a:pt x="0" y="812800"/>
                  </a:lnTo>
                  <a:close/>
                </a:path>
              </a:pathLst>
            </a:custGeom>
            <a:solidFill>
              <a:srgbClr val="F2F1F1"/>
            </a:solidFill>
          </p:spPr>
        </p:sp>
        <p:sp>
          <p:nvSpPr>
            <p:cNvPr id="30" name="TextBox 18"/>
            <p:cNvSpPr txBox="1"/>
            <p:nvPr/>
          </p:nvSpPr>
          <p:spPr>
            <a:xfrm>
              <a:off x="0" y="-66675"/>
              <a:ext cx="1054906" cy="879475"/>
            </a:xfrm>
            <a:prstGeom prst="rect">
              <a:avLst/>
            </a:prstGeom>
          </p:spPr>
          <p:txBody>
            <a:bodyPr lIns="50800" tIns="50800" rIns="50800" bIns="50800" rtlCol="0" anchor="ctr"/>
            <a:lstStyle/>
            <a:p>
              <a:pPr algn="ctr">
                <a:lnSpc>
                  <a:spcPts val="3450"/>
                </a:lnSpc>
              </a:pPr>
              <a:r>
                <a:rPr lang="zh-TW" altLang="en-US" sz="3200" b="1" dirty="0">
                  <a:latin typeface="微軟正黑體" panose="020B0604030504040204" pitchFamily="34" charset="-120"/>
                  <a:ea typeface="微軟正黑體" panose="020B0604030504040204" pitchFamily="34" charset="-120"/>
                  <a:sym typeface="Heebo Bold"/>
                </a:rPr>
                <a:t>錄取公告時間</a:t>
              </a:r>
            </a:p>
          </p:txBody>
        </p:sp>
      </p:grpSp>
      <p:sp>
        <p:nvSpPr>
          <p:cNvPr id="31" name="投影片編號版面配置區 30"/>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63897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33462" y="0"/>
            <a:ext cx="0" cy="3768928"/>
          </a:xfrm>
          <a:prstGeom prst="line">
            <a:avLst/>
          </a:prstGeom>
          <a:ln w="57150" cap="flat">
            <a:solidFill>
              <a:srgbClr val="4E6E81"/>
            </a:solidFill>
            <a:prstDash val="sysDash"/>
            <a:headEnd type="none" w="sm" len="sm"/>
            <a:tailEnd type="none" w="sm" len="sm"/>
          </a:ln>
        </p:spPr>
      </p:sp>
      <p:grpSp>
        <p:nvGrpSpPr>
          <p:cNvPr id="10" name="Group 10"/>
          <p:cNvGrpSpPr/>
          <p:nvPr/>
        </p:nvGrpSpPr>
        <p:grpSpPr>
          <a:xfrm>
            <a:off x="17010810" y="1028700"/>
            <a:ext cx="248490" cy="248490"/>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1" name="TextBox 6"/>
          <p:cNvSpPr txBox="1"/>
          <p:nvPr/>
        </p:nvSpPr>
        <p:spPr>
          <a:xfrm>
            <a:off x="1292110" y="1003602"/>
            <a:ext cx="11661890" cy="1231106"/>
          </a:xfrm>
          <a:prstGeom prst="rect">
            <a:avLst/>
          </a:prstGeom>
        </p:spPr>
        <p:txBody>
          <a:bodyPr wrap="square"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審查標準</a:t>
            </a:r>
          </a:p>
        </p:txBody>
      </p:sp>
      <p:grpSp>
        <p:nvGrpSpPr>
          <p:cNvPr id="19" name="Group 2"/>
          <p:cNvGrpSpPr/>
          <p:nvPr/>
        </p:nvGrpSpPr>
        <p:grpSpPr>
          <a:xfrm>
            <a:off x="1465837" y="2579674"/>
            <a:ext cx="11849101" cy="1954198"/>
            <a:chOff x="0" y="-38100"/>
            <a:chExt cx="2796641" cy="514686"/>
          </a:xfrm>
          <a:solidFill>
            <a:srgbClr val="F5F4F4"/>
          </a:solidFill>
        </p:grpSpPr>
        <p:sp>
          <p:nvSpPr>
            <p:cNvPr id="20" name="Freeform 3"/>
            <p:cNvSpPr/>
            <p:nvPr/>
          </p:nvSpPr>
          <p:spPr>
            <a:xfrm>
              <a:off x="0" y="0"/>
              <a:ext cx="2796641" cy="367241"/>
            </a:xfrm>
            <a:custGeom>
              <a:avLst/>
              <a:gdLst/>
              <a:ahLst/>
              <a:cxnLst/>
              <a:rect l="l" t="t" r="r" b="b"/>
              <a:pathLst>
                <a:path w="2562838" h="476586">
                  <a:moveTo>
                    <a:pt x="0" y="0"/>
                  </a:moveTo>
                  <a:lnTo>
                    <a:pt x="2562838" y="0"/>
                  </a:lnTo>
                  <a:lnTo>
                    <a:pt x="2562838" y="476586"/>
                  </a:lnTo>
                  <a:lnTo>
                    <a:pt x="0" y="476586"/>
                  </a:lnTo>
                  <a:close/>
                </a:path>
              </a:pathLst>
            </a:custGeom>
            <a:grpFill/>
          </p:spPr>
        </p:sp>
        <p:sp>
          <p:nvSpPr>
            <p:cNvPr id="22" name="TextBox 4"/>
            <p:cNvSpPr txBox="1"/>
            <p:nvPr/>
          </p:nvSpPr>
          <p:spPr>
            <a:xfrm>
              <a:off x="0" y="-38100"/>
              <a:ext cx="2562838" cy="514686"/>
            </a:xfrm>
            <a:prstGeom prst="rect">
              <a:avLst/>
            </a:prstGeom>
            <a:grpFill/>
          </p:spPr>
          <p:txBody>
            <a:bodyPr lIns="50800" tIns="50800" rIns="50800" bIns="50800" rtlCol="0" anchor="ctr"/>
            <a:lstStyle/>
            <a:p>
              <a:pPr algn="ctr">
                <a:lnSpc>
                  <a:spcPts val="2940"/>
                </a:lnSpc>
              </a:pPr>
              <a:endParaRPr/>
            </a:p>
          </p:txBody>
        </p:sp>
      </p:grpSp>
      <p:sp>
        <p:nvSpPr>
          <p:cNvPr id="23" name="TextBox 13"/>
          <p:cNvSpPr txBox="1"/>
          <p:nvPr/>
        </p:nvSpPr>
        <p:spPr>
          <a:xfrm>
            <a:off x="2293561" y="2789818"/>
            <a:ext cx="452199" cy="1055417"/>
          </a:xfrm>
          <a:prstGeom prst="rect">
            <a:avLst/>
          </a:prstGeom>
        </p:spPr>
        <p:txBody>
          <a:bodyPr lIns="0" tIns="0" rIns="0" bIns="0" rtlCol="0" anchor="t">
            <a:spAutoFit/>
          </a:bodyPr>
          <a:lstStyle/>
          <a:p>
            <a:pPr>
              <a:lnSpc>
                <a:spcPts val="9028"/>
              </a:lnSpc>
            </a:pPr>
            <a:r>
              <a:rPr lang="en-US" altLang="zh-TW" sz="6448" dirty="0" smtClean="0">
                <a:solidFill>
                  <a:srgbClr val="4E6E81"/>
                </a:solidFill>
                <a:latin typeface="微軟正黑體" panose="020B0604030504040204" pitchFamily="34" charset="-120"/>
                <a:ea typeface="微軟正黑體" panose="020B0604030504040204" pitchFamily="34" charset="-120"/>
              </a:rPr>
              <a:t>1</a:t>
            </a:r>
            <a:endParaRPr lang="en-US" sz="6448" dirty="0">
              <a:solidFill>
                <a:srgbClr val="4E6E81"/>
              </a:solidFill>
              <a:latin typeface="微軟正黑體" panose="020B0604030504040204" pitchFamily="34" charset="-120"/>
              <a:ea typeface="微軟正黑體" panose="020B0604030504040204" pitchFamily="34" charset="-120"/>
            </a:endParaRPr>
          </a:p>
        </p:txBody>
      </p:sp>
      <p:sp>
        <p:nvSpPr>
          <p:cNvPr id="24" name="TextBox 16"/>
          <p:cNvSpPr txBox="1"/>
          <p:nvPr/>
        </p:nvSpPr>
        <p:spPr>
          <a:xfrm>
            <a:off x="3415965" y="3002775"/>
            <a:ext cx="9736096" cy="677108"/>
          </a:xfrm>
          <a:prstGeom prst="rect">
            <a:avLst/>
          </a:prstGeom>
        </p:spPr>
        <p:txBody>
          <a:bodyPr wrap="square" lIns="0" tIns="0" rIns="0" bIns="0" rtlCol="0" anchor="t">
            <a:spAutoFit/>
          </a:bodyPr>
          <a:lstStyle/>
          <a:p>
            <a:pPr lvl="0"/>
            <a:r>
              <a:rPr lang="zh-TW" altLang="zh-TW" sz="4400" dirty="0">
                <a:latin typeface="微軟正黑體" panose="020B0604030504040204" pitchFamily="34" charset="-120"/>
                <a:ea typeface="微軟正黑體" panose="020B0604030504040204" pitchFamily="34" charset="-120"/>
              </a:rPr>
              <a:t>申請</a:t>
            </a:r>
            <a:r>
              <a:rPr lang="zh-TW" altLang="en-US" sz="4400" dirty="0">
                <a:latin typeface="微軟正黑體" panose="020B0604030504040204" pitchFamily="34" charset="-120"/>
                <a:ea typeface="微軟正黑體" panose="020B0604030504040204" pitchFamily="34" charset="-120"/>
              </a:rPr>
              <a:t>人基本資料、</a:t>
            </a:r>
            <a:r>
              <a:rPr lang="zh-TW" altLang="zh-TW" sz="4400" dirty="0">
                <a:latin typeface="微軟正黑體" panose="020B0604030504040204" pitchFamily="34" charset="-120"/>
                <a:ea typeface="微軟正黑體" panose="020B0604030504040204" pitchFamily="34" charset="-120"/>
              </a:rPr>
              <a:t>課程屬性與班級規模</a:t>
            </a:r>
            <a:endParaRPr lang="en-US" altLang="zh-CN" sz="2800" dirty="0">
              <a:solidFill>
                <a:prstClr val="black">
                  <a:lumMod val="75000"/>
                </a:prstClr>
              </a:solidFill>
              <a:latin typeface="微軟正黑體" panose="020B0604030504040204" pitchFamily="34" charset="-120"/>
              <a:ea typeface="微軟正黑體" panose="020B0604030504040204" pitchFamily="34" charset="-120"/>
            </a:endParaRPr>
          </a:p>
        </p:txBody>
      </p:sp>
      <p:grpSp>
        <p:nvGrpSpPr>
          <p:cNvPr id="25" name="Group 2"/>
          <p:cNvGrpSpPr/>
          <p:nvPr/>
        </p:nvGrpSpPr>
        <p:grpSpPr>
          <a:xfrm>
            <a:off x="1465837" y="4134372"/>
            <a:ext cx="11849101" cy="1954198"/>
            <a:chOff x="0" y="-38100"/>
            <a:chExt cx="2796641" cy="514686"/>
          </a:xfrm>
          <a:solidFill>
            <a:srgbClr val="F5F4F4"/>
          </a:solidFill>
        </p:grpSpPr>
        <p:sp>
          <p:nvSpPr>
            <p:cNvPr id="26" name="Freeform 3"/>
            <p:cNvSpPr/>
            <p:nvPr/>
          </p:nvSpPr>
          <p:spPr>
            <a:xfrm>
              <a:off x="0" y="0"/>
              <a:ext cx="2796641" cy="367241"/>
            </a:xfrm>
            <a:custGeom>
              <a:avLst/>
              <a:gdLst/>
              <a:ahLst/>
              <a:cxnLst/>
              <a:rect l="l" t="t" r="r" b="b"/>
              <a:pathLst>
                <a:path w="2562838" h="476586">
                  <a:moveTo>
                    <a:pt x="0" y="0"/>
                  </a:moveTo>
                  <a:lnTo>
                    <a:pt x="2562838" y="0"/>
                  </a:lnTo>
                  <a:lnTo>
                    <a:pt x="2562838" y="476586"/>
                  </a:lnTo>
                  <a:lnTo>
                    <a:pt x="0" y="476586"/>
                  </a:lnTo>
                  <a:close/>
                </a:path>
              </a:pathLst>
            </a:custGeom>
            <a:grpFill/>
          </p:spPr>
        </p:sp>
        <p:sp>
          <p:nvSpPr>
            <p:cNvPr id="27" name="TextBox 4"/>
            <p:cNvSpPr txBox="1"/>
            <p:nvPr/>
          </p:nvSpPr>
          <p:spPr>
            <a:xfrm>
              <a:off x="0" y="-38100"/>
              <a:ext cx="2562838" cy="514686"/>
            </a:xfrm>
            <a:prstGeom prst="rect">
              <a:avLst/>
            </a:prstGeom>
            <a:grpFill/>
          </p:spPr>
          <p:txBody>
            <a:bodyPr lIns="50800" tIns="50800" rIns="50800" bIns="50800" rtlCol="0" anchor="ctr"/>
            <a:lstStyle/>
            <a:p>
              <a:pPr algn="ctr">
                <a:lnSpc>
                  <a:spcPts val="2940"/>
                </a:lnSpc>
              </a:pPr>
              <a:endParaRPr/>
            </a:p>
          </p:txBody>
        </p:sp>
      </p:grpSp>
      <p:grpSp>
        <p:nvGrpSpPr>
          <p:cNvPr id="28" name="Group 2"/>
          <p:cNvGrpSpPr/>
          <p:nvPr/>
        </p:nvGrpSpPr>
        <p:grpSpPr>
          <a:xfrm>
            <a:off x="1465837" y="5681435"/>
            <a:ext cx="11849101" cy="1954198"/>
            <a:chOff x="0" y="-38100"/>
            <a:chExt cx="2796641" cy="514686"/>
          </a:xfrm>
          <a:solidFill>
            <a:srgbClr val="F5F4F4"/>
          </a:solidFill>
        </p:grpSpPr>
        <p:sp>
          <p:nvSpPr>
            <p:cNvPr id="29" name="Freeform 3"/>
            <p:cNvSpPr/>
            <p:nvPr/>
          </p:nvSpPr>
          <p:spPr>
            <a:xfrm>
              <a:off x="0" y="0"/>
              <a:ext cx="2796641" cy="367241"/>
            </a:xfrm>
            <a:custGeom>
              <a:avLst/>
              <a:gdLst/>
              <a:ahLst/>
              <a:cxnLst/>
              <a:rect l="l" t="t" r="r" b="b"/>
              <a:pathLst>
                <a:path w="2562838" h="476586">
                  <a:moveTo>
                    <a:pt x="0" y="0"/>
                  </a:moveTo>
                  <a:lnTo>
                    <a:pt x="2562838" y="0"/>
                  </a:lnTo>
                  <a:lnTo>
                    <a:pt x="2562838" y="476586"/>
                  </a:lnTo>
                  <a:lnTo>
                    <a:pt x="0" y="476586"/>
                  </a:lnTo>
                  <a:close/>
                </a:path>
              </a:pathLst>
            </a:custGeom>
            <a:grpFill/>
          </p:spPr>
        </p:sp>
        <p:sp>
          <p:nvSpPr>
            <p:cNvPr id="30" name="TextBox 4"/>
            <p:cNvSpPr txBox="1"/>
            <p:nvPr/>
          </p:nvSpPr>
          <p:spPr>
            <a:xfrm>
              <a:off x="0" y="-38100"/>
              <a:ext cx="2562838" cy="514686"/>
            </a:xfrm>
            <a:prstGeom prst="rect">
              <a:avLst/>
            </a:prstGeom>
            <a:grpFill/>
          </p:spPr>
          <p:txBody>
            <a:bodyPr lIns="50800" tIns="50800" rIns="50800" bIns="50800" rtlCol="0" anchor="ctr"/>
            <a:lstStyle/>
            <a:p>
              <a:pPr algn="ctr">
                <a:lnSpc>
                  <a:spcPts val="2940"/>
                </a:lnSpc>
              </a:pPr>
              <a:endParaRPr/>
            </a:p>
          </p:txBody>
        </p:sp>
      </p:grpSp>
      <p:grpSp>
        <p:nvGrpSpPr>
          <p:cNvPr id="31" name="Group 2"/>
          <p:cNvGrpSpPr/>
          <p:nvPr/>
        </p:nvGrpSpPr>
        <p:grpSpPr>
          <a:xfrm>
            <a:off x="1447800" y="7200900"/>
            <a:ext cx="11849101" cy="1954198"/>
            <a:chOff x="0" y="-38100"/>
            <a:chExt cx="2796641" cy="514686"/>
          </a:xfrm>
          <a:solidFill>
            <a:srgbClr val="F5F4F4"/>
          </a:solidFill>
        </p:grpSpPr>
        <p:sp>
          <p:nvSpPr>
            <p:cNvPr id="32" name="Freeform 3"/>
            <p:cNvSpPr/>
            <p:nvPr/>
          </p:nvSpPr>
          <p:spPr>
            <a:xfrm>
              <a:off x="0" y="0"/>
              <a:ext cx="2796641" cy="367241"/>
            </a:xfrm>
            <a:custGeom>
              <a:avLst/>
              <a:gdLst/>
              <a:ahLst/>
              <a:cxnLst/>
              <a:rect l="l" t="t" r="r" b="b"/>
              <a:pathLst>
                <a:path w="2562838" h="476586">
                  <a:moveTo>
                    <a:pt x="0" y="0"/>
                  </a:moveTo>
                  <a:lnTo>
                    <a:pt x="2562838" y="0"/>
                  </a:lnTo>
                  <a:lnTo>
                    <a:pt x="2562838" y="476586"/>
                  </a:lnTo>
                  <a:lnTo>
                    <a:pt x="0" y="476586"/>
                  </a:lnTo>
                  <a:close/>
                </a:path>
              </a:pathLst>
            </a:custGeom>
            <a:grpFill/>
          </p:spPr>
        </p:sp>
        <p:sp>
          <p:nvSpPr>
            <p:cNvPr id="33" name="TextBox 4"/>
            <p:cNvSpPr txBox="1"/>
            <p:nvPr/>
          </p:nvSpPr>
          <p:spPr>
            <a:xfrm>
              <a:off x="0" y="-38100"/>
              <a:ext cx="2562838" cy="514686"/>
            </a:xfrm>
            <a:prstGeom prst="rect">
              <a:avLst/>
            </a:prstGeom>
            <a:grpFill/>
          </p:spPr>
          <p:txBody>
            <a:bodyPr lIns="50800" tIns="50800" rIns="50800" bIns="50800" rtlCol="0" anchor="ctr"/>
            <a:lstStyle/>
            <a:p>
              <a:pPr algn="ctr">
                <a:lnSpc>
                  <a:spcPts val="2940"/>
                </a:lnSpc>
              </a:pPr>
              <a:endParaRPr/>
            </a:p>
          </p:txBody>
        </p:sp>
      </p:grpSp>
      <p:sp>
        <p:nvSpPr>
          <p:cNvPr id="34" name="TextBox 13"/>
          <p:cNvSpPr txBox="1"/>
          <p:nvPr/>
        </p:nvSpPr>
        <p:spPr>
          <a:xfrm>
            <a:off x="2255461" y="4435592"/>
            <a:ext cx="452199" cy="1055417"/>
          </a:xfrm>
          <a:prstGeom prst="rect">
            <a:avLst/>
          </a:prstGeom>
        </p:spPr>
        <p:txBody>
          <a:bodyPr lIns="0" tIns="0" rIns="0" bIns="0" rtlCol="0" anchor="t">
            <a:spAutoFit/>
          </a:bodyPr>
          <a:lstStyle/>
          <a:p>
            <a:pPr>
              <a:lnSpc>
                <a:spcPts val="9028"/>
              </a:lnSpc>
            </a:pPr>
            <a:r>
              <a:rPr lang="en-US" altLang="zh-TW" sz="6448" dirty="0" smtClean="0">
                <a:solidFill>
                  <a:srgbClr val="4E6E81"/>
                </a:solidFill>
                <a:latin typeface="微軟正黑體" panose="020B0604030504040204" pitchFamily="34" charset="-120"/>
                <a:ea typeface="微軟正黑體" panose="020B0604030504040204" pitchFamily="34" charset="-120"/>
              </a:rPr>
              <a:t>2</a:t>
            </a:r>
            <a:endParaRPr lang="en-US" sz="6448" dirty="0">
              <a:solidFill>
                <a:srgbClr val="4E6E81"/>
              </a:solidFill>
              <a:latin typeface="微軟正黑體" panose="020B0604030504040204" pitchFamily="34" charset="-120"/>
              <a:ea typeface="微軟正黑體" panose="020B0604030504040204" pitchFamily="34" charset="-120"/>
            </a:endParaRPr>
          </a:p>
        </p:txBody>
      </p:sp>
      <p:sp>
        <p:nvSpPr>
          <p:cNvPr id="35" name="TextBox 16"/>
          <p:cNvSpPr txBox="1"/>
          <p:nvPr/>
        </p:nvSpPr>
        <p:spPr>
          <a:xfrm>
            <a:off x="3377865" y="4648549"/>
            <a:ext cx="9736096" cy="677108"/>
          </a:xfrm>
          <a:prstGeom prst="rect">
            <a:avLst/>
          </a:prstGeom>
        </p:spPr>
        <p:txBody>
          <a:bodyPr wrap="square" lIns="0" tIns="0" rIns="0" bIns="0" rtlCol="0" anchor="t">
            <a:spAutoFit/>
          </a:bodyPr>
          <a:lstStyle/>
          <a:p>
            <a:pPr lvl="0"/>
            <a:r>
              <a:rPr lang="zh-TW" altLang="en-US" sz="4400" dirty="0">
                <a:latin typeface="微軟正黑體" panose="020B0604030504040204" pitchFamily="34" charset="-120"/>
                <a:ea typeface="微軟正黑體" panose="020B0604030504040204" pitchFamily="34" charset="-120"/>
              </a:rPr>
              <a:t>學生學習目標與教師指導方式之</a:t>
            </a:r>
            <a:r>
              <a:rPr lang="zh-TW" altLang="en-US" sz="4400" dirty="0" smtClean="0">
                <a:latin typeface="微軟正黑體" panose="020B0604030504040204" pitchFamily="34" charset="-120"/>
                <a:ea typeface="微軟正黑體" panose="020B0604030504040204" pitchFamily="34" charset="-120"/>
              </a:rPr>
              <a:t>相關性</a:t>
            </a:r>
            <a:endParaRPr lang="zh-TW" altLang="en-US" sz="4400" dirty="0">
              <a:latin typeface="微軟正黑體" panose="020B0604030504040204" pitchFamily="34" charset="-120"/>
              <a:ea typeface="微軟正黑體" panose="020B0604030504040204" pitchFamily="34" charset="-120"/>
            </a:endParaRPr>
          </a:p>
        </p:txBody>
      </p:sp>
      <p:sp>
        <p:nvSpPr>
          <p:cNvPr id="36" name="TextBox 13"/>
          <p:cNvSpPr txBox="1"/>
          <p:nvPr/>
        </p:nvSpPr>
        <p:spPr>
          <a:xfrm>
            <a:off x="2255461" y="5977695"/>
            <a:ext cx="452199" cy="1055417"/>
          </a:xfrm>
          <a:prstGeom prst="rect">
            <a:avLst/>
          </a:prstGeom>
        </p:spPr>
        <p:txBody>
          <a:bodyPr lIns="0" tIns="0" rIns="0" bIns="0" rtlCol="0" anchor="t">
            <a:spAutoFit/>
          </a:bodyPr>
          <a:lstStyle/>
          <a:p>
            <a:pPr>
              <a:lnSpc>
                <a:spcPts val="9028"/>
              </a:lnSpc>
            </a:pPr>
            <a:r>
              <a:rPr lang="en-US" altLang="zh-TW" sz="6448" dirty="0" smtClean="0">
                <a:solidFill>
                  <a:srgbClr val="4E6E81"/>
                </a:solidFill>
                <a:latin typeface="微軟正黑體" panose="020B0604030504040204" pitchFamily="34" charset="-120"/>
                <a:ea typeface="微軟正黑體" panose="020B0604030504040204" pitchFamily="34" charset="-120"/>
              </a:rPr>
              <a:t>3</a:t>
            </a:r>
            <a:endParaRPr lang="en-US" sz="6448" dirty="0">
              <a:solidFill>
                <a:srgbClr val="4E6E81"/>
              </a:solidFill>
              <a:latin typeface="微軟正黑體" panose="020B0604030504040204" pitchFamily="34" charset="-120"/>
              <a:ea typeface="微軟正黑體" panose="020B0604030504040204" pitchFamily="34" charset="-120"/>
            </a:endParaRPr>
          </a:p>
        </p:txBody>
      </p:sp>
      <p:sp>
        <p:nvSpPr>
          <p:cNvPr id="37" name="TextBox 16"/>
          <p:cNvSpPr txBox="1"/>
          <p:nvPr/>
        </p:nvSpPr>
        <p:spPr>
          <a:xfrm>
            <a:off x="3377865" y="6190652"/>
            <a:ext cx="9736096" cy="677108"/>
          </a:xfrm>
          <a:prstGeom prst="rect">
            <a:avLst/>
          </a:prstGeom>
        </p:spPr>
        <p:txBody>
          <a:bodyPr wrap="square" lIns="0" tIns="0" rIns="0" bIns="0" rtlCol="0" anchor="t">
            <a:spAutoFit/>
          </a:bodyPr>
          <a:lstStyle/>
          <a:p>
            <a:pPr lvl="0"/>
            <a:r>
              <a:rPr lang="zh-TW" altLang="zh-TW" sz="4400" dirty="0">
                <a:latin typeface="微軟正黑體" panose="020B0604030504040204" pitchFamily="34" charset="-120"/>
                <a:ea typeface="微軟正黑體" panose="020B0604030504040204" pitchFamily="34" charset="-120"/>
              </a:rPr>
              <a:t>申請書內容之完整性</a:t>
            </a:r>
            <a:r>
              <a:rPr lang="zh-TW" altLang="en-US" sz="4400" dirty="0">
                <a:latin typeface="微軟正黑體" panose="020B0604030504040204" pitchFamily="34" charset="-120"/>
                <a:ea typeface="微軟正黑體" panose="020B0604030504040204" pitchFamily="34" charset="-120"/>
              </a:rPr>
              <a:t>與獨特性</a:t>
            </a:r>
          </a:p>
        </p:txBody>
      </p:sp>
      <p:sp>
        <p:nvSpPr>
          <p:cNvPr id="50" name="TextBox 13"/>
          <p:cNvSpPr txBox="1"/>
          <p:nvPr/>
        </p:nvSpPr>
        <p:spPr>
          <a:xfrm>
            <a:off x="2255461" y="7524758"/>
            <a:ext cx="452199" cy="1055417"/>
          </a:xfrm>
          <a:prstGeom prst="rect">
            <a:avLst/>
          </a:prstGeom>
        </p:spPr>
        <p:txBody>
          <a:bodyPr lIns="0" tIns="0" rIns="0" bIns="0" rtlCol="0" anchor="t">
            <a:spAutoFit/>
          </a:bodyPr>
          <a:lstStyle/>
          <a:p>
            <a:pPr>
              <a:lnSpc>
                <a:spcPts val="9028"/>
              </a:lnSpc>
            </a:pPr>
            <a:r>
              <a:rPr lang="en-US" altLang="zh-TW" sz="6448" dirty="0" smtClean="0">
                <a:solidFill>
                  <a:srgbClr val="4E6E81"/>
                </a:solidFill>
                <a:latin typeface="微軟正黑體" panose="020B0604030504040204" pitchFamily="34" charset="-120"/>
                <a:ea typeface="微軟正黑體" panose="020B0604030504040204" pitchFamily="34" charset="-120"/>
              </a:rPr>
              <a:t>4</a:t>
            </a:r>
            <a:endParaRPr lang="en-US" sz="6448" dirty="0">
              <a:solidFill>
                <a:srgbClr val="4E6E81"/>
              </a:solidFill>
              <a:latin typeface="微軟正黑體" panose="020B0604030504040204" pitchFamily="34" charset="-120"/>
              <a:ea typeface="微軟正黑體" panose="020B0604030504040204" pitchFamily="34" charset="-120"/>
            </a:endParaRPr>
          </a:p>
        </p:txBody>
      </p:sp>
      <p:sp>
        <p:nvSpPr>
          <p:cNvPr id="51" name="TextBox 16"/>
          <p:cNvSpPr txBox="1"/>
          <p:nvPr/>
        </p:nvSpPr>
        <p:spPr>
          <a:xfrm>
            <a:off x="3377865" y="7737715"/>
            <a:ext cx="9736096" cy="677108"/>
          </a:xfrm>
          <a:prstGeom prst="rect">
            <a:avLst/>
          </a:prstGeom>
        </p:spPr>
        <p:txBody>
          <a:bodyPr wrap="square" lIns="0" tIns="0" rIns="0" bIns="0" rtlCol="0" anchor="t">
            <a:spAutoFit/>
          </a:bodyPr>
          <a:lstStyle/>
          <a:p>
            <a:pPr lvl="0"/>
            <a:r>
              <a:rPr lang="zh-TW" altLang="en-US" sz="4400" dirty="0">
                <a:latin typeface="微軟正黑體" panose="020B0604030504040204" pitchFamily="34" charset="-120"/>
                <a:ea typeface="微軟正黑體" panose="020B0604030504040204" pitchFamily="34" charset="-120"/>
              </a:rPr>
              <a:t>細則另行公告</a:t>
            </a:r>
            <a:r>
              <a:rPr lang="zh-TW" altLang="en-US" sz="4400" dirty="0" smtClean="0">
                <a:latin typeface="微軟正黑體" panose="020B0604030504040204" pitchFamily="34" charset="-120"/>
                <a:ea typeface="微軟正黑體" panose="020B0604030504040204" pitchFamily="34" charset="-120"/>
              </a:rPr>
              <a:t>之</a:t>
            </a:r>
            <a:endParaRPr lang="zh-TW" altLang="en-US" sz="4400" dirty="0">
              <a:latin typeface="微軟正黑體" panose="020B0604030504040204" pitchFamily="34" charset="-120"/>
              <a:ea typeface="微軟正黑體" panose="020B0604030504040204" pitchFamily="34" charset="-120"/>
            </a:endParaRPr>
          </a:p>
        </p:txBody>
      </p:sp>
      <p:sp>
        <p:nvSpPr>
          <p:cNvPr id="52" name="圓角矩形 51"/>
          <p:cNvSpPr/>
          <p:nvPr/>
        </p:nvSpPr>
        <p:spPr>
          <a:xfrm>
            <a:off x="8854471" y="7491108"/>
            <a:ext cx="9067800" cy="1847430"/>
          </a:xfrm>
          <a:prstGeom prst="roundRect">
            <a:avLst/>
          </a:prstGeom>
          <a:solidFill>
            <a:srgbClr val="4E6E81"/>
          </a:solidFill>
          <a:ln w="28575" cap="flat" cmpd="sng" algn="ctr">
            <a:noFill/>
            <a:prstDash val="solid"/>
            <a:miter lim="800000"/>
          </a:ln>
          <a:effectLst/>
        </p:spPr>
        <p:txBody>
          <a:bodyPr rtlCol="0" anchor="ctr"/>
          <a:lstStyle/>
          <a:p>
            <a:pPr>
              <a:buClr>
                <a:srgbClr val="C00000"/>
              </a:buClr>
              <a:buSzPct val="120000"/>
            </a:pPr>
            <a:r>
              <a:rPr lang="zh-TW" altLang="zh-TW" sz="3600" b="1" dirty="0" smtClean="0">
                <a:solidFill>
                  <a:schemeClr val="bg1"/>
                </a:solidFill>
                <a:latin typeface="微軟正黑體" panose="020B0604030504040204" pitchFamily="34" charset="-120"/>
                <a:ea typeface="微軟正黑體" panose="020B0604030504040204" pitchFamily="34" charset="-120"/>
              </a:rPr>
              <a:t>審查結果公告：</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a:p>
            <a:pPr>
              <a:buClr>
                <a:srgbClr val="C00000"/>
              </a:buClr>
              <a:buSzPct val="120000"/>
            </a:pPr>
            <a:r>
              <a:rPr lang="zh-TW" altLang="zh-TW" sz="3600" b="1" dirty="0" smtClean="0">
                <a:solidFill>
                  <a:schemeClr val="bg1"/>
                </a:solidFill>
                <a:latin typeface="微軟正黑體" panose="020B0604030504040204" pitchFamily="34" charset="-120"/>
                <a:ea typeface="微軟正黑體" panose="020B0604030504040204" pitchFamily="34" charset="-120"/>
              </a:rPr>
              <a:t>經審查通過之學生名單將由教卓中心公告</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117119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33462" y="0"/>
            <a:ext cx="0" cy="3768928"/>
          </a:xfrm>
          <a:prstGeom prst="line">
            <a:avLst/>
          </a:prstGeom>
          <a:ln w="57150" cap="flat">
            <a:solidFill>
              <a:srgbClr val="4E6E81"/>
            </a:solidFill>
            <a:prstDash val="sysDash"/>
            <a:headEnd type="none" w="sm" len="sm"/>
            <a:tailEnd type="none" w="sm" len="sm"/>
          </a:ln>
        </p:spPr>
      </p:sp>
      <p:grpSp>
        <p:nvGrpSpPr>
          <p:cNvPr id="10" name="Group 10"/>
          <p:cNvGrpSpPr/>
          <p:nvPr/>
        </p:nvGrpSpPr>
        <p:grpSpPr>
          <a:xfrm>
            <a:off x="17010810" y="1028700"/>
            <a:ext cx="248490" cy="248490"/>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1" name="TextBox 6"/>
          <p:cNvSpPr txBox="1"/>
          <p:nvPr/>
        </p:nvSpPr>
        <p:spPr>
          <a:xfrm>
            <a:off x="1292110" y="1003602"/>
            <a:ext cx="11661890" cy="1231106"/>
          </a:xfrm>
          <a:prstGeom prst="rect">
            <a:avLst/>
          </a:prstGeom>
        </p:spPr>
        <p:txBody>
          <a:bodyPr wrap="square"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方案終止情形</a:t>
            </a:r>
          </a:p>
        </p:txBody>
      </p:sp>
      <p:sp>
        <p:nvSpPr>
          <p:cNvPr id="38" name="內容版面配置區 2"/>
          <p:cNvSpPr txBox="1">
            <a:spLocks/>
          </p:cNvSpPr>
          <p:nvPr/>
        </p:nvSpPr>
        <p:spPr>
          <a:xfrm>
            <a:off x="1600200" y="2620163"/>
            <a:ext cx="146304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zh-TW" altLang="en-US" sz="4400" b="1"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rPr>
              <a:t>自行申請</a:t>
            </a:r>
            <a:endParaRPr kumimoji="0" lang="en-US" altLang="zh-TW" sz="4400" b="1"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zh-TW" altLang="en-US" sz="4000" b="0" i="0" u="none" strike="noStrike" kern="1200" cap="none" spc="0" normalizeH="0" baseline="0" noProof="0" dirty="0" smtClean="0">
                <a:ln>
                  <a:noFill/>
                </a:ln>
                <a:solidFill>
                  <a:sysClr val="windowText" lastClr="000000"/>
                </a:solidFill>
                <a:effectLst/>
                <a:uLnTx/>
                <a:uFillTx/>
              </a:rPr>
              <a:t>學生：可於</a:t>
            </a:r>
            <a:r>
              <a:rPr lang="zh-TW" altLang="en-US" sz="4000" dirty="0">
                <a:solidFill>
                  <a:sysClr val="windowText" lastClr="000000"/>
                </a:solidFill>
              </a:rPr>
              <a:t>期</a:t>
            </a:r>
            <a:r>
              <a:rPr kumimoji="0" lang="zh-TW" altLang="en-US" sz="4000" b="0" i="0" u="none" strike="noStrike" kern="1200" cap="none" spc="0" normalizeH="0" baseline="0" noProof="0" dirty="0" smtClean="0">
                <a:ln>
                  <a:noFill/>
                </a:ln>
                <a:solidFill>
                  <a:sysClr val="windowText" lastClr="000000"/>
                </a:solidFill>
                <a:effectLst/>
                <a:uLnTx/>
                <a:uFillTx/>
              </a:rPr>
              <a:t>中以前提出</a:t>
            </a:r>
            <a:endParaRPr kumimoji="0" lang="en-US" altLang="zh-TW" sz="4000" b="0" i="0" u="none" strike="noStrike" kern="1200" cap="none" spc="0" normalizeH="0" baseline="0" noProof="0" dirty="0" smtClean="0">
              <a:ln>
                <a:noFill/>
              </a:ln>
              <a:solidFill>
                <a:sysClr val="windowText" lastClr="000000"/>
              </a:solidFill>
              <a:effectLst/>
              <a:uLnTx/>
              <a:uFillTx/>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zh-TW" altLang="en-US" sz="4000" b="0" i="0" u="none" strike="noStrike" kern="1200" cap="none" spc="0" normalizeH="0" baseline="0" noProof="0" dirty="0" smtClean="0">
                <a:ln>
                  <a:noFill/>
                </a:ln>
                <a:solidFill>
                  <a:sysClr val="windowText" lastClr="000000"/>
                </a:solidFill>
                <a:effectLst/>
                <a:uLnTx/>
                <a:uFillTx/>
              </a:rPr>
              <a:t>教師：</a:t>
            </a:r>
            <a:r>
              <a:rPr kumimoji="0" lang="zh-TW" altLang="zh-TW" sz="4000" b="0" i="0" u="none" strike="noStrike" kern="1200" cap="none" spc="0" normalizeH="0" baseline="0" noProof="0" dirty="0" smtClean="0">
                <a:ln>
                  <a:noFill/>
                </a:ln>
                <a:solidFill>
                  <a:sysClr val="windowText" lastClr="000000"/>
                </a:solidFill>
                <a:effectLst/>
                <a:uLnTx/>
                <a:uFillTx/>
              </a:rPr>
              <a:t>期中評量學生學習情況不佳，亦得提出終止</a:t>
            </a:r>
            <a:endParaRPr kumimoji="0" lang="en-US" altLang="zh-TW" sz="4000" b="0" i="0" u="none" strike="noStrike" kern="1200" cap="none" spc="0" normalizeH="0" baseline="0" noProof="0" dirty="0" smtClean="0">
              <a:ln>
                <a:noFill/>
              </a:ln>
              <a:solidFill>
                <a:sysClr val="windowText" lastClr="000000"/>
              </a:solidFill>
              <a:effectLst/>
              <a:uLnTx/>
              <a:uFillTx/>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altLang="zh-TW" sz="4000" b="1" i="0" u="none" strike="noStrike" kern="1200" cap="none" spc="0" normalizeH="0" baseline="0" noProof="0" dirty="0" smtClean="0">
                <a:ln>
                  <a:noFill/>
                </a:ln>
                <a:solidFill>
                  <a:srgbClr val="FF0000"/>
                </a:solidFill>
                <a:effectLst/>
                <a:uLnTx/>
                <a:uFillTx/>
                <a:sym typeface="Wingdings" panose="05000000000000000000" pitchFamily="2" charset="2"/>
              </a:rPr>
              <a:t></a:t>
            </a:r>
            <a:r>
              <a:rPr kumimoji="0" lang="zh-TW" altLang="zh-TW" sz="4000" b="1" i="0" u="none" strike="noStrike" kern="1200" cap="none" spc="0" normalizeH="0" baseline="0" noProof="0" dirty="0" smtClean="0">
                <a:ln>
                  <a:noFill/>
                </a:ln>
                <a:solidFill>
                  <a:srgbClr val="FF0000"/>
                </a:solidFill>
                <a:effectLst/>
                <a:uLnTx/>
                <a:uFillTx/>
              </a:rPr>
              <a:t>終止後即不再核發學生獎勵金。</a:t>
            </a:r>
            <a:endParaRPr kumimoji="0" lang="en-US" altLang="zh-TW" sz="4000" b="0" i="0" u="none" strike="noStrike" kern="1200" cap="none" spc="0" normalizeH="0" baseline="0" noProof="0" dirty="0" smtClean="0">
              <a:ln>
                <a:noFill/>
              </a:ln>
              <a:solidFill>
                <a:sysClr val="windowText" lastClr="000000"/>
              </a:solidFill>
              <a:effectLst/>
              <a:uLnTx/>
              <a:uFillTx/>
            </a:endParaRPr>
          </a:p>
          <a:p>
            <a:pPr marL="228600" marR="0" lvl="1"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zh-TW" altLang="zh-TW" sz="4400" b="0"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rPr>
              <a:t>學生於學期中</a:t>
            </a:r>
            <a:r>
              <a:rPr kumimoji="0" lang="zh-TW" altLang="zh-TW" sz="44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rPr>
              <a:t>申請休學或遭退學生效</a:t>
            </a:r>
            <a:endParaRPr kumimoji="0" lang="en-US" altLang="zh-TW" sz="4400" b="1" i="0" u="none" strike="noStrike" kern="120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a:p>
            <a:pPr marL="228600" marR="0" lvl="1"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zh-TW" altLang="en-US" sz="4400" b="0"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rPr>
              <a:t>未按時繳交期中與期末報告</a:t>
            </a:r>
            <a:endParaRPr kumimoji="0" lang="en-US" altLang="zh-TW" sz="4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p:txBody>
      </p:sp>
      <p:sp>
        <p:nvSpPr>
          <p:cNvPr id="39" name="圓角矩形 38"/>
          <p:cNvSpPr/>
          <p:nvPr/>
        </p:nvSpPr>
        <p:spPr>
          <a:xfrm>
            <a:off x="3200400" y="7604501"/>
            <a:ext cx="12268200" cy="911733"/>
          </a:xfrm>
          <a:prstGeom prst="roundRect">
            <a:avLst/>
          </a:prstGeom>
          <a:solidFill>
            <a:sysClr val="window" lastClr="FFFFFF"/>
          </a:solidFill>
          <a:ln w="28575" cap="flat" cmpd="sng" algn="ctr">
            <a:solidFill>
              <a:srgbClr val="FF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以上狀況若有發生，教學</a:t>
            </a:r>
            <a:r>
              <a:rPr kumimoji="0" lang="zh-TW" altLang="en-US" sz="32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卓越中心將作為嗣後獎勵之參考依據。</a:t>
            </a: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401842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44078" y="1326430"/>
            <a:ext cx="21203378" cy="7634140"/>
            <a:chOff x="0" y="0"/>
            <a:chExt cx="1128752" cy="406400"/>
          </a:xfrm>
        </p:grpSpPr>
        <p:sp>
          <p:nvSpPr>
            <p:cNvPr id="3" name="Freeform 3"/>
            <p:cNvSpPr/>
            <p:nvPr/>
          </p:nvSpPr>
          <p:spPr>
            <a:xfrm>
              <a:off x="0" y="0"/>
              <a:ext cx="1128752" cy="406400"/>
            </a:xfrm>
            <a:custGeom>
              <a:avLst/>
              <a:gdLst/>
              <a:ahLst/>
              <a:cxnLst/>
              <a:rect l="l" t="t" r="r" b="b"/>
              <a:pathLst>
                <a:path w="1128752" h="406400">
                  <a:moveTo>
                    <a:pt x="925552" y="0"/>
                  </a:moveTo>
                  <a:cubicBezTo>
                    <a:pt x="1037776" y="0"/>
                    <a:pt x="1128752" y="90976"/>
                    <a:pt x="1128752" y="203200"/>
                  </a:cubicBezTo>
                  <a:cubicBezTo>
                    <a:pt x="1128752" y="315424"/>
                    <a:pt x="1037776" y="406400"/>
                    <a:pt x="925552" y="406400"/>
                  </a:cubicBezTo>
                  <a:lnTo>
                    <a:pt x="203200" y="406400"/>
                  </a:lnTo>
                  <a:cubicBezTo>
                    <a:pt x="90976" y="406400"/>
                    <a:pt x="0" y="315424"/>
                    <a:pt x="0" y="203200"/>
                  </a:cubicBezTo>
                  <a:cubicBezTo>
                    <a:pt x="0" y="90976"/>
                    <a:pt x="90976" y="0"/>
                    <a:pt x="203200" y="0"/>
                  </a:cubicBezTo>
                  <a:close/>
                </a:path>
              </a:pathLst>
            </a:custGeom>
            <a:solidFill>
              <a:srgbClr val="F2F1F1">
                <a:alpha val="80000"/>
              </a:srgbClr>
            </a:solidFill>
          </p:spPr>
        </p:sp>
        <p:sp>
          <p:nvSpPr>
            <p:cNvPr id="4" name="TextBox 4"/>
            <p:cNvSpPr txBox="1"/>
            <p:nvPr/>
          </p:nvSpPr>
          <p:spPr>
            <a:xfrm>
              <a:off x="0" y="-47625"/>
              <a:ext cx="1128752" cy="454025"/>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1028700" y="9009810"/>
            <a:ext cx="248490" cy="248490"/>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17010810" y="1028700"/>
            <a:ext cx="248490" cy="248490"/>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18" name="TextBox 17"/>
          <p:cNvSpPr txBox="1"/>
          <p:nvPr/>
        </p:nvSpPr>
        <p:spPr>
          <a:xfrm>
            <a:off x="1493886" y="2592777"/>
            <a:ext cx="12371749" cy="405616"/>
          </a:xfrm>
          <a:prstGeom prst="rect">
            <a:avLst/>
          </a:prstGeom>
        </p:spPr>
        <p:txBody>
          <a:bodyPr lIns="0" tIns="0" rIns="0" bIns="0" rtlCol="0" anchor="t">
            <a:spAutoFit/>
          </a:bodyPr>
          <a:lstStyle/>
          <a:p>
            <a:pPr marL="0" lvl="0" indent="0" algn="ctr">
              <a:lnSpc>
                <a:spcPts val="3359"/>
              </a:lnSpc>
              <a:spcBef>
                <a:spcPct val="0"/>
              </a:spcBef>
            </a:pPr>
            <a:r>
              <a:rPr lang="zh-TW" altLang="en-US" sz="2399" spc="239" dirty="0">
                <a:solidFill>
                  <a:srgbClr val="000000"/>
                </a:solidFill>
                <a:latin typeface="微軟正黑體" panose="020B0604030504040204" pitchFamily="34" charset="-120"/>
                <a:ea typeface="微軟正黑體" panose="020B0604030504040204" pitchFamily="34" charset="-120"/>
                <a:cs typeface="Lato"/>
                <a:sym typeface="Lato"/>
              </a:rPr>
              <a:t>教學卓越中心</a:t>
            </a:r>
            <a:endParaRPr lang="en-US" sz="2399" spc="239" dirty="0">
              <a:solidFill>
                <a:srgbClr val="000000"/>
              </a:solidFill>
              <a:latin typeface="微軟正黑體" panose="020B0604030504040204" pitchFamily="34" charset="-120"/>
              <a:ea typeface="微軟正黑體" panose="020B0604030504040204" pitchFamily="34" charset="-120"/>
              <a:cs typeface="Lato"/>
              <a:sym typeface="Lato"/>
            </a:endParaRPr>
          </a:p>
        </p:txBody>
      </p:sp>
      <p:pic>
        <p:nvPicPr>
          <p:cNvPr id="19" name="圖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760" y="1528544"/>
            <a:ext cx="885260" cy="885260"/>
          </a:xfrm>
          <a:prstGeom prst="rect">
            <a:avLst/>
          </a:prstGeom>
        </p:spPr>
      </p:pic>
      <p:sp>
        <p:nvSpPr>
          <p:cNvPr id="20" name="TextBox 6"/>
          <p:cNvSpPr txBox="1"/>
          <p:nvPr/>
        </p:nvSpPr>
        <p:spPr>
          <a:xfrm>
            <a:off x="3200508" y="3167463"/>
            <a:ext cx="10728773" cy="1231106"/>
          </a:xfrm>
          <a:prstGeom prst="rect">
            <a:avLst/>
          </a:prstGeom>
        </p:spPr>
        <p:txBody>
          <a:bodyPr wrap="square"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rPr>
              <a:t>期待各位同學的申請</a:t>
            </a:r>
            <a:r>
              <a:rPr lang="en-US" altLang="zh-TW" sz="80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sp>
        <p:nvSpPr>
          <p:cNvPr id="21" name="TextBox 18"/>
          <p:cNvSpPr txBox="1"/>
          <p:nvPr/>
        </p:nvSpPr>
        <p:spPr>
          <a:xfrm>
            <a:off x="3886200" y="5796640"/>
            <a:ext cx="8686176" cy="1384995"/>
          </a:xfrm>
          <a:prstGeom prst="rect">
            <a:avLst/>
          </a:prstGeom>
          <a:noFill/>
          <a:ln>
            <a:noFill/>
          </a:ln>
        </p:spPr>
        <p:txBody>
          <a:bodyPr wrap="square" rtlCol="0">
            <a:spAutoFit/>
          </a:bodyPr>
          <a:lstStyle/>
          <a:p>
            <a:pPr>
              <a:lnSpc>
                <a:spcPct val="150000"/>
              </a:lnSpc>
            </a:pPr>
            <a:r>
              <a:rPr lang="zh-TW" altLang="en-US" sz="2800" dirty="0" smtClean="0">
                <a:latin typeface="微軟正黑體" panose="020B0604030504040204" pitchFamily="34" charset="-120"/>
                <a:ea typeface="微軟正黑體" panose="020B0604030504040204" pitchFamily="34" charset="-120"/>
              </a:rPr>
              <a:t>學生自主學習社群：李小姐，</a:t>
            </a:r>
            <a:r>
              <a:rPr lang="en-US" altLang="zh-TW" sz="2800" dirty="0" smtClean="0">
                <a:latin typeface="微軟正黑體" panose="020B0604030504040204" pitchFamily="34" charset="-120"/>
                <a:ea typeface="微軟正黑體" panose="020B0604030504040204" pitchFamily="34" charset="-120"/>
              </a:rPr>
              <a:t>Tel:03-8906587</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a:lnSpc>
                <a:spcPct val="150000"/>
              </a:lnSpc>
            </a:pPr>
            <a:r>
              <a:rPr lang="en-US" altLang="zh-TW" sz="2800" dirty="0" smtClean="0">
                <a:latin typeface="微軟正黑體" panose="020B0604030504040204" pitchFamily="34" charset="-120"/>
                <a:ea typeface="微軟正黑體" panose="020B0604030504040204" pitchFamily="34" charset="-120"/>
              </a:rPr>
              <a:t>email: jeannie@gms.ndhu.edu.tw</a:t>
            </a:r>
            <a:endParaRPr lang="zh-CN" altLang="en-US" sz="3200" dirty="0">
              <a:latin typeface="微軟正黑體" panose="020B0604030504040204" pitchFamily="34" charset="-120"/>
              <a:ea typeface="微軟正黑體" panose="020B0604030504040204" pitchFamily="34" charset="-120"/>
            </a:endParaRPr>
          </a:p>
        </p:txBody>
      </p:sp>
      <p:sp>
        <p:nvSpPr>
          <p:cNvPr id="22" name="TextBox 25"/>
          <p:cNvSpPr txBox="1"/>
          <p:nvPr/>
        </p:nvSpPr>
        <p:spPr>
          <a:xfrm>
            <a:off x="3886200" y="7247111"/>
            <a:ext cx="8537707" cy="1305870"/>
          </a:xfrm>
          <a:prstGeom prst="rect">
            <a:avLst/>
          </a:prstGeom>
          <a:noFill/>
          <a:ln>
            <a:noFill/>
          </a:ln>
        </p:spPr>
        <p:txBody>
          <a:bodyPr wrap="square" rtlCol="0">
            <a:spAutoFit/>
          </a:bodyPr>
          <a:lstStyle/>
          <a:p>
            <a:pPr>
              <a:lnSpc>
                <a:spcPct val="150000"/>
              </a:lnSpc>
            </a:pPr>
            <a:r>
              <a:rPr lang="zh-TW" altLang="en-US" sz="2800" dirty="0" smtClean="0">
                <a:latin typeface="微軟正黑體" panose="020B0604030504040204" pitchFamily="34" charset="-120"/>
                <a:ea typeface="微軟正黑體" panose="020B0604030504040204" pitchFamily="34" charset="-120"/>
              </a:rPr>
              <a:t>自主學習培力獎勵方案：鄭先生，</a:t>
            </a:r>
            <a:r>
              <a:rPr lang="en-US" altLang="zh-TW" sz="2800" dirty="0" smtClean="0">
                <a:latin typeface="微軟正黑體" panose="020B0604030504040204" pitchFamily="34" charset="-120"/>
                <a:ea typeface="微軟正黑體" panose="020B0604030504040204" pitchFamily="34" charset="-120"/>
              </a:rPr>
              <a:t>Tel:03-8906590</a:t>
            </a:r>
            <a:r>
              <a:rPr lang="zh-TW" altLang="en-US" sz="2800" dirty="0" smtClean="0">
                <a:latin typeface="微軟正黑體" panose="020B0604030504040204" pitchFamily="34" charset="-120"/>
                <a:ea typeface="微軟正黑體" panose="020B0604030504040204" pitchFamily="34" charset="-120"/>
              </a:rPr>
              <a:t>，</a:t>
            </a:r>
            <a:br>
              <a:rPr lang="zh-TW" altLang="en-US" sz="2800" dirty="0" smtClean="0">
                <a:latin typeface="微軟正黑體" panose="020B0604030504040204" pitchFamily="34" charset="-120"/>
                <a:ea typeface="微軟正黑體" panose="020B0604030504040204" pitchFamily="34" charset="-120"/>
              </a:rPr>
            </a:br>
            <a:r>
              <a:rPr lang="en-US" altLang="zh-TW" sz="2800" dirty="0" smtClean="0">
                <a:latin typeface="微軟正黑體" panose="020B0604030504040204" pitchFamily="34" charset="-120"/>
                <a:ea typeface="微軟正黑體" panose="020B0604030504040204" pitchFamily="34" charset="-120"/>
              </a:rPr>
              <a:t>email: bighead7361@gms.ndhu.edu.tw</a:t>
            </a:r>
          </a:p>
        </p:txBody>
      </p:sp>
      <p:sp>
        <p:nvSpPr>
          <p:cNvPr id="23" name="矩形 22"/>
          <p:cNvSpPr/>
          <p:nvPr/>
        </p:nvSpPr>
        <p:spPr>
          <a:xfrm>
            <a:off x="3497373" y="6146960"/>
            <a:ext cx="217170" cy="217170"/>
          </a:xfrm>
          <a:prstGeom prst="rect">
            <a:avLst/>
          </a:prstGeom>
          <a:solidFill>
            <a:srgbClr val="4E6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E6E81"/>
              </a:solidFill>
            </a:endParaRPr>
          </a:p>
        </p:txBody>
      </p:sp>
      <p:sp>
        <p:nvSpPr>
          <p:cNvPr id="24" name="矩形 23"/>
          <p:cNvSpPr/>
          <p:nvPr/>
        </p:nvSpPr>
        <p:spPr>
          <a:xfrm>
            <a:off x="3497373" y="7670960"/>
            <a:ext cx="217170" cy="217170"/>
          </a:xfrm>
          <a:prstGeom prst="rect">
            <a:avLst/>
          </a:prstGeom>
          <a:solidFill>
            <a:srgbClr val="4E6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E6E81"/>
              </a:solidFill>
            </a:endParaRPr>
          </a:p>
        </p:txBody>
      </p:sp>
      <p:sp>
        <p:nvSpPr>
          <p:cNvPr id="25" name="矩形 24"/>
          <p:cNvSpPr/>
          <p:nvPr/>
        </p:nvSpPr>
        <p:spPr>
          <a:xfrm>
            <a:off x="3420775" y="4956993"/>
            <a:ext cx="3877985" cy="584775"/>
          </a:xfrm>
          <a:prstGeom prst="rect">
            <a:avLst/>
          </a:prstGeom>
        </p:spPr>
        <p:txBody>
          <a:bodyPr wrap="none">
            <a:spAutoFit/>
          </a:bodyPr>
          <a:lstStyle/>
          <a:p>
            <a:r>
              <a:rPr lang="zh-TW" altLang="en-US" sz="3200" b="1" dirty="0">
                <a:latin typeface="微軟正黑體" panose="020B0604030504040204" pitchFamily="34" charset="-120"/>
                <a:ea typeface="微軟正黑體" panose="020B0604030504040204" pitchFamily="34" charset="-120"/>
              </a:rPr>
              <a:t>教卓中心業務承辦人</a:t>
            </a:r>
            <a:endParaRPr lang="en-US" altLang="zh-TW" sz="3200" b="1" dirty="0">
              <a:latin typeface="微軟正黑體" panose="020B0604030504040204" pitchFamily="34" charset="-120"/>
              <a:ea typeface="微軟正黑體" panose="020B0604030504040204" pitchFamily="34" charset="-120"/>
            </a:endParaRPr>
          </a:p>
        </p:txBody>
      </p:sp>
      <p:sp>
        <p:nvSpPr>
          <p:cNvPr id="26" name="投影片編號版面配置區 25"/>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33462" y="0"/>
            <a:ext cx="0" cy="3768928"/>
          </a:xfrm>
          <a:prstGeom prst="line">
            <a:avLst/>
          </a:prstGeom>
          <a:ln w="57150" cap="flat">
            <a:solidFill>
              <a:srgbClr val="4E6E81"/>
            </a:solidFill>
            <a:prstDash val="sysDash"/>
            <a:headEnd type="none" w="sm" len="sm"/>
            <a:tailEnd type="none" w="sm" len="sm"/>
          </a:ln>
        </p:spPr>
      </p:sp>
      <p:grpSp>
        <p:nvGrpSpPr>
          <p:cNvPr id="4" name="Group 4"/>
          <p:cNvGrpSpPr/>
          <p:nvPr/>
        </p:nvGrpSpPr>
        <p:grpSpPr>
          <a:xfrm>
            <a:off x="8001007" y="0"/>
            <a:ext cx="10286993" cy="10287000"/>
            <a:chOff x="0" y="0"/>
            <a:chExt cx="2709331" cy="2709333"/>
          </a:xfrm>
        </p:grpSpPr>
        <p:sp>
          <p:nvSpPr>
            <p:cNvPr id="5" name="Freeform 5"/>
            <p:cNvSpPr/>
            <p:nvPr/>
          </p:nvSpPr>
          <p:spPr>
            <a:xfrm>
              <a:off x="0" y="0"/>
              <a:ext cx="2709331" cy="2709333"/>
            </a:xfrm>
            <a:custGeom>
              <a:avLst/>
              <a:gdLst/>
              <a:ahLst/>
              <a:cxnLst/>
              <a:rect l="l" t="t" r="r" b="b"/>
              <a:pathLst>
                <a:path w="2709331" h="2709333">
                  <a:moveTo>
                    <a:pt x="0" y="0"/>
                  </a:moveTo>
                  <a:lnTo>
                    <a:pt x="2709331" y="0"/>
                  </a:lnTo>
                  <a:lnTo>
                    <a:pt x="2709331" y="2709333"/>
                  </a:lnTo>
                  <a:lnTo>
                    <a:pt x="0" y="2709333"/>
                  </a:lnTo>
                  <a:close/>
                </a:path>
              </a:pathLst>
            </a:custGeom>
            <a:solidFill>
              <a:srgbClr val="F2F1F1">
                <a:alpha val="80000"/>
              </a:srgbClr>
            </a:solidFill>
          </p:spPr>
        </p:sp>
        <p:sp>
          <p:nvSpPr>
            <p:cNvPr id="6" name="TextBox 6"/>
            <p:cNvSpPr txBox="1"/>
            <p:nvPr/>
          </p:nvSpPr>
          <p:spPr>
            <a:xfrm>
              <a:off x="0" y="-47625"/>
              <a:ext cx="2709331" cy="2756958"/>
            </a:xfrm>
            <a:prstGeom prst="rect">
              <a:avLst/>
            </a:prstGeom>
          </p:spPr>
          <p:txBody>
            <a:bodyPr lIns="50800" tIns="50800" rIns="50800" bIns="50800" rtlCol="0" anchor="ctr"/>
            <a:lstStyle/>
            <a:p>
              <a:pPr algn="ctr">
                <a:lnSpc>
                  <a:spcPts val="3359"/>
                </a:lnSpc>
              </a:pPr>
              <a:endParaRPr/>
            </a:p>
          </p:txBody>
        </p:sp>
      </p:grpSp>
      <p:sp>
        <p:nvSpPr>
          <p:cNvPr id="8" name="TextBox 8"/>
          <p:cNvSpPr txBox="1"/>
          <p:nvPr/>
        </p:nvSpPr>
        <p:spPr>
          <a:xfrm>
            <a:off x="965523" y="3768928"/>
            <a:ext cx="6996120" cy="2215991"/>
          </a:xfrm>
          <a:prstGeom prst="rect">
            <a:avLst/>
          </a:prstGeom>
        </p:spPr>
        <p:txBody>
          <a:bodyPr lIns="0" tIns="0" rIns="0" bIns="0" rtlCol="0" anchor="t">
            <a:spAutoFit/>
          </a:bodyPr>
          <a:lstStyle/>
          <a:p>
            <a:pPr algn="ctr">
              <a:spcBef>
                <a:spcPct val="0"/>
              </a:spcBef>
            </a:pPr>
            <a:r>
              <a:rPr lang="zh-TW" altLang="en-US" sz="7200" b="1" dirty="0">
                <a:solidFill>
                  <a:schemeClr val="tx1">
                    <a:lumMod val="75000"/>
                    <a:lumOff val="25000"/>
                  </a:schemeClr>
                </a:solidFill>
                <a:latin typeface="微軟正黑體" panose="020B0604030504040204" pitchFamily="34" charset="-120"/>
                <a:ea typeface="微軟正黑體" panose="020B0604030504040204" pitchFamily="34" charset="-120"/>
              </a:rPr>
              <a:t>學生自主</a:t>
            </a:r>
            <a:endParaRPr lang="en-US" altLang="zh-TW" sz="72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spcBef>
                <a:spcPct val="0"/>
              </a:spcBef>
            </a:pPr>
            <a:r>
              <a:rPr lang="zh-TW" altLang="en-US" sz="7200" b="1" dirty="0">
                <a:solidFill>
                  <a:schemeClr val="tx1">
                    <a:lumMod val="75000"/>
                    <a:lumOff val="25000"/>
                  </a:schemeClr>
                </a:solidFill>
                <a:latin typeface="微軟正黑體" panose="020B0604030504040204" pitchFamily="34" charset="-120"/>
                <a:ea typeface="微軟正黑體" panose="020B0604030504040204" pitchFamily="34" charset="-120"/>
              </a:rPr>
              <a:t>學習社群</a:t>
            </a:r>
            <a:endParaRPr lang="zh-CN" altLang="en-US" sz="7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nvGrpSpPr>
          <p:cNvPr id="10" name="Group 10"/>
          <p:cNvGrpSpPr/>
          <p:nvPr/>
        </p:nvGrpSpPr>
        <p:grpSpPr>
          <a:xfrm>
            <a:off x="17010810" y="1028700"/>
            <a:ext cx="248490" cy="248490"/>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pic>
        <p:nvPicPr>
          <p:cNvPr id="13" name="圖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8412931"/>
            <a:ext cx="4096847" cy="1363082"/>
          </a:xfrm>
          <a:prstGeom prst="rect">
            <a:avLst/>
          </a:prstGeom>
        </p:spPr>
      </p:pic>
      <p:grpSp>
        <p:nvGrpSpPr>
          <p:cNvPr id="14" name="群組 13"/>
          <p:cNvGrpSpPr/>
          <p:nvPr/>
        </p:nvGrpSpPr>
        <p:grpSpPr>
          <a:xfrm>
            <a:off x="9220200" y="4241812"/>
            <a:ext cx="7581900" cy="1803375"/>
            <a:chOff x="1319926" y="4757070"/>
            <a:chExt cx="6166192" cy="1803375"/>
          </a:xfrm>
        </p:grpSpPr>
        <p:sp>
          <p:nvSpPr>
            <p:cNvPr id="15" name="TextBox 99"/>
            <p:cNvSpPr txBox="1"/>
            <p:nvPr/>
          </p:nvSpPr>
          <p:spPr>
            <a:xfrm>
              <a:off x="1383954" y="4757070"/>
              <a:ext cx="1892504" cy="1077218"/>
            </a:xfrm>
            <a:prstGeom prst="rect">
              <a:avLst/>
            </a:prstGeom>
            <a:noFill/>
          </p:spPr>
          <p:txBody>
            <a:bodyPr wrap="square" rtlCol="0">
              <a:spAutoFit/>
            </a:bodyPr>
            <a:lstStyle/>
            <a:p>
              <a:pPr marL="342900" indent="-342900">
                <a:buFont typeface="Wingdings" panose="05000000000000000000" pitchFamily="2" charset="2"/>
                <a:buChar char="ü"/>
              </a:pP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cs typeface="方正黑体简体" panose="02010601030101010101" pitchFamily="2" charset="-122"/>
                  <a:sym typeface="+mn-lt"/>
                </a:rPr>
                <a:t>實施</a:t>
              </a:r>
              <a:r>
                <a:rPr lang="zh-TW" altLang="en-US" sz="32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方正黑体简体" panose="02010601030101010101" pitchFamily="2" charset="-122"/>
                  <a:sym typeface="+mn-lt"/>
                </a:rPr>
                <a:t>目的</a:t>
              </a:r>
            </a:p>
          </p:txBody>
        </p:sp>
        <p:sp>
          <p:nvSpPr>
            <p:cNvPr id="16" name="TextBox 15"/>
            <p:cNvSpPr txBox="1"/>
            <p:nvPr/>
          </p:nvSpPr>
          <p:spPr>
            <a:xfrm>
              <a:off x="1319926" y="5481799"/>
              <a:ext cx="2514600" cy="1077218"/>
            </a:xfrm>
            <a:prstGeom prst="rect">
              <a:avLst/>
            </a:prstGeom>
            <a:noFill/>
          </p:spPr>
          <p:txBody>
            <a:bodyPr wrap="squar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ü"/>
              </a:pPr>
              <a:r>
                <a:rPr lang="zh-TW" altLang="en-US" sz="3200" dirty="0">
                  <a:latin typeface="微軟正黑體" panose="020B0604030504040204" pitchFamily="34" charset="-120"/>
                  <a:ea typeface="微軟正黑體" panose="020B0604030504040204" pitchFamily="34" charset="-120"/>
                  <a:cs typeface="方正黑体简体" panose="02010601030101010101" pitchFamily="2" charset="-122"/>
                  <a:sym typeface="+mn-lt"/>
                </a:rPr>
                <a:t>經費補助項目</a:t>
              </a:r>
            </a:p>
          </p:txBody>
        </p:sp>
        <p:sp>
          <p:nvSpPr>
            <p:cNvPr id="17" name="TextBox 17"/>
            <p:cNvSpPr txBox="1"/>
            <p:nvPr/>
          </p:nvSpPr>
          <p:spPr>
            <a:xfrm>
              <a:off x="5473228" y="5483227"/>
              <a:ext cx="2012890" cy="1077218"/>
            </a:xfrm>
            <a:prstGeom prst="rect">
              <a:avLst/>
            </a:prstGeom>
            <a:noFill/>
          </p:spPr>
          <p:txBody>
            <a:bodyPr wrap="squar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ü"/>
              </a:pPr>
              <a:r>
                <a:rPr lang="zh-CN" altLang="en-US" sz="3200" dirty="0">
                  <a:latin typeface="微軟正黑體" panose="020B0604030504040204" pitchFamily="34" charset="-120"/>
                  <a:ea typeface="微軟正黑體" panose="020B0604030504040204" pitchFamily="34" charset="-120"/>
                  <a:cs typeface="方正黑体简体" panose="02010601030101010101" pitchFamily="2" charset="-122"/>
                  <a:sym typeface="+mn-lt"/>
                </a:rPr>
                <a:t>注意事項</a:t>
              </a:r>
            </a:p>
          </p:txBody>
        </p:sp>
        <p:sp>
          <p:nvSpPr>
            <p:cNvPr id="18" name="TextBox 18"/>
            <p:cNvSpPr txBox="1"/>
            <p:nvPr/>
          </p:nvSpPr>
          <p:spPr>
            <a:xfrm>
              <a:off x="3719487" y="4757071"/>
              <a:ext cx="1813554" cy="1077218"/>
            </a:xfrm>
            <a:prstGeom prst="rect">
              <a:avLst/>
            </a:prstGeom>
            <a:noFill/>
          </p:spPr>
          <p:txBody>
            <a:bodyPr wrap="squar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ü"/>
              </a:pPr>
              <a:r>
                <a:rPr lang="zh-TW" altLang="en-US" sz="3200" dirty="0">
                  <a:latin typeface="微軟正黑體" panose="020B0604030504040204" pitchFamily="34" charset="-120"/>
                  <a:ea typeface="微軟正黑體" panose="020B0604030504040204" pitchFamily="34" charset="-120"/>
                  <a:cs typeface="方正黑体简体" panose="02010601030101010101" pitchFamily="2" charset="-122"/>
                </a:rPr>
                <a:t>申請方式</a:t>
              </a:r>
              <a:endParaRPr lang="zh-CN" altLang="zh-CN" sz="3200" dirty="0">
                <a:latin typeface="微軟正黑體" panose="020B0604030504040204" pitchFamily="34" charset="-120"/>
                <a:ea typeface="微軟正黑體" panose="020B0604030504040204" pitchFamily="34" charset="-120"/>
                <a:cs typeface="方正黑体简体" panose="02010601030101010101" pitchFamily="2" charset="-122"/>
                <a:sym typeface="+mn-lt"/>
              </a:endParaRPr>
            </a:p>
          </p:txBody>
        </p:sp>
        <p:sp>
          <p:nvSpPr>
            <p:cNvPr id="19" name="TextBox 19"/>
            <p:cNvSpPr txBox="1"/>
            <p:nvPr/>
          </p:nvSpPr>
          <p:spPr>
            <a:xfrm>
              <a:off x="3678337" y="5483226"/>
              <a:ext cx="1895855" cy="1077218"/>
            </a:xfrm>
            <a:prstGeom prst="rect">
              <a:avLst/>
            </a:prstGeom>
            <a:noFill/>
          </p:spPr>
          <p:txBody>
            <a:bodyPr wrap="squar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ü"/>
              </a:pPr>
              <a:r>
                <a:rPr lang="zh-CN" altLang="en-US" sz="3200" dirty="0">
                  <a:latin typeface="微軟正黑體" panose="020B0604030504040204" pitchFamily="34" charset="-120"/>
                  <a:ea typeface="微軟正黑體" panose="020B0604030504040204" pitchFamily="34" charset="-120"/>
                  <a:cs typeface="方正黑体简体" panose="02010601030101010101" pitchFamily="2" charset="-122"/>
                  <a:sym typeface="+mn-lt"/>
                </a:rPr>
                <a:t>成果考核</a:t>
              </a:r>
            </a:p>
          </p:txBody>
        </p:sp>
        <p:sp>
          <p:nvSpPr>
            <p:cNvPr id="20" name="TextBox 20"/>
            <p:cNvSpPr txBox="1"/>
            <p:nvPr/>
          </p:nvSpPr>
          <p:spPr>
            <a:xfrm>
              <a:off x="5473228" y="4757072"/>
              <a:ext cx="1819735" cy="1077218"/>
            </a:xfrm>
            <a:prstGeom prst="rect">
              <a:avLst/>
            </a:prstGeom>
            <a:noFill/>
          </p:spPr>
          <p:txBody>
            <a:bodyPr wrap="squar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ü"/>
              </a:pPr>
              <a:r>
                <a:rPr lang="zh-CN" altLang="en-US" sz="3200" dirty="0">
                  <a:latin typeface="微軟正黑體" panose="020B0604030504040204" pitchFamily="34" charset="-120"/>
                  <a:ea typeface="微軟正黑體" panose="020B0604030504040204" pitchFamily="34" charset="-120"/>
                  <a:cs typeface="方正黑体简体" panose="02010601030101010101" pitchFamily="2" charset="-122"/>
                  <a:sym typeface="+mn-lt"/>
                </a:rPr>
                <a:t>審查項目</a:t>
              </a:r>
              <a:endParaRPr lang="zh-CN" altLang="zh-CN" sz="3200" dirty="0">
                <a:latin typeface="微軟正黑體" panose="020B0604030504040204" pitchFamily="34" charset="-120"/>
                <a:ea typeface="微軟正黑體" panose="020B0604030504040204" pitchFamily="34" charset="-120"/>
                <a:cs typeface="方正黑体简体" panose="02010601030101010101" pitchFamily="2" charset="-122"/>
                <a:sym typeface="+mn-lt"/>
              </a:endParaRPr>
            </a:p>
          </p:txBody>
        </p:sp>
      </p:grpSp>
      <p:sp>
        <p:nvSpPr>
          <p:cNvPr id="21" name="投影片編號版面配置區 20"/>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33462" y="0"/>
            <a:ext cx="0" cy="3768928"/>
          </a:xfrm>
          <a:prstGeom prst="line">
            <a:avLst/>
          </a:prstGeom>
          <a:ln w="57150" cap="flat">
            <a:solidFill>
              <a:srgbClr val="4E6E81"/>
            </a:solidFill>
            <a:prstDash val="sysDash"/>
            <a:headEnd type="none" w="sm" len="sm"/>
            <a:tailEnd type="none" w="sm" len="sm"/>
          </a:ln>
        </p:spPr>
      </p:sp>
      <p:sp>
        <p:nvSpPr>
          <p:cNvPr id="21" name="TextBox 20"/>
          <p:cNvSpPr txBox="1"/>
          <p:nvPr/>
        </p:nvSpPr>
        <p:spPr>
          <a:xfrm>
            <a:off x="1524000" y="1028700"/>
            <a:ext cx="6745651" cy="1231106"/>
          </a:xfrm>
          <a:prstGeom prst="rect">
            <a:avLst/>
          </a:prstGeom>
        </p:spPr>
        <p:txBody>
          <a:bodyPr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實施目的</a:t>
            </a:r>
            <a:endParaRPr lang="zh-CN"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grpSp>
        <p:nvGrpSpPr>
          <p:cNvPr id="31" name="Group 5"/>
          <p:cNvGrpSpPr/>
          <p:nvPr/>
        </p:nvGrpSpPr>
        <p:grpSpPr>
          <a:xfrm>
            <a:off x="1559669" y="3034861"/>
            <a:ext cx="6898531" cy="869108"/>
            <a:chOff x="7692" y="-102626"/>
            <a:chExt cx="812800" cy="839226"/>
          </a:xfrm>
        </p:grpSpPr>
        <p:sp>
          <p:nvSpPr>
            <p:cNvPr id="32" name="Freeform 6"/>
            <p:cNvSpPr/>
            <p:nvPr/>
          </p:nvSpPr>
          <p:spPr>
            <a:xfrm>
              <a:off x="7692" y="-102626"/>
              <a:ext cx="812800" cy="812800"/>
            </a:xfrm>
            <a:prstGeom prst="roundRect">
              <a:avLst/>
            </a:prstGeom>
            <a:solidFill>
              <a:srgbClr val="FFFFFF"/>
            </a:solidFill>
            <a:ln w="38100" cap="sq">
              <a:solidFill>
                <a:srgbClr val="4E6E81"/>
              </a:solidFill>
              <a:prstDash val="solid"/>
              <a:miter/>
            </a:ln>
          </p:spPr>
        </p:sp>
        <p:sp>
          <p:nvSpPr>
            <p:cNvPr id="33" name="TextBox 7"/>
            <p:cNvSpPr txBox="1"/>
            <p:nvPr/>
          </p:nvSpPr>
          <p:spPr>
            <a:xfrm>
              <a:off x="76200" y="38100"/>
              <a:ext cx="660400" cy="698500"/>
            </a:xfrm>
            <a:prstGeom prst="roundRect">
              <a:avLst/>
            </a:prstGeom>
            <a:ln>
              <a:noFill/>
            </a:ln>
          </p:spPr>
          <p:txBody>
            <a:bodyPr lIns="50800" tIns="50800" rIns="50800" bIns="50800" rtlCol="0" anchor="ctr"/>
            <a:lstStyle/>
            <a:p>
              <a:pPr algn="ctr">
                <a:lnSpc>
                  <a:spcPts val="2940"/>
                </a:lnSpc>
              </a:pPr>
              <a:endParaRPr/>
            </a:p>
          </p:txBody>
        </p:sp>
      </p:grpSp>
      <p:sp>
        <p:nvSpPr>
          <p:cNvPr id="2" name="矩形 1"/>
          <p:cNvSpPr/>
          <p:nvPr/>
        </p:nvSpPr>
        <p:spPr>
          <a:xfrm>
            <a:off x="1998555" y="3088975"/>
            <a:ext cx="6083718" cy="707886"/>
          </a:xfrm>
          <a:prstGeom prst="rect">
            <a:avLst/>
          </a:prstGeom>
        </p:spPr>
        <p:txBody>
          <a:bodyPr wrap="none">
            <a:spAutoFit/>
          </a:bodyPr>
          <a:lstStyle/>
          <a:p>
            <a:pPr lvl="0" algn="ctr">
              <a:defRPr/>
            </a:pPr>
            <a:r>
              <a:rPr lang="zh-TW" altLang="en-US" sz="4000" b="1" spc="600" dirty="0">
                <a:latin typeface="微軟正黑體" panose="020B0604030504040204" pitchFamily="34" charset="-120"/>
                <a:ea typeface="微軟正黑體" panose="020B0604030504040204" pitchFamily="34" charset="-120"/>
                <a:cs typeface="Open Sans" panose="020B0606030504020204" pitchFamily="34" charset="0"/>
                <a:sym typeface="+mn-ea"/>
              </a:rPr>
              <a:t>執行各項深度學習活動</a:t>
            </a:r>
            <a:endParaRPr lang="zh-TW" altLang="en-US" sz="4000" b="1" spc="600" dirty="0">
              <a:latin typeface="微軟正黑體" panose="020B0604030504040204" pitchFamily="34" charset="-120"/>
              <a:ea typeface="微軟正黑體" panose="020B0604030504040204" pitchFamily="34" charset="-120"/>
              <a:cs typeface="Open Sans" panose="020B0606030504020204" pitchFamily="34" charset="0"/>
              <a:sym typeface="+mn-ea"/>
            </a:endParaRPr>
          </a:p>
        </p:txBody>
      </p:sp>
      <p:sp>
        <p:nvSpPr>
          <p:cNvPr id="7" name="矩形 6"/>
          <p:cNvSpPr/>
          <p:nvPr/>
        </p:nvSpPr>
        <p:spPr>
          <a:xfrm>
            <a:off x="8887358" y="3163343"/>
            <a:ext cx="8802410" cy="584775"/>
          </a:xfrm>
          <a:prstGeom prst="rect">
            <a:avLst/>
          </a:prstGeom>
        </p:spPr>
        <p:txBody>
          <a:bodyPr wrap="none">
            <a:spAutoFit/>
          </a:bodyPr>
          <a:lstStyle/>
          <a:p>
            <a:pPr lvl="0" algn="just">
              <a:defRPr/>
            </a:pP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sym typeface="方正黑体简体" panose="02010601030101010101" pitchFamily="2" charset="-122"/>
              </a:rPr>
              <a:t>以自身感興趣主題，進行各項實行或學習活動。</a:t>
            </a:r>
            <a:endPar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sym typeface="方正黑体简体" panose="02010601030101010101" pitchFamily="2" charset="-122"/>
            </a:endParaRPr>
          </a:p>
        </p:txBody>
      </p:sp>
      <p:grpSp>
        <p:nvGrpSpPr>
          <p:cNvPr id="34" name="Group 5"/>
          <p:cNvGrpSpPr/>
          <p:nvPr/>
        </p:nvGrpSpPr>
        <p:grpSpPr>
          <a:xfrm>
            <a:off x="1577503" y="4408725"/>
            <a:ext cx="6898531" cy="869108"/>
            <a:chOff x="7692" y="-102626"/>
            <a:chExt cx="812800" cy="839226"/>
          </a:xfrm>
        </p:grpSpPr>
        <p:sp>
          <p:nvSpPr>
            <p:cNvPr id="35" name="Freeform 6"/>
            <p:cNvSpPr/>
            <p:nvPr/>
          </p:nvSpPr>
          <p:spPr>
            <a:xfrm>
              <a:off x="7692" y="-102626"/>
              <a:ext cx="812800" cy="812800"/>
            </a:xfrm>
            <a:prstGeom prst="roundRect">
              <a:avLst/>
            </a:prstGeom>
            <a:solidFill>
              <a:srgbClr val="FFFFFF"/>
            </a:solidFill>
            <a:ln w="38100" cap="sq">
              <a:solidFill>
                <a:srgbClr val="4E6E81"/>
              </a:solidFill>
              <a:prstDash val="solid"/>
              <a:miter/>
            </a:ln>
          </p:spPr>
        </p:sp>
        <p:sp>
          <p:nvSpPr>
            <p:cNvPr id="36" name="TextBox 7"/>
            <p:cNvSpPr txBox="1"/>
            <p:nvPr/>
          </p:nvSpPr>
          <p:spPr>
            <a:xfrm>
              <a:off x="76200" y="38100"/>
              <a:ext cx="660400" cy="698500"/>
            </a:xfrm>
            <a:prstGeom prst="roundRect">
              <a:avLst/>
            </a:prstGeom>
            <a:ln>
              <a:noFill/>
            </a:ln>
          </p:spPr>
          <p:txBody>
            <a:bodyPr lIns="50800" tIns="50800" rIns="50800" bIns="50800" rtlCol="0" anchor="ctr"/>
            <a:lstStyle/>
            <a:p>
              <a:pPr algn="ctr">
                <a:lnSpc>
                  <a:spcPts val="2940"/>
                </a:lnSpc>
              </a:pPr>
              <a:endParaRPr/>
            </a:p>
          </p:txBody>
        </p:sp>
      </p:grpSp>
      <p:sp>
        <p:nvSpPr>
          <p:cNvPr id="37" name="矩形 36"/>
          <p:cNvSpPr/>
          <p:nvPr/>
        </p:nvSpPr>
        <p:spPr>
          <a:xfrm>
            <a:off x="8887358" y="4309373"/>
            <a:ext cx="8802410" cy="1077218"/>
          </a:xfrm>
          <a:prstGeom prst="rect">
            <a:avLst/>
          </a:prstGeom>
        </p:spPr>
        <p:txBody>
          <a:bodyPr wrap="square">
            <a:spAutoFit/>
          </a:bodyPr>
          <a:lstStyle/>
          <a:p>
            <a:pPr lvl="0" algn="just">
              <a:defRPr/>
            </a:pP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sym typeface="方正黑体简体" panose="02010601030101010101" pitchFamily="2" charset="-122"/>
              </a:rPr>
              <a:t>鼓勵同學活用所學專業知識，並從活動實踐中擴展學習經驗。</a:t>
            </a:r>
          </a:p>
        </p:txBody>
      </p:sp>
      <p:sp>
        <p:nvSpPr>
          <p:cNvPr id="38" name="矩形 37"/>
          <p:cNvSpPr/>
          <p:nvPr/>
        </p:nvSpPr>
        <p:spPr>
          <a:xfrm>
            <a:off x="1695588" y="4508194"/>
            <a:ext cx="6689652" cy="707886"/>
          </a:xfrm>
          <a:prstGeom prst="rect">
            <a:avLst/>
          </a:prstGeom>
        </p:spPr>
        <p:txBody>
          <a:bodyPr wrap="none">
            <a:spAutoFit/>
          </a:bodyPr>
          <a:lstStyle/>
          <a:p>
            <a:pPr lvl="0" algn="ctr">
              <a:defRPr/>
            </a:pPr>
            <a:r>
              <a:rPr lang="zh-TW" altLang="en-US" sz="4000" b="1" spc="600" dirty="0">
                <a:latin typeface="微軟正黑體" panose="020B0604030504040204" pitchFamily="34" charset="-120"/>
                <a:ea typeface="微軟正黑體" panose="020B0604030504040204" pitchFamily="34" charset="-120"/>
                <a:cs typeface="Open Sans" panose="020B0606030504020204" pitchFamily="34" charset="0"/>
                <a:sym typeface="+mn-ea"/>
              </a:rPr>
              <a:t>活用</a:t>
            </a:r>
            <a:r>
              <a:rPr lang="en-US" altLang="zh-TW" sz="4000" b="1" spc="600" dirty="0">
                <a:latin typeface="微軟正黑體" panose="020B0604030504040204" pitchFamily="34" charset="-120"/>
                <a:ea typeface="微軟正黑體" panose="020B0604030504040204" pitchFamily="34" charset="-120"/>
                <a:cs typeface="Open Sans" panose="020B0606030504020204" pitchFamily="34" charset="0"/>
                <a:sym typeface="+mn-ea"/>
              </a:rPr>
              <a:t>/</a:t>
            </a:r>
            <a:r>
              <a:rPr lang="zh-TW" altLang="en-US" sz="4000" b="1" spc="600" dirty="0">
                <a:latin typeface="微軟正黑體" panose="020B0604030504040204" pitchFamily="34" charset="-120"/>
                <a:ea typeface="微軟正黑體" panose="020B0604030504040204" pitchFamily="34" charset="-120"/>
                <a:cs typeface="Open Sans" panose="020B0606030504020204" pitchFamily="34" charset="0"/>
                <a:sym typeface="+mn-ea"/>
              </a:rPr>
              <a:t>增進</a:t>
            </a:r>
            <a:r>
              <a:rPr lang="en-US" altLang="zh-TW" sz="4000" b="1" spc="600" dirty="0">
                <a:latin typeface="微軟正黑體" panose="020B0604030504040204" pitchFamily="34" charset="-120"/>
                <a:ea typeface="微軟正黑體" panose="020B0604030504040204" pitchFamily="34" charset="-120"/>
                <a:cs typeface="Open Sans" panose="020B0606030504020204" pitchFamily="34" charset="0"/>
                <a:sym typeface="+mn-ea"/>
              </a:rPr>
              <a:t>/</a:t>
            </a:r>
            <a:r>
              <a:rPr lang="zh-TW" altLang="en-US" sz="4000" b="1" spc="600" dirty="0">
                <a:latin typeface="微軟正黑體" panose="020B0604030504040204" pitchFamily="34" charset="-120"/>
                <a:ea typeface="微軟正黑體" panose="020B0604030504040204" pitchFamily="34" charset="-120"/>
                <a:cs typeface="Open Sans" panose="020B0606030504020204" pitchFamily="34" charset="0"/>
                <a:sym typeface="+mn-ea"/>
              </a:rPr>
              <a:t>補足所學專業</a:t>
            </a:r>
          </a:p>
        </p:txBody>
      </p:sp>
      <p:grpSp>
        <p:nvGrpSpPr>
          <p:cNvPr id="39" name="Group 5"/>
          <p:cNvGrpSpPr/>
          <p:nvPr/>
        </p:nvGrpSpPr>
        <p:grpSpPr>
          <a:xfrm>
            <a:off x="1577503" y="5929554"/>
            <a:ext cx="6898531" cy="869108"/>
            <a:chOff x="7692" y="-102626"/>
            <a:chExt cx="812800" cy="839226"/>
          </a:xfrm>
        </p:grpSpPr>
        <p:sp>
          <p:nvSpPr>
            <p:cNvPr id="40" name="Freeform 6"/>
            <p:cNvSpPr/>
            <p:nvPr/>
          </p:nvSpPr>
          <p:spPr>
            <a:xfrm>
              <a:off x="7692" y="-102626"/>
              <a:ext cx="812800" cy="812800"/>
            </a:xfrm>
            <a:prstGeom prst="roundRect">
              <a:avLst/>
            </a:prstGeom>
            <a:solidFill>
              <a:srgbClr val="FFFFFF"/>
            </a:solidFill>
            <a:ln w="38100" cap="sq">
              <a:solidFill>
                <a:srgbClr val="4E6E81"/>
              </a:solidFill>
              <a:prstDash val="solid"/>
              <a:miter/>
            </a:ln>
          </p:spPr>
        </p:sp>
        <p:sp>
          <p:nvSpPr>
            <p:cNvPr id="41" name="TextBox 7"/>
            <p:cNvSpPr txBox="1"/>
            <p:nvPr/>
          </p:nvSpPr>
          <p:spPr>
            <a:xfrm>
              <a:off x="76200" y="38100"/>
              <a:ext cx="660400" cy="698500"/>
            </a:xfrm>
            <a:prstGeom prst="roundRect">
              <a:avLst/>
            </a:prstGeom>
            <a:ln>
              <a:noFill/>
            </a:ln>
          </p:spPr>
          <p:txBody>
            <a:bodyPr lIns="50800" tIns="50800" rIns="50800" bIns="50800" rtlCol="0" anchor="ctr"/>
            <a:lstStyle/>
            <a:p>
              <a:pPr algn="ctr">
                <a:lnSpc>
                  <a:spcPts val="2940"/>
                </a:lnSpc>
              </a:pPr>
              <a:endParaRPr/>
            </a:p>
          </p:txBody>
        </p:sp>
      </p:grpSp>
      <p:sp>
        <p:nvSpPr>
          <p:cNvPr id="42" name="矩形 41"/>
          <p:cNvSpPr/>
          <p:nvPr/>
        </p:nvSpPr>
        <p:spPr>
          <a:xfrm>
            <a:off x="8887358" y="5929554"/>
            <a:ext cx="9019641" cy="1077218"/>
          </a:xfrm>
          <a:prstGeom prst="rect">
            <a:avLst/>
          </a:prstGeom>
        </p:spPr>
        <p:txBody>
          <a:bodyPr wrap="square">
            <a:spAutoFit/>
          </a:bodyPr>
          <a:lstStyle/>
          <a:p>
            <a:pPr lvl="0" algn="just">
              <a:defRPr/>
            </a:pP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sym typeface="方正黑体简体" panose="02010601030101010101" pitchFamily="2" charset="-122"/>
              </a:rPr>
              <a:t>從活動規劃到實施完全由同學自行規劃，指導教師與教卓中心為輔助角色。</a:t>
            </a:r>
          </a:p>
        </p:txBody>
      </p:sp>
      <p:sp>
        <p:nvSpPr>
          <p:cNvPr id="43" name="矩形 42"/>
          <p:cNvSpPr/>
          <p:nvPr/>
        </p:nvSpPr>
        <p:spPr>
          <a:xfrm>
            <a:off x="1998555" y="6029023"/>
            <a:ext cx="6083717" cy="707886"/>
          </a:xfrm>
          <a:prstGeom prst="rect">
            <a:avLst/>
          </a:prstGeom>
        </p:spPr>
        <p:txBody>
          <a:bodyPr wrap="none">
            <a:spAutoFit/>
          </a:bodyPr>
          <a:lstStyle/>
          <a:p>
            <a:pPr lvl="0" algn="ctr">
              <a:defRPr/>
            </a:pPr>
            <a:r>
              <a:rPr lang="zh-TW" altLang="en-US" sz="4000" b="1" spc="600" dirty="0">
                <a:latin typeface="微軟正黑體" panose="020B0604030504040204" pitchFamily="34" charset="-120"/>
                <a:ea typeface="微軟正黑體" panose="020B0604030504040204" pitchFamily="34" charset="-120"/>
                <a:cs typeface="Open Sans" panose="020B0606030504020204" pitchFamily="34" charset="0"/>
                <a:sym typeface="+mn-ea"/>
              </a:rPr>
              <a:t>思考如何達成活動目標</a:t>
            </a:r>
          </a:p>
        </p:txBody>
      </p:sp>
      <p:grpSp>
        <p:nvGrpSpPr>
          <p:cNvPr id="44" name="组合 49"/>
          <p:cNvGrpSpPr/>
          <p:nvPr/>
        </p:nvGrpSpPr>
        <p:grpSpPr>
          <a:xfrm>
            <a:off x="2158955" y="7685860"/>
            <a:ext cx="13773671" cy="1754010"/>
            <a:chOff x="1608" y="7381"/>
            <a:chExt cx="15405" cy="2762"/>
          </a:xfrm>
        </p:grpSpPr>
        <p:sp>
          <p:nvSpPr>
            <p:cNvPr id="45" name="矩形 44"/>
            <p:cNvSpPr/>
            <p:nvPr/>
          </p:nvSpPr>
          <p:spPr bwMode="auto">
            <a:xfrm>
              <a:off x="1661" y="7381"/>
              <a:ext cx="15266" cy="2762"/>
            </a:xfrm>
            <a:prstGeom prst="rect">
              <a:avLst/>
            </a:prstGeom>
            <a:solidFill>
              <a:srgbClr val="FFFFFF"/>
            </a:solidFill>
            <a:ln w="9525" cap="flat" cmpd="sng" algn="ctr">
              <a:solidFill>
                <a:srgbClr val="969696"/>
              </a:solidFill>
              <a:prstDash val="solid"/>
              <a:round/>
              <a:headEnd type="none" w="med" len="med"/>
              <a:tailEnd type="none" w="med" len="med"/>
            </a:ln>
            <a:effectLst/>
          </p:spPr>
          <p:txBody>
            <a:bodyPr vert="horz" wrap="square" lIns="91423" tIns="45711" rIns="91423" bIns="45711"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0" cap="none" spc="0" normalizeH="0" baseline="0" noProof="0">
                <a:ln>
                  <a:noFill/>
                </a:ln>
                <a:solidFill>
                  <a:srgbClr val="005D7F"/>
                </a:solidFill>
                <a:effectLst/>
                <a:uLnTx/>
                <a:uFillTx/>
                <a:latin typeface="方正黑体简体" panose="02010601030101010101" pitchFamily="2" charset="-122"/>
                <a:ea typeface="方正黑体简体" panose="02010601030101010101" pitchFamily="2" charset="-122"/>
              </a:endParaRPr>
            </a:p>
          </p:txBody>
        </p:sp>
        <p:sp>
          <p:nvSpPr>
            <p:cNvPr id="46" name="矩形 45"/>
            <p:cNvSpPr/>
            <p:nvPr/>
          </p:nvSpPr>
          <p:spPr bwMode="auto">
            <a:xfrm>
              <a:off x="1608" y="7912"/>
              <a:ext cx="173" cy="1700"/>
            </a:xfrm>
            <a:prstGeom prst="rect">
              <a:avLst/>
            </a:prstGeom>
            <a:solidFill>
              <a:srgbClr val="4E6E8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0" cap="none" spc="0" normalizeH="0" baseline="0" noProof="0">
                <a:ln>
                  <a:noFill/>
                </a:ln>
                <a:solidFill>
                  <a:srgbClr val="005D7F"/>
                </a:solidFill>
                <a:effectLst/>
                <a:uLnTx/>
                <a:uFillTx/>
                <a:latin typeface="方正黑体简体" panose="02010601030101010101" pitchFamily="2" charset="-122"/>
                <a:ea typeface="方正黑体简体" panose="02010601030101010101" pitchFamily="2" charset="-122"/>
              </a:endParaRPr>
            </a:p>
          </p:txBody>
        </p:sp>
        <p:sp>
          <p:nvSpPr>
            <p:cNvPr id="47" name="矩形 46"/>
            <p:cNvSpPr/>
            <p:nvPr/>
          </p:nvSpPr>
          <p:spPr bwMode="auto">
            <a:xfrm>
              <a:off x="16840" y="7912"/>
              <a:ext cx="173" cy="1700"/>
            </a:xfrm>
            <a:prstGeom prst="rect">
              <a:avLst/>
            </a:prstGeom>
            <a:solidFill>
              <a:srgbClr val="4E6E8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0" cap="none" spc="0" normalizeH="0" baseline="0" noProof="0">
                <a:ln>
                  <a:noFill/>
                </a:ln>
                <a:solidFill>
                  <a:srgbClr val="005D7F"/>
                </a:solidFill>
                <a:effectLst/>
                <a:uLnTx/>
                <a:uFillTx/>
                <a:latin typeface="方正黑体简体" panose="02010601030101010101" pitchFamily="2" charset="-122"/>
                <a:ea typeface="方正黑体简体" panose="02010601030101010101" pitchFamily="2" charset="-122"/>
              </a:endParaRPr>
            </a:p>
          </p:txBody>
        </p:sp>
        <p:sp>
          <p:nvSpPr>
            <p:cNvPr id="48" name="矩形 47"/>
            <p:cNvSpPr/>
            <p:nvPr/>
          </p:nvSpPr>
          <p:spPr>
            <a:xfrm>
              <a:off x="2022" y="7652"/>
              <a:ext cx="14566" cy="2491"/>
            </a:xfrm>
            <a:prstGeom prst="rect">
              <a:avLst/>
            </a:prstGeom>
          </p:spPr>
          <p:txBody>
            <a:bodyPr wrap="square">
              <a:spAutoFit/>
            </a:bodyPr>
            <a:lstStyle/>
            <a:p>
              <a:pPr algn="just" defTabSz="914400" fontAlgn="base">
                <a:lnSpc>
                  <a:spcPct val="110000"/>
                </a:lnSpc>
                <a:spcBef>
                  <a:spcPct val="0"/>
                </a:spcBef>
                <a:spcAft>
                  <a:spcPct val="0"/>
                </a:spcAft>
                <a:buFont typeface="Arial" panose="020B0604020202020204" pitchFamily="34" charset="0"/>
                <a:buNone/>
              </a:pPr>
              <a:r>
                <a:rPr lang="zh-TW" altLang="en-US" sz="28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方正黑体简体" panose="02010601030101010101" pitchFamily="2" charset="-122"/>
                </a:rPr>
                <a:t>讓同學從計畫申請、計畫執行、經費</a:t>
              </a:r>
              <a:r>
                <a:rPr lang="zh-TW" altLang="en-US" sz="2800" dirty="0">
                  <a:solidFill>
                    <a:schemeClr val="tx1">
                      <a:lumMod val="75000"/>
                      <a:lumOff val="25000"/>
                    </a:schemeClr>
                  </a:solidFill>
                  <a:latin typeface="微軟正黑體" panose="020B0604030504040204" pitchFamily="34" charset="-120"/>
                  <a:ea typeface="微軟正黑體" panose="020B0604030504040204" pitchFamily="34" charset="-120"/>
                  <a:cs typeface="方正黑体简体" panose="02010601030101010101" pitchFamily="2" charset="-122"/>
                </a:rPr>
                <a:t>核</a:t>
              </a:r>
              <a:r>
                <a:rPr lang="zh-TW" altLang="en-US" sz="28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方正黑体简体" panose="02010601030101010101" pitchFamily="2" charset="-122"/>
                </a:rPr>
                <a:t>報、計畫結案，全部都由自己與夥伴進行，</a:t>
              </a:r>
              <a:endParaRPr lang="en-US" altLang="zh-TW" sz="28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方正黑体简体" panose="02010601030101010101" pitchFamily="2" charset="-122"/>
              </a:endParaRPr>
            </a:p>
            <a:p>
              <a:pPr algn="just" defTabSz="914400" fontAlgn="base">
                <a:lnSpc>
                  <a:spcPct val="110000"/>
                </a:lnSpc>
                <a:spcBef>
                  <a:spcPct val="0"/>
                </a:spcBef>
                <a:spcAft>
                  <a:spcPct val="0"/>
                </a:spcAft>
                <a:buFont typeface="Arial" panose="020B0604020202020204" pitchFamily="34" charset="0"/>
                <a:buNone/>
              </a:pPr>
              <a:r>
                <a:rPr lang="zh-TW" altLang="en-US" sz="28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方正黑体简体" panose="02010601030101010101" pitchFamily="2" charset="-122"/>
                </a:rPr>
                <a:t>練習如何與學校、業主、社區聯絡，並自行掌控及協調計畫執行進度。</a:t>
              </a:r>
              <a:endParaRPr lang="en-US" altLang="zh-TW" sz="28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方正黑体简体" panose="02010601030101010101" pitchFamily="2" charset="-122"/>
              </a:endParaRPr>
            </a:p>
            <a:p>
              <a:pPr algn="just" defTabSz="914400" fontAlgn="base">
                <a:lnSpc>
                  <a:spcPct val="110000"/>
                </a:lnSpc>
                <a:spcBef>
                  <a:spcPct val="0"/>
                </a:spcBef>
                <a:spcAft>
                  <a:spcPct val="0"/>
                </a:spcAft>
                <a:buFont typeface="Arial" panose="020B0604020202020204" pitchFamily="34" charset="0"/>
                <a:buNone/>
              </a:pPr>
              <a:r>
                <a:rPr lang="en-US" altLang="zh-TW" sz="3200" b="1" dirty="0" smtClean="0">
                  <a:solidFill>
                    <a:srgbClr val="4E6E81"/>
                  </a:solidFill>
                  <a:latin typeface="微軟正黑體" panose="020B0604030504040204" pitchFamily="34" charset="-120"/>
                  <a:ea typeface="微軟正黑體" panose="020B0604030504040204" pitchFamily="34" charset="-120"/>
                  <a:cs typeface="方正黑体简体" panose="02010601030101010101" pitchFamily="2" charset="-122"/>
                  <a:sym typeface="Wingdings" panose="05000000000000000000" pitchFamily="2" charset="2"/>
                </a:rPr>
                <a:t></a:t>
              </a:r>
              <a:r>
                <a:rPr lang="zh-TW" altLang="en-US" sz="3200" b="1" dirty="0" smtClean="0">
                  <a:solidFill>
                    <a:srgbClr val="4E6E81"/>
                  </a:solidFill>
                  <a:latin typeface="微軟正黑體" panose="020B0604030504040204" pitchFamily="34" charset="-120"/>
                  <a:ea typeface="微軟正黑體" panose="020B0604030504040204" pitchFamily="34" charset="-120"/>
                  <a:cs typeface="方正黑体简体" panose="02010601030101010101" pitchFamily="2" charset="-122"/>
                  <a:sym typeface="Wingdings" panose="05000000000000000000" pitchFamily="2" charset="2"/>
                </a:rPr>
                <a:t>培養同學溝通協調及領導統合能力。</a:t>
              </a:r>
              <a:endParaRPr lang="en-US" altLang="zh-TW" sz="3200" b="1" dirty="0" smtClean="0">
                <a:solidFill>
                  <a:srgbClr val="4E6E81"/>
                </a:solidFill>
                <a:latin typeface="微軟正黑體" panose="020B0604030504040204" pitchFamily="34" charset="-120"/>
                <a:ea typeface="微軟正黑體" panose="020B0604030504040204" pitchFamily="34" charset="-120"/>
                <a:cs typeface="方正黑体简体" panose="02010601030101010101" pitchFamily="2" charset="-122"/>
              </a:endParaRPr>
            </a:p>
          </p:txBody>
        </p:sp>
      </p:grpSp>
      <p:sp>
        <p:nvSpPr>
          <p:cNvPr id="49" name="投影片編號版面配置區 48"/>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39556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33462" y="0"/>
            <a:ext cx="0" cy="3768928"/>
          </a:xfrm>
          <a:prstGeom prst="line">
            <a:avLst/>
          </a:prstGeom>
          <a:ln w="57150" cap="flat">
            <a:solidFill>
              <a:srgbClr val="4E6E81"/>
            </a:solidFill>
            <a:prstDash val="sysDash"/>
            <a:headEnd type="none" w="sm" len="sm"/>
            <a:tailEnd type="none" w="sm" len="sm"/>
          </a:ln>
        </p:spPr>
      </p:sp>
      <p:sp>
        <p:nvSpPr>
          <p:cNvPr id="21" name="TextBox 20"/>
          <p:cNvSpPr txBox="1"/>
          <p:nvPr/>
        </p:nvSpPr>
        <p:spPr>
          <a:xfrm>
            <a:off x="1524000" y="1028700"/>
            <a:ext cx="6745651" cy="1231106"/>
          </a:xfrm>
          <a:prstGeom prst="rect">
            <a:avLst/>
          </a:prstGeom>
        </p:spPr>
        <p:txBody>
          <a:bodyPr lIns="0" tIns="0" rIns="0" bIns="0" rtlCol="0" anchor="t">
            <a:spAutoFit/>
          </a:bodyPr>
          <a:lstStyle/>
          <a:p>
            <a:r>
              <a:rPr lang="zh-CN"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申請資格</a:t>
            </a:r>
            <a:endParaRPr lang="zh-CN"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grpSp>
        <p:nvGrpSpPr>
          <p:cNvPr id="24" name="Group 2"/>
          <p:cNvGrpSpPr/>
          <p:nvPr/>
        </p:nvGrpSpPr>
        <p:grpSpPr>
          <a:xfrm>
            <a:off x="1219200" y="2839090"/>
            <a:ext cx="10668000" cy="1809537"/>
            <a:chOff x="0" y="0"/>
            <a:chExt cx="2562838" cy="476586"/>
          </a:xfrm>
          <a:solidFill>
            <a:srgbClr val="F5F4F4"/>
          </a:solidFill>
        </p:grpSpPr>
        <p:sp>
          <p:nvSpPr>
            <p:cNvPr id="25" name="Freeform 3"/>
            <p:cNvSpPr/>
            <p:nvPr/>
          </p:nvSpPr>
          <p:spPr>
            <a:xfrm>
              <a:off x="0" y="0"/>
              <a:ext cx="2562838" cy="476586"/>
            </a:xfrm>
            <a:custGeom>
              <a:avLst/>
              <a:gdLst/>
              <a:ahLst/>
              <a:cxnLst/>
              <a:rect l="l" t="t" r="r" b="b"/>
              <a:pathLst>
                <a:path w="2562838" h="476586">
                  <a:moveTo>
                    <a:pt x="0" y="0"/>
                  </a:moveTo>
                  <a:lnTo>
                    <a:pt x="2562838" y="0"/>
                  </a:lnTo>
                  <a:lnTo>
                    <a:pt x="2562838" y="476586"/>
                  </a:lnTo>
                  <a:lnTo>
                    <a:pt x="0" y="476586"/>
                  </a:lnTo>
                  <a:close/>
                </a:path>
              </a:pathLst>
            </a:custGeom>
            <a:grpFill/>
          </p:spPr>
        </p:sp>
        <p:sp>
          <p:nvSpPr>
            <p:cNvPr id="26" name="TextBox 4"/>
            <p:cNvSpPr txBox="1"/>
            <p:nvPr/>
          </p:nvSpPr>
          <p:spPr>
            <a:xfrm>
              <a:off x="0" y="-38100"/>
              <a:ext cx="2562838" cy="514686"/>
            </a:xfrm>
            <a:prstGeom prst="rect">
              <a:avLst/>
            </a:prstGeom>
            <a:grpFill/>
          </p:spPr>
          <p:txBody>
            <a:bodyPr lIns="50800" tIns="50800" rIns="50800" bIns="50800" rtlCol="0" anchor="ctr"/>
            <a:lstStyle/>
            <a:p>
              <a:pPr algn="ctr">
                <a:lnSpc>
                  <a:spcPts val="2940"/>
                </a:lnSpc>
              </a:pPr>
              <a:endParaRPr/>
            </a:p>
          </p:txBody>
        </p:sp>
      </p:grpSp>
      <p:grpSp>
        <p:nvGrpSpPr>
          <p:cNvPr id="27" name="Group 5"/>
          <p:cNvGrpSpPr/>
          <p:nvPr/>
        </p:nvGrpSpPr>
        <p:grpSpPr>
          <a:xfrm>
            <a:off x="1219200" y="5143927"/>
            <a:ext cx="10668000" cy="1809537"/>
            <a:chOff x="0" y="0"/>
            <a:chExt cx="2562838" cy="476586"/>
          </a:xfrm>
          <a:solidFill>
            <a:srgbClr val="F5F4F4"/>
          </a:solidFill>
        </p:grpSpPr>
        <p:sp>
          <p:nvSpPr>
            <p:cNvPr id="28" name="Freeform 6"/>
            <p:cNvSpPr/>
            <p:nvPr/>
          </p:nvSpPr>
          <p:spPr>
            <a:xfrm>
              <a:off x="0" y="0"/>
              <a:ext cx="2562838" cy="476586"/>
            </a:xfrm>
            <a:custGeom>
              <a:avLst/>
              <a:gdLst/>
              <a:ahLst/>
              <a:cxnLst/>
              <a:rect l="l" t="t" r="r" b="b"/>
              <a:pathLst>
                <a:path w="2562838" h="476586">
                  <a:moveTo>
                    <a:pt x="0" y="0"/>
                  </a:moveTo>
                  <a:lnTo>
                    <a:pt x="2562838" y="0"/>
                  </a:lnTo>
                  <a:lnTo>
                    <a:pt x="2562838" y="476586"/>
                  </a:lnTo>
                  <a:lnTo>
                    <a:pt x="0" y="476586"/>
                  </a:lnTo>
                  <a:close/>
                </a:path>
              </a:pathLst>
            </a:custGeom>
            <a:grpFill/>
          </p:spPr>
        </p:sp>
        <p:sp>
          <p:nvSpPr>
            <p:cNvPr id="29" name="TextBox 7"/>
            <p:cNvSpPr txBox="1"/>
            <p:nvPr/>
          </p:nvSpPr>
          <p:spPr>
            <a:xfrm>
              <a:off x="0" y="-38100"/>
              <a:ext cx="2562838" cy="514686"/>
            </a:xfrm>
            <a:prstGeom prst="rect">
              <a:avLst/>
            </a:prstGeom>
            <a:grpFill/>
          </p:spPr>
          <p:txBody>
            <a:bodyPr lIns="50800" tIns="50800" rIns="50800" bIns="50800" rtlCol="0" anchor="ctr"/>
            <a:lstStyle/>
            <a:p>
              <a:pPr algn="ctr">
                <a:lnSpc>
                  <a:spcPts val="2940"/>
                </a:lnSpc>
              </a:pPr>
              <a:endParaRPr/>
            </a:p>
          </p:txBody>
        </p:sp>
      </p:grpSp>
      <p:grpSp>
        <p:nvGrpSpPr>
          <p:cNvPr id="30" name="Group 8"/>
          <p:cNvGrpSpPr/>
          <p:nvPr/>
        </p:nvGrpSpPr>
        <p:grpSpPr>
          <a:xfrm>
            <a:off x="1219200" y="7448763"/>
            <a:ext cx="10668000" cy="1809537"/>
            <a:chOff x="0" y="0"/>
            <a:chExt cx="2562838" cy="476586"/>
          </a:xfrm>
          <a:solidFill>
            <a:srgbClr val="F5F4F4"/>
          </a:solidFill>
        </p:grpSpPr>
        <p:sp>
          <p:nvSpPr>
            <p:cNvPr id="49" name="Freeform 9"/>
            <p:cNvSpPr/>
            <p:nvPr/>
          </p:nvSpPr>
          <p:spPr>
            <a:xfrm>
              <a:off x="0" y="0"/>
              <a:ext cx="2562838" cy="476586"/>
            </a:xfrm>
            <a:custGeom>
              <a:avLst/>
              <a:gdLst/>
              <a:ahLst/>
              <a:cxnLst/>
              <a:rect l="l" t="t" r="r" b="b"/>
              <a:pathLst>
                <a:path w="2562838" h="476586">
                  <a:moveTo>
                    <a:pt x="0" y="0"/>
                  </a:moveTo>
                  <a:lnTo>
                    <a:pt x="2562838" y="0"/>
                  </a:lnTo>
                  <a:lnTo>
                    <a:pt x="2562838" y="476586"/>
                  </a:lnTo>
                  <a:lnTo>
                    <a:pt x="0" y="476586"/>
                  </a:lnTo>
                  <a:close/>
                </a:path>
              </a:pathLst>
            </a:custGeom>
            <a:grpFill/>
          </p:spPr>
        </p:sp>
        <p:sp>
          <p:nvSpPr>
            <p:cNvPr id="50" name="TextBox 10"/>
            <p:cNvSpPr txBox="1"/>
            <p:nvPr/>
          </p:nvSpPr>
          <p:spPr>
            <a:xfrm>
              <a:off x="0" y="-38100"/>
              <a:ext cx="2562838" cy="514686"/>
            </a:xfrm>
            <a:prstGeom prst="rect">
              <a:avLst/>
            </a:prstGeom>
            <a:grpFill/>
          </p:spPr>
          <p:txBody>
            <a:bodyPr lIns="50800" tIns="50800" rIns="50800" bIns="50800" rtlCol="0" anchor="ctr"/>
            <a:lstStyle/>
            <a:p>
              <a:pPr algn="ctr">
                <a:lnSpc>
                  <a:spcPts val="2940"/>
                </a:lnSpc>
              </a:pPr>
              <a:endParaRPr/>
            </a:p>
          </p:txBody>
        </p:sp>
      </p:grpSp>
      <p:sp>
        <p:nvSpPr>
          <p:cNvPr id="51" name="Freeform 11"/>
          <p:cNvSpPr/>
          <p:nvPr/>
        </p:nvSpPr>
        <p:spPr>
          <a:xfrm>
            <a:off x="12115800" y="3973488"/>
            <a:ext cx="5779054" cy="4150411"/>
          </a:xfrm>
          <a:custGeom>
            <a:avLst/>
            <a:gdLst/>
            <a:ahLst/>
            <a:cxnLst/>
            <a:rect l="l" t="t" r="r" b="b"/>
            <a:pathLst>
              <a:path w="7176383" h="5153948">
                <a:moveTo>
                  <a:pt x="0" y="0"/>
                </a:moveTo>
                <a:lnTo>
                  <a:pt x="7176383" y="0"/>
                </a:lnTo>
                <a:lnTo>
                  <a:pt x="7176383" y="5153948"/>
                </a:lnTo>
                <a:lnTo>
                  <a:pt x="0" y="51539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2" name="TextBox 13"/>
          <p:cNvSpPr txBox="1"/>
          <p:nvPr/>
        </p:nvSpPr>
        <p:spPr>
          <a:xfrm>
            <a:off x="1856424" y="3130435"/>
            <a:ext cx="452199" cy="1154162"/>
          </a:xfrm>
          <a:prstGeom prst="rect">
            <a:avLst/>
          </a:prstGeom>
        </p:spPr>
        <p:txBody>
          <a:bodyPr lIns="0" tIns="0" rIns="0" bIns="0" rtlCol="0" anchor="t">
            <a:spAutoFit/>
          </a:bodyPr>
          <a:lstStyle/>
          <a:p>
            <a:pPr>
              <a:lnSpc>
                <a:spcPts val="9028"/>
              </a:lnSpc>
            </a:pPr>
            <a:r>
              <a:rPr lang="en-US" sz="6448" b="1" dirty="0">
                <a:solidFill>
                  <a:srgbClr val="4E6E81"/>
                </a:solidFill>
                <a:latin typeface="微軟正黑體" panose="020B0604030504040204" pitchFamily="34" charset="-120"/>
                <a:ea typeface="微軟正黑體" panose="020B0604030504040204" pitchFamily="34" charset="-120"/>
              </a:rPr>
              <a:t>A</a:t>
            </a:r>
          </a:p>
        </p:txBody>
      </p:sp>
      <p:sp>
        <p:nvSpPr>
          <p:cNvPr id="53" name="TextBox 14"/>
          <p:cNvSpPr txBox="1"/>
          <p:nvPr/>
        </p:nvSpPr>
        <p:spPr>
          <a:xfrm>
            <a:off x="1856424" y="5435272"/>
            <a:ext cx="485775" cy="1154162"/>
          </a:xfrm>
          <a:prstGeom prst="rect">
            <a:avLst/>
          </a:prstGeom>
        </p:spPr>
        <p:txBody>
          <a:bodyPr lIns="0" tIns="0" rIns="0" bIns="0" rtlCol="0" anchor="t">
            <a:spAutoFit/>
          </a:bodyPr>
          <a:lstStyle/>
          <a:p>
            <a:pPr>
              <a:lnSpc>
                <a:spcPts val="9028"/>
              </a:lnSpc>
            </a:pPr>
            <a:r>
              <a:rPr lang="en-US" sz="6448" b="1" dirty="0">
                <a:solidFill>
                  <a:srgbClr val="4E6E81"/>
                </a:solidFill>
                <a:latin typeface="微軟正黑體" panose="020B0604030504040204" pitchFamily="34" charset="-120"/>
                <a:ea typeface="微軟正黑體" panose="020B0604030504040204" pitchFamily="34" charset="-120"/>
              </a:rPr>
              <a:t>B</a:t>
            </a:r>
          </a:p>
        </p:txBody>
      </p:sp>
      <p:sp>
        <p:nvSpPr>
          <p:cNvPr id="54" name="TextBox 15"/>
          <p:cNvSpPr txBox="1"/>
          <p:nvPr/>
        </p:nvSpPr>
        <p:spPr>
          <a:xfrm>
            <a:off x="1856424" y="7740108"/>
            <a:ext cx="470178" cy="1154162"/>
          </a:xfrm>
          <a:prstGeom prst="rect">
            <a:avLst/>
          </a:prstGeom>
        </p:spPr>
        <p:txBody>
          <a:bodyPr lIns="0" tIns="0" rIns="0" bIns="0" rtlCol="0" anchor="t">
            <a:spAutoFit/>
          </a:bodyPr>
          <a:lstStyle/>
          <a:p>
            <a:pPr>
              <a:lnSpc>
                <a:spcPts val="9028"/>
              </a:lnSpc>
            </a:pPr>
            <a:r>
              <a:rPr lang="en-US" sz="6448" b="1" dirty="0">
                <a:solidFill>
                  <a:srgbClr val="4E6E81"/>
                </a:solidFill>
                <a:latin typeface="微軟正黑體" panose="020B0604030504040204" pitchFamily="34" charset="-120"/>
                <a:ea typeface="微軟正黑體" panose="020B0604030504040204" pitchFamily="34" charset="-120"/>
              </a:rPr>
              <a:t>C</a:t>
            </a:r>
          </a:p>
        </p:txBody>
      </p:sp>
      <p:sp>
        <p:nvSpPr>
          <p:cNvPr id="55" name="TextBox 16"/>
          <p:cNvSpPr txBox="1"/>
          <p:nvPr/>
        </p:nvSpPr>
        <p:spPr>
          <a:xfrm>
            <a:off x="2978828" y="3117530"/>
            <a:ext cx="7379571" cy="1107996"/>
          </a:xfrm>
          <a:prstGeom prst="rect">
            <a:avLst/>
          </a:prstGeom>
        </p:spPr>
        <p:txBody>
          <a:bodyPr wrap="square" lIns="0" tIns="0" rIns="0" bIns="0" rtlCol="0" anchor="t">
            <a:spAutoFit/>
          </a:bodyPr>
          <a:lstStyle/>
          <a:p>
            <a:pPr lvl="0"/>
            <a:r>
              <a:rPr lang="zh-CN" altLang="en-US" sz="4400" b="1" dirty="0">
                <a:latin typeface="微軟正黑體" panose="020B0604030504040204" pitchFamily="34" charset="-120"/>
                <a:ea typeface="微軟正黑體" panose="020B0604030504040204" pitchFamily="34" charset="-120"/>
                <a:cs typeface="+mn-ea"/>
                <a:sym typeface="+mn-lt"/>
              </a:rPr>
              <a:t>在校學生</a:t>
            </a:r>
            <a:endParaRPr lang="en-US" altLang="zh-CN" sz="4400" b="1" dirty="0">
              <a:latin typeface="微軟正黑體" panose="020B0604030504040204" pitchFamily="34" charset="-120"/>
              <a:ea typeface="微軟正黑體" panose="020B0604030504040204" pitchFamily="34" charset="-120"/>
              <a:cs typeface="+mn-ea"/>
              <a:sym typeface="+mn-lt"/>
            </a:endParaRPr>
          </a:p>
          <a:p>
            <a:pPr lvl="0">
              <a:defRPr/>
            </a:pPr>
            <a:r>
              <a:rPr lang="zh-TW" altLang="en-US" sz="2800" dirty="0">
                <a:solidFill>
                  <a:schemeClr val="tx1">
                    <a:lumMod val="85000"/>
                    <a:lumOff val="15000"/>
                  </a:schemeClr>
                </a:solidFill>
                <a:latin typeface="微軟正黑體" panose="020B0604030504040204" pitchFamily="34" charset="-120"/>
                <a:ea typeface="微軟正黑體" panose="020B0604030504040204" pitchFamily="34" charset="-120"/>
                <a:sym typeface="方正黑体简体" panose="02010601030101010101" pitchFamily="2" charset="-122"/>
              </a:rPr>
              <a:t>每組以三</a:t>
            </a:r>
            <a:r>
              <a:rPr lang="en-US" altLang="zh-TW" sz="2800" dirty="0">
                <a:solidFill>
                  <a:schemeClr val="tx1">
                    <a:lumMod val="85000"/>
                    <a:lumOff val="15000"/>
                  </a:schemeClr>
                </a:solidFill>
                <a:latin typeface="微軟正黑體" panose="020B0604030504040204" pitchFamily="34" charset="-120"/>
                <a:ea typeface="微軟正黑體" panose="020B0604030504040204" pitchFamily="34" charset="-120"/>
                <a:sym typeface="方正黑体简体" panose="02010601030101010101" pitchFamily="2" charset="-122"/>
              </a:rPr>
              <a:t>~</a:t>
            </a:r>
            <a:r>
              <a:rPr lang="zh-TW" altLang="en-US" sz="2800" dirty="0">
                <a:solidFill>
                  <a:schemeClr val="tx1">
                    <a:lumMod val="85000"/>
                    <a:lumOff val="15000"/>
                  </a:schemeClr>
                </a:solidFill>
                <a:latin typeface="微軟正黑體" panose="020B0604030504040204" pitchFamily="34" charset="-120"/>
                <a:ea typeface="微軟正黑體" panose="020B0604030504040204" pitchFamily="34" charset="-120"/>
                <a:sym typeface="方正黑体简体" panose="02010601030101010101" pitchFamily="2" charset="-122"/>
              </a:rPr>
              <a:t>五人為原則，需自行徵求指導老師</a:t>
            </a:r>
            <a:endParaRPr lang="en-US" altLang="zh-CN" sz="2800" dirty="0">
              <a:solidFill>
                <a:prstClr val="black">
                  <a:lumMod val="75000"/>
                </a:prstClr>
              </a:solidFill>
              <a:latin typeface="微軟正黑體" panose="020B0604030504040204" pitchFamily="34" charset="-120"/>
              <a:ea typeface="微軟正黑體" panose="020B0604030504040204" pitchFamily="34" charset="-120"/>
            </a:endParaRPr>
          </a:p>
        </p:txBody>
      </p:sp>
      <p:sp>
        <p:nvSpPr>
          <p:cNvPr id="56" name="TextBox 17"/>
          <p:cNvSpPr txBox="1"/>
          <p:nvPr/>
        </p:nvSpPr>
        <p:spPr>
          <a:xfrm>
            <a:off x="2978828" y="5279253"/>
            <a:ext cx="7769145" cy="1538883"/>
          </a:xfrm>
          <a:prstGeom prst="rect">
            <a:avLst/>
          </a:prstGeom>
        </p:spPr>
        <p:txBody>
          <a:bodyPr wrap="square" lIns="0" tIns="0" rIns="0" bIns="0" rtlCol="0" anchor="t">
            <a:spAutoFit/>
          </a:bodyPr>
          <a:lstStyle/>
          <a:p>
            <a:pPr lvl="0"/>
            <a:r>
              <a:rPr lang="zh-TW" altLang="en-US" sz="4400" b="1" dirty="0">
                <a:latin typeface="微軟正黑體" panose="020B0604030504040204" pitchFamily="34" charset="-120"/>
                <a:ea typeface="微軟正黑體" panose="020B0604030504040204" pitchFamily="34" charset="-120"/>
                <a:cs typeface="+mn-ea"/>
                <a:sym typeface="+mn-lt"/>
              </a:rPr>
              <a:t>優先錄取跨科系、學院組</a:t>
            </a:r>
            <a:r>
              <a:rPr lang="zh-TW" altLang="en-US" sz="4400" b="1" dirty="0" smtClean="0">
                <a:latin typeface="微軟正黑體" panose="020B0604030504040204" pitchFamily="34" charset="-120"/>
                <a:ea typeface="微軟正黑體" panose="020B0604030504040204" pitchFamily="34" charset="-120"/>
                <a:cs typeface="+mn-ea"/>
                <a:sym typeface="+mn-lt"/>
              </a:rPr>
              <a:t>別</a:t>
            </a:r>
            <a:endParaRPr lang="en-US" altLang="zh-TW" sz="4400" b="1" dirty="0" smtClean="0">
              <a:latin typeface="微軟正黑體" panose="020B0604030504040204" pitchFamily="34" charset="-120"/>
              <a:ea typeface="微軟正黑體" panose="020B0604030504040204" pitchFamily="34" charset="-120"/>
              <a:cs typeface="+mn-ea"/>
              <a:sym typeface="+mn-lt"/>
            </a:endParaRPr>
          </a:p>
          <a:p>
            <a:pPr lvl="0">
              <a:defRPr/>
            </a:pPr>
            <a:r>
              <a:rPr lang="zh-TW" altLang="en-US" sz="2800" dirty="0">
                <a:solidFill>
                  <a:schemeClr val="tx1">
                    <a:lumMod val="85000"/>
                    <a:lumOff val="15000"/>
                  </a:schemeClr>
                </a:solidFill>
                <a:latin typeface="微軟正黑體" panose="020B0604030504040204" pitchFamily="34" charset="-120"/>
                <a:ea typeface="微軟正黑體" panose="020B0604030504040204" pitchFamily="34" charset="-120"/>
                <a:sym typeface="方正黑体简体" panose="02010601030101010101" pitchFamily="2" charset="-122"/>
              </a:rPr>
              <a:t>鼓勵同學跨域合作，如果組員為不同院系學生，在同分比較時，優先錄取</a:t>
            </a:r>
          </a:p>
        </p:txBody>
      </p:sp>
      <p:sp>
        <p:nvSpPr>
          <p:cNvPr id="57" name="TextBox 18"/>
          <p:cNvSpPr txBox="1"/>
          <p:nvPr/>
        </p:nvSpPr>
        <p:spPr>
          <a:xfrm>
            <a:off x="2978828" y="7614724"/>
            <a:ext cx="7993972" cy="1538883"/>
          </a:xfrm>
          <a:prstGeom prst="rect">
            <a:avLst/>
          </a:prstGeom>
        </p:spPr>
        <p:txBody>
          <a:bodyPr wrap="square" lIns="0" tIns="0" rIns="0" bIns="0" rtlCol="0" anchor="t">
            <a:spAutoFit/>
          </a:bodyPr>
          <a:lstStyle/>
          <a:p>
            <a:pPr lvl="0"/>
            <a:r>
              <a:rPr lang="zh-TW" altLang="en-US" sz="4400" b="1" dirty="0">
                <a:latin typeface="微軟正黑體" panose="020B0604030504040204" pitchFamily="34" charset="-120"/>
                <a:ea typeface="微軟正黑體" panose="020B0604030504040204" pitchFamily="34" charset="-120"/>
                <a:cs typeface="+mn-ea"/>
                <a:sym typeface="+mn-lt"/>
              </a:rPr>
              <a:t>不得重複申請教卓中心類似</a:t>
            </a:r>
            <a:r>
              <a:rPr lang="zh-TW" altLang="en-US" sz="4400" b="1" dirty="0" smtClean="0">
                <a:latin typeface="微軟正黑體" panose="020B0604030504040204" pitchFamily="34" charset="-120"/>
                <a:ea typeface="微軟正黑體" panose="020B0604030504040204" pitchFamily="34" charset="-120"/>
                <a:cs typeface="+mn-ea"/>
                <a:sym typeface="+mn-lt"/>
              </a:rPr>
              <a:t>計畫</a:t>
            </a:r>
            <a:endParaRPr lang="en-US" altLang="zh-TW" sz="4400" b="1" dirty="0" smtClean="0">
              <a:latin typeface="微軟正黑體" panose="020B0604030504040204" pitchFamily="34" charset="-120"/>
              <a:ea typeface="微軟正黑體" panose="020B0604030504040204" pitchFamily="34" charset="-120"/>
              <a:cs typeface="+mn-ea"/>
              <a:sym typeface="+mn-lt"/>
            </a:endParaRPr>
          </a:p>
          <a:p>
            <a:pPr lvl="0">
              <a:defRPr/>
            </a:pPr>
            <a:r>
              <a:rPr lang="zh-TW" altLang="en-US" sz="2800" dirty="0">
                <a:solidFill>
                  <a:schemeClr val="tx1">
                    <a:lumMod val="85000"/>
                    <a:lumOff val="15000"/>
                  </a:schemeClr>
                </a:solidFill>
                <a:latin typeface="微軟正黑體" panose="020B0604030504040204" pitchFamily="34" charset="-120"/>
                <a:ea typeface="微軟正黑體" panose="020B0604030504040204" pitchFamily="34" charset="-120"/>
                <a:sym typeface="方正黑体简体" panose="02010601030101010101" pitchFamily="2" charset="-122"/>
              </a:rPr>
              <a:t>類似計畫例如：自主培力獎勵方案，違者將取消資格與補助</a:t>
            </a:r>
          </a:p>
        </p:txBody>
      </p:sp>
      <p:sp>
        <p:nvSpPr>
          <p:cNvPr id="4" name="投影片編號版面配置區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589452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018367"/>
            <a:ext cx="18288000" cy="0"/>
          </a:xfrm>
          <a:prstGeom prst="line">
            <a:avLst/>
          </a:prstGeom>
          <a:ln w="57150" cap="flat">
            <a:solidFill>
              <a:srgbClr val="4E6E81"/>
            </a:solidFill>
            <a:prstDash val="sysDash"/>
            <a:headEnd type="none" w="sm" len="sm"/>
            <a:tailEnd type="none" w="sm" len="sm"/>
          </a:ln>
        </p:spPr>
      </p:sp>
      <p:grpSp>
        <p:nvGrpSpPr>
          <p:cNvPr id="3" name="Group 3"/>
          <p:cNvGrpSpPr/>
          <p:nvPr/>
        </p:nvGrpSpPr>
        <p:grpSpPr>
          <a:xfrm>
            <a:off x="1897117" y="3091689"/>
            <a:ext cx="2002674" cy="1669629"/>
            <a:chOff x="0" y="-66675"/>
            <a:chExt cx="1054906" cy="879475"/>
          </a:xfrm>
        </p:grpSpPr>
        <p:sp>
          <p:nvSpPr>
            <p:cNvPr id="4" name="Freeform 4"/>
            <p:cNvSpPr/>
            <p:nvPr/>
          </p:nvSpPr>
          <p:spPr>
            <a:xfrm>
              <a:off x="0" y="0"/>
              <a:ext cx="1054906" cy="812800"/>
            </a:xfrm>
            <a:custGeom>
              <a:avLst/>
              <a:gdLst/>
              <a:ahLst/>
              <a:cxnLst/>
              <a:rect l="l" t="t" r="r" b="b"/>
              <a:pathLst>
                <a:path w="1054906" h="812800">
                  <a:moveTo>
                    <a:pt x="0" y="0"/>
                  </a:moveTo>
                  <a:lnTo>
                    <a:pt x="1054906" y="0"/>
                  </a:lnTo>
                  <a:lnTo>
                    <a:pt x="1054906" y="812800"/>
                  </a:lnTo>
                  <a:lnTo>
                    <a:pt x="0" y="812800"/>
                  </a:lnTo>
                  <a:close/>
                </a:path>
              </a:pathLst>
            </a:custGeom>
            <a:solidFill>
              <a:srgbClr val="F2F1F1"/>
            </a:solidFill>
          </p:spPr>
        </p:sp>
        <p:sp>
          <p:nvSpPr>
            <p:cNvPr id="5" name="TextBox 5"/>
            <p:cNvSpPr txBox="1"/>
            <p:nvPr/>
          </p:nvSpPr>
          <p:spPr>
            <a:xfrm>
              <a:off x="0" y="-66675"/>
              <a:ext cx="1054906" cy="879475"/>
            </a:xfrm>
            <a:prstGeom prst="rect">
              <a:avLst/>
            </a:prstGeom>
          </p:spPr>
          <p:txBody>
            <a:bodyPr lIns="50800" tIns="50800" rIns="50800" bIns="50800" rtlCol="0" anchor="ctr"/>
            <a:lstStyle/>
            <a:p>
              <a:pPr algn="ctr">
                <a:lnSpc>
                  <a:spcPts val="3450"/>
                </a:lnSpc>
              </a:pPr>
              <a:r>
                <a:rPr lang="zh-TW" altLang="en-US" sz="3200" b="1" dirty="0">
                  <a:latin typeface="微軟正黑體" panose="020B0604030504040204" pitchFamily="34" charset="-120"/>
                  <a:ea typeface="微軟正黑體" panose="020B0604030504040204" pitchFamily="34" charset="-120"/>
                </a:rPr>
                <a:t>申請時間</a:t>
              </a:r>
              <a:endParaRPr lang="en-US" sz="2800" b="1" spc="230" dirty="0">
                <a:solidFill>
                  <a:srgbClr val="4E6E81"/>
                </a:solidFill>
                <a:latin typeface="微軟正黑體" panose="020B0604030504040204" pitchFamily="34" charset="-120"/>
                <a:ea typeface="微軟正黑體" panose="020B0604030504040204" pitchFamily="34" charset="-120"/>
                <a:cs typeface="Heebo Bold"/>
                <a:sym typeface="Heebo Bold"/>
              </a:endParaRPr>
            </a:p>
          </p:txBody>
        </p:sp>
      </p:grpSp>
      <p:grpSp>
        <p:nvGrpSpPr>
          <p:cNvPr id="6" name="Group 6"/>
          <p:cNvGrpSpPr/>
          <p:nvPr/>
        </p:nvGrpSpPr>
        <p:grpSpPr>
          <a:xfrm>
            <a:off x="6019465" y="3218267"/>
            <a:ext cx="2002674" cy="1543050"/>
            <a:chOff x="0" y="0"/>
            <a:chExt cx="1054906" cy="812800"/>
          </a:xfrm>
        </p:grpSpPr>
        <p:sp>
          <p:nvSpPr>
            <p:cNvPr id="7" name="Freeform 7"/>
            <p:cNvSpPr/>
            <p:nvPr/>
          </p:nvSpPr>
          <p:spPr>
            <a:xfrm>
              <a:off x="0" y="0"/>
              <a:ext cx="1054906" cy="812800"/>
            </a:xfrm>
            <a:custGeom>
              <a:avLst/>
              <a:gdLst/>
              <a:ahLst/>
              <a:cxnLst/>
              <a:rect l="l" t="t" r="r" b="b"/>
              <a:pathLst>
                <a:path w="1054906" h="812800">
                  <a:moveTo>
                    <a:pt x="0" y="0"/>
                  </a:moveTo>
                  <a:lnTo>
                    <a:pt x="1054906" y="0"/>
                  </a:lnTo>
                  <a:lnTo>
                    <a:pt x="1054906" y="812800"/>
                  </a:lnTo>
                  <a:lnTo>
                    <a:pt x="0" y="812800"/>
                  </a:lnTo>
                  <a:close/>
                </a:path>
              </a:pathLst>
            </a:custGeom>
            <a:solidFill>
              <a:srgbClr val="F2F1F1"/>
            </a:solidFill>
          </p:spPr>
        </p:sp>
        <p:sp>
          <p:nvSpPr>
            <p:cNvPr id="8" name="TextBox 8"/>
            <p:cNvSpPr txBox="1"/>
            <p:nvPr/>
          </p:nvSpPr>
          <p:spPr>
            <a:xfrm>
              <a:off x="0" y="-66675"/>
              <a:ext cx="1054906" cy="879475"/>
            </a:xfrm>
            <a:prstGeom prst="rect">
              <a:avLst/>
            </a:prstGeom>
          </p:spPr>
          <p:txBody>
            <a:bodyPr lIns="50800" tIns="50800" rIns="50800" bIns="50800" rtlCol="0" anchor="ctr"/>
            <a:lstStyle/>
            <a:p>
              <a:pPr algn="ctr">
                <a:lnSpc>
                  <a:spcPts val="3450"/>
                </a:lnSpc>
              </a:pPr>
              <a:r>
                <a:rPr lang="zh-TW" altLang="en-US" sz="3200" b="1" dirty="0" smtClean="0">
                  <a:latin typeface="微軟正黑體" panose="020B0604030504040204" pitchFamily="34" charset="-120"/>
                  <a:ea typeface="微軟正黑體" panose="020B0604030504040204" pitchFamily="34" charset="-120"/>
                  <a:sym typeface="Heebo Bold"/>
                </a:rPr>
                <a:t>申請方式</a:t>
              </a:r>
              <a:endParaRPr lang="zh-TW" altLang="en-US" sz="3200" b="1" dirty="0">
                <a:latin typeface="微軟正黑體" panose="020B0604030504040204" pitchFamily="34" charset="-120"/>
                <a:ea typeface="微軟正黑體" panose="020B0604030504040204" pitchFamily="34" charset="-120"/>
                <a:sym typeface="Heebo Bold"/>
              </a:endParaRPr>
            </a:p>
          </p:txBody>
        </p:sp>
      </p:grpSp>
      <p:grpSp>
        <p:nvGrpSpPr>
          <p:cNvPr id="9" name="Group 9"/>
          <p:cNvGrpSpPr/>
          <p:nvPr/>
        </p:nvGrpSpPr>
        <p:grpSpPr>
          <a:xfrm>
            <a:off x="14263965" y="3218267"/>
            <a:ext cx="2002674" cy="1543050"/>
            <a:chOff x="0" y="0"/>
            <a:chExt cx="1054906" cy="812800"/>
          </a:xfrm>
        </p:grpSpPr>
        <p:sp>
          <p:nvSpPr>
            <p:cNvPr id="10" name="Freeform 10"/>
            <p:cNvSpPr/>
            <p:nvPr/>
          </p:nvSpPr>
          <p:spPr>
            <a:xfrm>
              <a:off x="0" y="0"/>
              <a:ext cx="1054906" cy="812800"/>
            </a:xfrm>
            <a:custGeom>
              <a:avLst/>
              <a:gdLst/>
              <a:ahLst/>
              <a:cxnLst/>
              <a:rect l="l" t="t" r="r" b="b"/>
              <a:pathLst>
                <a:path w="1054906" h="812800">
                  <a:moveTo>
                    <a:pt x="0" y="0"/>
                  </a:moveTo>
                  <a:lnTo>
                    <a:pt x="1054906" y="0"/>
                  </a:lnTo>
                  <a:lnTo>
                    <a:pt x="1054906" y="812800"/>
                  </a:lnTo>
                  <a:lnTo>
                    <a:pt x="0" y="812800"/>
                  </a:lnTo>
                  <a:close/>
                </a:path>
              </a:pathLst>
            </a:custGeom>
            <a:solidFill>
              <a:srgbClr val="F2F1F1"/>
            </a:solidFill>
          </p:spPr>
        </p:sp>
        <p:sp>
          <p:nvSpPr>
            <p:cNvPr id="11" name="TextBox 11"/>
            <p:cNvSpPr txBox="1"/>
            <p:nvPr/>
          </p:nvSpPr>
          <p:spPr>
            <a:xfrm>
              <a:off x="0" y="-66675"/>
              <a:ext cx="1054906" cy="879475"/>
            </a:xfrm>
            <a:prstGeom prst="rect">
              <a:avLst/>
            </a:prstGeom>
          </p:spPr>
          <p:txBody>
            <a:bodyPr lIns="50800" tIns="50800" rIns="50800" bIns="50800" rtlCol="0" anchor="ctr"/>
            <a:lstStyle/>
            <a:p>
              <a:pPr algn="ctr">
                <a:lnSpc>
                  <a:spcPts val="3450"/>
                </a:lnSpc>
              </a:pPr>
              <a:r>
                <a:rPr lang="zh-TW" altLang="en-US" sz="3200" b="1" dirty="0">
                  <a:latin typeface="微軟正黑體" panose="020B0604030504040204" pitchFamily="34" charset="-120"/>
                  <a:ea typeface="微軟正黑體" panose="020B0604030504040204" pitchFamily="34" charset="-120"/>
                </a:rPr>
                <a:t>計畫執行期程</a:t>
              </a:r>
            </a:p>
          </p:txBody>
        </p:sp>
      </p:grpSp>
      <p:sp>
        <p:nvSpPr>
          <p:cNvPr id="12" name="TextBox 12"/>
          <p:cNvSpPr txBox="1"/>
          <p:nvPr/>
        </p:nvSpPr>
        <p:spPr>
          <a:xfrm>
            <a:off x="966578" y="5125401"/>
            <a:ext cx="3863751" cy="872034"/>
          </a:xfrm>
          <a:prstGeom prst="rect">
            <a:avLst/>
          </a:prstGeom>
        </p:spPr>
        <p:txBody>
          <a:bodyPr wrap="square" lIns="0" tIns="0" rIns="0" bIns="0" rtlCol="0" anchor="t">
            <a:spAutoFit/>
          </a:bodyPr>
          <a:lstStyle/>
          <a:p>
            <a:pPr marL="453390" lvl="1" indent="-226695">
              <a:lnSpc>
                <a:spcPts val="3360"/>
              </a:lnSpc>
              <a:buFont typeface="Arial"/>
              <a:buChar char="•"/>
            </a:pPr>
            <a:r>
              <a:rPr lang="zh-TW" altLang="en-US" sz="2800" dirty="0">
                <a:latin typeface="微軟正黑體" panose="020B0604030504040204" pitchFamily="34" charset="-120"/>
                <a:ea typeface="微軟正黑體" panose="020B0604030504040204" pitchFamily="34" charset="-120"/>
              </a:rPr>
              <a:t>即日起至</a:t>
            </a:r>
            <a:r>
              <a:rPr lang="en-US" altLang="zh-TW" sz="2800" b="1" dirty="0" smtClean="0">
                <a:solidFill>
                  <a:srgbClr val="FF0000"/>
                </a:solidFill>
                <a:latin typeface="微軟正黑體" panose="020B0604030504040204" pitchFamily="34" charset="-120"/>
                <a:ea typeface="微軟正黑體" panose="020B0604030504040204" pitchFamily="34" charset="-120"/>
              </a:rPr>
              <a:t>114</a:t>
            </a:r>
            <a:r>
              <a:rPr lang="zh-TW" altLang="zh-TW"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1</a:t>
            </a:r>
            <a:r>
              <a:rPr lang="zh-TW" altLang="zh-TW"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a:solidFill>
                  <a:srgbClr val="FF0000"/>
                </a:solidFill>
                <a:latin typeface="微軟正黑體" panose="020B0604030504040204" pitchFamily="34" charset="-120"/>
                <a:ea typeface="微軟正黑體" panose="020B0604030504040204" pitchFamily="34" charset="-120"/>
              </a:rPr>
              <a:t>17</a:t>
            </a:r>
            <a:r>
              <a:rPr lang="zh-TW" altLang="zh-TW" sz="2800" b="1" dirty="0">
                <a:solidFill>
                  <a:srgbClr val="FF0000"/>
                </a:solidFill>
                <a:latin typeface="微軟正黑體" panose="020B0604030504040204" pitchFamily="34" charset="-120"/>
                <a:ea typeface="微軟正黑體" panose="020B0604030504040204" pitchFamily="34" charset="-120"/>
              </a:rPr>
              <a:t>日</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zh-TW" sz="2800" b="1" dirty="0">
                <a:solidFill>
                  <a:srgbClr val="FF0000"/>
                </a:solidFill>
                <a:latin typeface="微軟正黑體" panose="020B0604030504040204" pitchFamily="34" charset="-120"/>
                <a:ea typeface="微軟正黑體" panose="020B0604030504040204" pitchFamily="34" charset="-120"/>
              </a:rPr>
              <a:t>五</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zh-TW" sz="2800" b="1" dirty="0">
                <a:solidFill>
                  <a:srgbClr val="FF0000"/>
                </a:solidFill>
                <a:latin typeface="微軟正黑體" panose="020B0604030504040204" pitchFamily="34" charset="-120"/>
                <a:ea typeface="微軟正黑體" panose="020B0604030504040204" pitchFamily="34" charset="-120"/>
              </a:rPr>
              <a:t>中午</a:t>
            </a:r>
            <a:r>
              <a:rPr lang="en-US" altLang="zh-TW" sz="2800" b="1" dirty="0">
                <a:solidFill>
                  <a:srgbClr val="FF0000"/>
                </a:solidFill>
                <a:latin typeface="微軟正黑體" panose="020B0604030504040204" pitchFamily="34" charset="-120"/>
                <a:ea typeface="微軟正黑體" panose="020B0604030504040204" pitchFamily="34" charset="-120"/>
              </a:rPr>
              <a:t>12:00</a:t>
            </a:r>
            <a:r>
              <a:rPr lang="zh-TW" altLang="zh-TW" sz="2800" dirty="0" smtClean="0">
                <a:latin typeface="微軟正黑體" panose="020B0604030504040204" pitchFamily="34" charset="-120"/>
                <a:ea typeface="微軟正黑體" panose="020B0604030504040204" pitchFamily="34" charset="-120"/>
              </a:rPr>
              <a:t>前</a:t>
            </a:r>
            <a:endParaRPr lang="en-US" sz="2100" spc="210" dirty="0">
              <a:solidFill>
                <a:srgbClr val="000000"/>
              </a:solidFill>
              <a:latin typeface="微軟正黑體" panose="020B0604030504040204" pitchFamily="34" charset="-120"/>
              <a:ea typeface="微軟正黑體" panose="020B0604030504040204" pitchFamily="34" charset="-120"/>
              <a:cs typeface="Lato"/>
              <a:sym typeface="Lato"/>
            </a:endParaRPr>
          </a:p>
        </p:txBody>
      </p:sp>
      <p:sp>
        <p:nvSpPr>
          <p:cNvPr id="13" name="TextBox 13"/>
          <p:cNvSpPr txBox="1"/>
          <p:nvPr/>
        </p:nvSpPr>
        <p:spPr>
          <a:xfrm>
            <a:off x="5088926" y="5125401"/>
            <a:ext cx="3863752" cy="2616101"/>
          </a:xfrm>
          <a:prstGeom prst="rect">
            <a:avLst/>
          </a:prstGeom>
        </p:spPr>
        <p:txBody>
          <a:bodyPr lIns="0" tIns="0" rIns="0" bIns="0" rtlCol="0" anchor="t">
            <a:spAutoFit/>
          </a:bodyPr>
          <a:lstStyle/>
          <a:p>
            <a:pPr marL="453390" lvl="1" indent="-226695">
              <a:lnSpc>
                <a:spcPts val="3360"/>
              </a:lnSpc>
              <a:buFont typeface="Arial"/>
              <a:buChar char="•"/>
            </a:pPr>
            <a:r>
              <a:rPr lang="zh-TW" altLang="en-US" sz="2800" dirty="0" smtClean="0">
                <a:latin typeface="微軟正黑體" panose="020B0604030504040204" pitchFamily="34" charset="-120"/>
                <a:ea typeface="微軟正黑體" panose="020B0604030504040204" pitchFamily="34" charset="-120"/>
              </a:rPr>
              <a:t>至報名網頁</a:t>
            </a:r>
            <a:r>
              <a:rPr lang="en-US" altLang="zh-TW" sz="2400" dirty="0">
                <a:latin typeface="微軟正黑體" panose="020B0604030504040204" pitchFamily="34" charset="-120"/>
                <a:ea typeface="微軟正黑體" panose="020B0604030504040204" pitchFamily="34" charset="-120"/>
                <a:hlinkClick r:id="rId3"/>
              </a:rPr>
              <a:t>https://forms.gle/WoEbqmu7Hz14JVkQA</a:t>
            </a:r>
            <a:r>
              <a:rPr lang="zh-TW" altLang="en-US" sz="2800" dirty="0" smtClean="0">
                <a:latin typeface="微軟正黑體" panose="020B0604030504040204" pitchFamily="34" charset="-120"/>
                <a:ea typeface="微軟正黑體" panose="020B0604030504040204" pitchFamily="34" charset="-120"/>
              </a:rPr>
              <a:t>填寫</a:t>
            </a:r>
            <a:r>
              <a:rPr lang="zh-TW" altLang="en-US" sz="2800" dirty="0">
                <a:latin typeface="微軟正黑體" panose="020B0604030504040204" pitchFamily="34" charset="-120"/>
                <a:ea typeface="微軟正黑體" panose="020B0604030504040204" pitchFamily="34" charset="-120"/>
              </a:rPr>
              <a:t>報名資料及上傳申請書</a:t>
            </a:r>
            <a:r>
              <a:rPr lang="en-US" altLang="zh-TW" sz="2800" dirty="0">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檔案請用</a:t>
            </a:r>
            <a:r>
              <a:rPr lang="en-US" altLang="zh-TW" sz="2800" b="1" dirty="0">
                <a:solidFill>
                  <a:srgbClr val="FF0000"/>
                </a:solidFill>
                <a:latin typeface="微軟正黑體" panose="020B0604030504040204" pitchFamily="34" charset="-120"/>
                <a:ea typeface="微軟正黑體" panose="020B0604030504040204" pitchFamily="34" charset="-120"/>
              </a:rPr>
              <a:t>word</a:t>
            </a:r>
            <a:r>
              <a:rPr lang="zh-TW" altLang="en-US" sz="2800" b="1" dirty="0">
                <a:solidFill>
                  <a:srgbClr val="FF0000"/>
                </a:solidFill>
                <a:latin typeface="微軟正黑體" panose="020B0604030504040204" pitchFamily="34" charset="-120"/>
                <a:ea typeface="微軟正黑體" panose="020B0604030504040204" pitchFamily="34" charset="-120"/>
              </a:rPr>
              <a:t>檔</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 ，</a:t>
            </a:r>
            <a:r>
              <a:rPr lang="zh-TW" altLang="en-US" sz="2800" b="1" dirty="0">
                <a:solidFill>
                  <a:srgbClr val="FF0000"/>
                </a:solidFill>
                <a:latin typeface="微軟正黑體" panose="020B0604030504040204" pitchFamily="34" charset="-120"/>
                <a:ea typeface="微軟正黑體" panose="020B0604030504040204" pitchFamily="34" charset="-120"/>
              </a:rPr>
              <a:t>逾時繳交者恕不收件</a:t>
            </a:r>
            <a:r>
              <a:rPr lang="zh-TW" altLang="en-US" sz="2800" dirty="0">
                <a:latin typeface="微軟正黑體" panose="020B0604030504040204" pitchFamily="34" charset="-120"/>
                <a:ea typeface="微軟正黑體" panose="020B0604030504040204" pitchFamily="34" charset="-120"/>
              </a:rPr>
              <a:t>。</a:t>
            </a:r>
          </a:p>
        </p:txBody>
      </p:sp>
      <p:sp>
        <p:nvSpPr>
          <p:cNvPr id="14" name="TextBox 14"/>
          <p:cNvSpPr txBox="1"/>
          <p:nvPr/>
        </p:nvSpPr>
        <p:spPr>
          <a:xfrm>
            <a:off x="9211078" y="5125401"/>
            <a:ext cx="3863752" cy="1308050"/>
          </a:xfrm>
          <a:prstGeom prst="rect">
            <a:avLst/>
          </a:prstGeom>
        </p:spPr>
        <p:txBody>
          <a:bodyPr lIns="0" tIns="0" rIns="0" bIns="0" rtlCol="0" anchor="t">
            <a:spAutoFit/>
          </a:bodyPr>
          <a:lstStyle/>
          <a:p>
            <a:pPr marL="453390" lvl="1" indent="-226695">
              <a:lnSpc>
                <a:spcPts val="3360"/>
              </a:lnSpc>
              <a:buFont typeface="Arial"/>
              <a:buChar char="•"/>
            </a:pPr>
            <a:r>
              <a:rPr lang="zh-TW" altLang="zh-TW" sz="2800" dirty="0">
                <a:latin typeface="微軟正黑體" panose="020B0604030504040204" pitchFamily="34" charset="-120"/>
                <a:ea typeface="微軟正黑體" panose="020B0604030504040204" pitchFamily="34" charset="-120"/>
              </a:rPr>
              <a:t>將於</a:t>
            </a:r>
            <a:r>
              <a:rPr lang="en-US" altLang="zh-TW" sz="2800" b="1" dirty="0">
                <a:solidFill>
                  <a:srgbClr val="FF0000"/>
                </a:solidFill>
                <a:latin typeface="微軟正黑體" panose="020B0604030504040204" pitchFamily="34" charset="-120"/>
                <a:ea typeface="微軟正黑體" panose="020B0604030504040204" pitchFamily="34" charset="-120"/>
              </a:rPr>
              <a:t>114</a:t>
            </a:r>
            <a:r>
              <a:rPr lang="zh-TW" altLang="zh-TW" sz="2800" b="1" dirty="0" smtClean="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2</a:t>
            </a:r>
            <a:r>
              <a:rPr lang="zh-TW" altLang="zh-TW" sz="2800" b="1" dirty="0" smtClean="0">
                <a:solidFill>
                  <a:srgbClr val="FF0000"/>
                </a:solidFill>
                <a:latin typeface="微軟正黑體" panose="020B0604030504040204" pitchFamily="34" charset="-120"/>
                <a:ea typeface="微軟正黑體" panose="020B0604030504040204" pitchFamily="34" charset="-120"/>
              </a:rPr>
              <a:t>月</a:t>
            </a:r>
            <a:r>
              <a:rPr lang="en-US" altLang="zh-TW" sz="2800" b="1" dirty="0" smtClean="0">
                <a:solidFill>
                  <a:srgbClr val="FF0000"/>
                </a:solidFill>
                <a:latin typeface="微軟正黑體" panose="020B0604030504040204" pitchFamily="34" charset="-120"/>
                <a:ea typeface="微軟正黑體" panose="020B0604030504040204" pitchFamily="34" charset="-120"/>
              </a:rPr>
              <a:t>14</a:t>
            </a:r>
            <a:r>
              <a:rPr lang="zh-TW" altLang="zh-TW" sz="2800" b="1" dirty="0">
                <a:solidFill>
                  <a:srgbClr val="FF0000"/>
                </a:solidFill>
                <a:latin typeface="微軟正黑體" panose="020B0604030504040204" pitchFamily="34" charset="-120"/>
                <a:ea typeface="微軟正黑體" panose="020B0604030504040204" pitchFamily="34" charset="-120"/>
              </a:rPr>
              <a:t>日</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zh-TW" sz="2800" b="1" dirty="0">
                <a:solidFill>
                  <a:srgbClr val="FF0000"/>
                </a:solidFill>
                <a:latin typeface="微軟正黑體" panose="020B0604030504040204" pitchFamily="34" charset="-120"/>
                <a:ea typeface="微軟正黑體" panose="020B0604030504040204" pitchFamily="34" charset="-120"/>
              </a:rPr>
              <a:t>五</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公告於教學卓越中心網站。</a:t>
            </a:r>
            <a:endParaRPr lang="en-US" sz="2800" dirty="0">
              <a:latin typeface="微軟正黑體" panose="020B0604030504040204" pitchFamily="34" charset="-120"/>
              <a:ea typeface="微軟正黑體" panose="020B0604030504040204" pitchFamily="34" charset="-120"/>
              <a:sym typeface="Lato"/>
            </a:endParaRPr>
          </a:p>
        </p:txBody>
      </p:sp>
      <p:sp>
        <p:nvSpPr>
          <p:cNvPr id="15" name="TextBox 15"/>
          <p:cNvSpPr txBox="1"/>
          <p:nvPr/>
        </p:nvSpPr>
        <p:spPr>
          <a:xfrm>
            <a:off x="13519793" y="5107142"/>
            <a:ext cx="3863752" cy="845488"/>
          </a:xfrm>
          <a:prstGeom prst="rect">
            <a:avLst/>
          </a:prstGeom>
        </p:spPr>
        <p:txBody>
          <a:bodyPr lIns="0" tIns="0" rIns="0" bIns="0" rtlCol="0" anchor="t">
            <a:spAutoFit/>
          </a:bodyPr>
          <a:lstStyle/>
          <a:p>
            <a:pPr marL="453390" lvl="1" indent="-226695">
              <a:lnSpc>
                <a:spcPts val="3360"/>
              </a:lnSpc>
              <a:buFont typeface="Arial"/>
              <a:buChar char="•"/>
            </a:pPr>
            <a:r>
              <a:rPr lang="en-US" altLang="zh-TW" sz="2800" dirty="0">
                <a:latin typeface="微軟正黑體" panose="020B0604030504040204" pitchFamily="34" charset="-120"/>
                <a:ea typeface="微軟正黑體" panose="020B0604030504040204" pitchFamily="34" charset="-120"/>
              </a:rPr>
              <a:t>114</a:t>
            </a:r>
            <a:r>
              <a:rPr lang="zh-TW" altLang="zh-TW" sz="2800" dirty="0">
                <a:latin typeface="微軟正黑體" panose="020B0604030504040204" pitchFamily="34" charset="-120"/>
                <a:ea typeface="微軟正黑體" panose="020B0604030504040204" pitchFamily="34" charset="-120"/>
              </a:rPr>
              <a:t>年</a:t>
            </a:r>
            <a:r>
              <a:rPr lang="en-US" altLang="zh-TW" sz="2800" dirty="0">
                <a:latin typeface="微軟正黑體" panose="020B0604030504040204" pitchFamily="34" charset="-120"/>
                <a:ea typeface="微軟正黑體" panose="020B0604030504040204" pitchFamily="34" charset="-120"/>
              </a:rPr>
              <a:t>02</a:t>
            </a:r>
            <a:r>
              <a:rPr lang="zh-TW" altLang="zh-TW" sz="2800" dirty="0">
                <a:latin typeface="微軟正黑體" panose="020B0604030504040204" pitchFamily="34" charset="-120"/>
                <a:ea typeface="微軟正黑體" panose="020B0604030504040204" pitchFamily="34" charset="-120"/>
              </a:rPr>
              <a:t>月</a:t>
            </a:r>
            <a:r>
              <a:rPr lang="en-US" altLang="zh-TW" sz="2800" dirty="0">
                <a:latin typeface="微軟正黑體" panose="020B0604030504040204" pitchFamily="34" charset="-120"/>
                <a:ea typeface="微軟正黑體" panose="020B0604030504040204" pitchFamily="34" charset="-120"/>
              </a:rPr>
              <a:t>17</a:t>
            </a:r>
            <a:r>
              <a:rPr lang="zh-TW" altLang="zh-TW" sz="2800" dirty="0">
                <a:latin typeface="微軟正黑體" panose="020B0604030504040204" pitchFamily="34" charset="-120"/>
                <a:ea typeface="微軟正黑體" panose="020B0604030504040204" pitchFamily="34" charset="-120"/>
              </a:rPr>
              <a:t>日至</a:t>
            </a:r>
            <a:r>
              <a:rPr lang="en-US" altLang="zh-TW" sz="2800" dirty="0">
                <a:latin typeface="微軟正黑體" panose="020B0604030504040204" pitchFamily="34" charset="-120"/>
                <a:ea typeface="微軟正黑體" panose="020B0604030504040204" pitchFamily="34" charset="-120"/>
              </a:rPr>
              <a:t>114</a:t>
            </a:r>
            <a:r>
              <a:rPr lang="zh-TW" altLang="zh-TW" sz="2800" dirty="0">
                <a:latin typeface="微軟正黑體" panose="020B0604030504040204" pitchFamily="34" charset="-120"/>
                <a:ea typeface="微軟正黑體" panose="020B0604030504040204" pitchFamily="34" charset="-120"/>
              </a:rPr>
              <a:t>年</a:t>
            </a:r>
            <a:r>
              <a:rPr lang="en-US" altLang="zh-TW" sz="2800" dirty="0">
                <a:latin typeface="微軟正黑體" panose="020B0604030504040204" pitchFamily="34" charset="-120"/>
                <a:ea typeface="微軟正黑體" panose="020B0604030504040204" pitchFamily="34" charset="-120"/>
              </a:rPr>
              <a:t>05</a:t>
            </a:r>
            <a:r>
              <a:rPr lang="zh-TW" altLang="zh-TW" sz="2800" dirty="0">
                <a:latin typeface="微軟正黑體" panose="020B0604030504040204" pitchFamily="34" charset="-120"/>
                <a:ea typeface="微軟正黑體" panose="020B0604030504040204" pitchFamily="34" charset="-120"/>
              </a:rPr>
              <a:t>月</a:t>
            </a:r>
            <a:r>
              <a:rPr lang="en-US" altLang="zh-TW" sz="2800" dirty="0">
                <a:latin typeface="微軟正黑體" panose="020B0604030504040204" pitchFamily="34" charset="-120"/>
                <a:ea typeface="微軟正黑體" panose="020B0604030504040204" pitchFamily="34" charset="-120"/>
              </a:rPr>
              <a:t>31</a:t>
            </a:r>
            <a:r>
              <a:rPr lang="zh-TW" altLang="zh-TW" sz="2800" dirty="0">
                <a:latin typeface="微軟正黑體" panose="020B0604030504040204" pitchFamily="34" charset="-120"/>
                <a:ea typeface="微軟正黑體" panose="020B0604030504040204" pitchFamily="34" charset="-120"/>
              </a:rPr>
              <a:t>日</a:t>
            </a:r>
            <a:endParaRPr lang="en-US" sz="2800" dirty="0">
              <a:latin typeface="微軟正黑體" panose="020B0604030504040204" pitchFamily="34" charset="-120"/>
              <a:ea typeface="微軟正黑體" panose="020B0604030504040204" pitchFamily="34" charset="-120"/>
              <a:sym typeface="Lato"/>
            </a:endParaRPr>
          </a:p>
        </p:txBody>
      </p:sp>
      <p:grpSp>
        <p:nvGrpSpPr>
          <p:cNvPr id="16" name="Group 16"/>
          <p:cNvGrpSpPr/>
          <p:nvPr/>
        </p:nvGrpSpPr>
        <p:grpSpPr>
          <a:xfrm>
            <a:off x="10141617" y="3091689"/>
            <a:ext cx="2002674" cy="1669628"/>
            <a:chOff x="0" y="-66675"/>
            <a:chExt cx="1054906" cy="879475"/>
          </a:xfrm>
        </p:grpSpPr>
        <p:sp>
          <p:nvSpPr>
            <p:cNvPr id="17" name="Freeform 17"/>
            <p:cNvSpPr/>
            <p:nvPr/>
          </p:nvSpPr>
          <p:spPr>
            <a:xfrm>
              <a:off x="0" y="0"/>
              <a:ext cx="1054906" cy="812800"/>
            </a:xfrm>
            <a:custGeom>
              <a:avLst/>
              <a:gdLst/>
              <a:ahLst/>
              <a:cxnLst/>
              <a:rect l="l" t="t" r="r" b="b"/>
              <a:pathLst>
                <a:path w="1054906" h="812800">
                  <a:moveTo>
                    <a:pt x="0" y="0"/>
                  </a:moveTo>
                  <a:lnTo>
                    <a:pt x="1054906" y="0"/>
                  </a:lnTo>
                  <a:lnTo>
                    <a:pt x="1054906" y="812800"/>
                  </a:lnTo>
                  <a:lnTo>
                    <a:pt x="0" y="812800"/>
                  </a:lnTo>
                  <a:close/>
                </a:path>
              </a:pathLst>
            </a:custGeom>
            <a:solidFill>
              <a:srgbClr val="F2F1F1"/>
            </a:solidFill>
          </p:spPr>
        </p:sp>
        <p:sp>
          <p:nvSpPr>
            <p:cNvPr id="18" name="TextBox 18"/>
            <p:cNvSpPr txBox="1"/>
            <p:nvPr/>
          </p:nvSpPr>
          <p:spPr>
            <a:xfrm>
              <a:off x="0" y="-66675"/>
              <a:ext cx="1054906" cy="879475"/>
            </a:xfrm>
            <a:prstGeom prst="rect">
              <a:avLst/>
            </a:prstGeom>
          </p:spPr>
          <p:txBody>
            <a:bodyPr lIns="50800" tIns="50800" rIns="50800" bIns="50800" rtlCol="0" anchor="ctr"/>
            <a:lstStyle/>
            <a:p>
              <a:pPr algn="ctr">
                <a:lnSpc>
                  <a:spcPts val="3450"/>
                </a:lnSpc>
              </a:pPr>
              <a:r>
                <a:rPr lang="zh-TW" altLang="en-US" sz="3200" b="1" dirty="0">
                  <a:latin typeface="微軟正黑體" panose="020B0604030504040204" pitchFamily="34" charset="-120"/>
                  <a:ea typeface="微軟正黑體" panose="020B0604030504040204" pitchFamily="34" charset="-120"/>
                  <a:sym typeface="Heebo Bold"/>
                </a:rPr>
                <a:t>錄取公告時間</a:t>
              </a:r>
            </a:p>
          </p:txBody>
        </p:sp>
      </p:grpSp>
      <p:sp>
        <p:nvSpPr>
          <p:cNvPr id="19" name="TextBox 19"/>
          <p:cNvSpPr txBox="1"/>
          <p:nvPr/>
        </p:nvSpPr>
        <p:spPr>
          <a:xfrm>
            <a:off x="1449340" y="1471277"/>
            <a:ext cx="15872082" cy="1077218"/>
          </a:xfrm>
          <a:prstGeom prst="rect">
            <a:avLst/>
          </a:prstGeom>
        </p:spPr>
        <p:txBody>
          <a:bodyPr lIns="0" tIns="0" rIns="0" bIns="0" rtlCol="0" anchor="t">
            <a:spAutoFit/>
          </a:bodyPr>
          <a:lstStyle/>
          <a:p>
            <a:pPr lvl="0" indent="0">
              <a:lnSpc>
                <a:spcPts val="8400"/>
              </a:lnSpc>
            </a:pPr>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Helios Extended Bold"/>
              </a:rPr>
              <a:t>申請時程與方式</a:t>
            </a:r>
            <a:endParaRPr 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Helios Extended Bold"/>
            </a:endParaRPr>
          </a:p>
        </p:txBody>
      </p:sp>
      <p:grpSp>
        <p:nvGrpSpPr>
          <p:cNvPr id="20" name="Group 20"/>
          <p:cNvGrpSpPr/>
          <p:nvPr/>
        </p:nvGrpSpPr>
        <p:grpSpPr>
          <a:xfrm>
            <a:off x="17259300" y="9258300"/>
            <a:ext cx="248490" cy="248490"/>
            <a:chOff x="0" y="0"/>
            <a:chExt cx="812800" cy="812800"/>
          </a:xfrm>
        </p:grpSpPr>
        <p:sp>
          <p:nvSpPr>
            <p:cNvPr id="21" name="Freeform 2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22" name="TextBox 22"/>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23" name="Group 23"/>
          <p:cNvGrpSpPr/>
          <p:nvPr/>
        </p:nvGrpSpPr>
        <p:grpSpPr>
          <a:xfrm>
            <a:off x="718088" y="780210"/>
            <a:ext cx="248490" cy="248490"/>
            <a:chOff x="0" y="0"/>
            <a:chExt cx="812800" cy="812800"/>
          </a:xfrm>
        </p:grpSpPr>
        <p:sp>
          <p:nvSpPr>
            <p:cNvPr id="24" name="Freeform 2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25" name="TextBox 25"/>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6" name="投影片編號版面配置區 25"/>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33462" y="0"/>
            <a:ext cx="0" cy="3768928"/>
          </a:xfrm>
          <a:prstGeom prst="line">
            <a:avLst/>
          </a:prstGeom>
          <a:ln w="57150" cap="flat">
            <a:solidFill>
              <a:srgbClr val="4E6E81"/>
            </a:solidFill>
            <a:prstDash val="sysDash"/>
            <a:headEnd type="none" w="sm" len="sm"/>
            <a:tailEnd type="none" w="sm" len="sm"/>
          </a:ln>
        </p:spPr>
      </p:sp>
      <p:grpSp>
        <p:nvGrpSpPr>
          <p:cNvPr id="4" name="Group 4"/>
          <p:cNvGrpSpPr/>
          <p:nvPr/>
        </p:nvGrpSpPr>
        <p:grpSpPr>
          <a:xfrm>
            <a:off x="8001007" y="0"/>
            <a:ext cx="10286993" cy="10287000"/>
            <a:chOff x="0" y="0"/>
            <a:chExt cx="2709331" cy="2709333"/>
          </a:xfrm>
        </p:grpSpPr>
        <p:sp>
          <p:nvSpPr>
            <p:cNvPr id="5" name="Freeform 5"/>
            <p:cNvSpPr/>
            <p:nvPr/>
          </p:nvSpPr>
          <p:spPr>
            <a:xfrm>
              <a:off x="0" y="0"/>
              <a:ext cx="2709331" cy="2709333"/>
            </a:xfrm>
            <a:custGeom>
              <a:avLst/>
              <a:gdLst/>
              <a:ahLst/>
              <a:cxnLst/>
              <a:rect l="l" t="t" r="r" b="b"/>
              <a:pathLst>
                <a:path w="2709331" h="2709333">
                  <a:moveTo>
                    <a:pt x="0" y="0"/>
                  </a:moveTo>
                  <a:lnTo>
                    <a:pt x="2709331" y="0"/>
                  </a:lnTo>
                  <a:lnTo>
                    <a:pt x="2709331" y="2709333"/>
                  </a:lnTo>
                  <a:lnTo>
                    <a:pt x="0" y="2709333"/>
                  </a:lnTo>
                  <a:close/>
                </a:path>
              </a:pathLst>
            </a:custGeom>
            <a:solidFill>
              <a:srgbClr val="F2F1F1">
                <a:alpha val="80000"/>
              </a:srgbClr>
            </a:solidFill>
          </p:spPr>
        </p:sp>
        <p:sp>
          <p:nvSpPr>
            <p:cNvPr id="6" name="TextBox 6"/>
            <p:cNvSpPr txBox="1"/>
            <p:nvPr/>
          </p:nvSpPr>
          <p:spPr>
            <a:xfrm>
              <a:off x="0" y="-47625"/>
              <a:ext cx="2709331" cy="2756958"/>
            </a:xfrm>
            <a:prstGeom prst="rect">
              <a:avLst/>
            </a:prstGeom>
          </p:spPr>
          <p:txBody>
            <a:bodyPr lIns="50800" tIns="50800" rIns="50800" bIns="50800" rtlCol="0" anchor="ctr"/>
            <a:lstStyle/>
            <a:p>
              <a:pPr algn="ctr">
                <a:lnSpc>
                  <a:spcPts val="3359"/>
                </a:lnSpc>
              </a:pPr>
              <a:endParaRPr/>
            </a:p>
          </p:txBody>
        </p:sp>
      </p:grpSp>
      <p:sp>
        <p:nvSpPr>
          <p:cNvPr id="46" name="矩形 45"/>
          <p:cNvSpPr/>
          <p:nvPr/>
        </p:nvSpPr>
        <p:spPr>
          <a:xfrm>
            <a:off x="5098815" y="3218080"/>
            <a:ext cx="3994276" cy="6205165"/>
          </a:xfrm>
          <a:prstGeom prst="rect">
            <a:avLst/>
          </a:prstGeom>
          <a:solidFill>
            <a:schemeClr val="bg1"/>
          </a:solidFill>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t"/>
          <a:lstStyle/>
          <a:p>
            <a:pPr marL="457200" lvl="0" indent="-457200">
              <a:lnSpc>
                <a:spcPts val="3084"/>
              </a:lnSpc>
              <a:spcBef>
                <a:spcPts val="0"/>
              </a:spcBef>
              <a:buFont typeface="Arial" panose="020B0604020202020204" pitchFamily="34" charset="0"/>
              <a:buChar char="•"/>
              <a:defRPr/>
            </a:pPr>
            <a:endParaRPr lang="en-US" altLang="zh-TW" sz="2800" dirty="0" smtClean="0">
              <a:solidFill>
                <a:schemeClr val="tx1"/>
              </a:solidFill>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en-US" altLang="zh-TW" sz="2800" dirty="0">
              <a:solidFill>
                <a:schemeClr val="tx1"/>
              </a:solidFill>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en-US" altLang="zh-TW" sz="2800" dirty="0" smtClean="0">
              <a:solidFill>
                <a:schemeClr val="tx1"/>
              </a:solidFill>
              <a:latin typeface="微軟正黑體" panose="020B0604030504040204" pitchFamily="34" charset="-120"/>
              <a:ea typeface="微軟正黑體" panose="020B0604030504040204" pitchFamily="34" charset="-120"/>
              <a:sym typeface="方正黑体简体" panose="02010601030101010101" pitchFamily="2" charset="-122"/>
            </a:endParaRPr>
          </a:p>
          <a:p>
            <a:pPr algn="ctr"/>
            <a:endParaRPr lang="zh-TW" altLang="en-US" dirty="0"/>
          </a:p>
        </p:txBody>
      </p:sp>
      <p:grpSp>
        <p:nvGrpSpPr>
          <p:cNvPr id="10" name="Group 10"/>
          <p:cNvGrpSpPr/>
          <p:nvPr/>
        </p:nvGrpSpPr>
        <p:grpSpPr>
          <a:xfrm>
            <a:off x="17010810" y="1028700"/>
            <a:ext cx="248490" cy="248490"/>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1" name="矩形 20"/>
          <p:cNvSpPr/>
          <p:nvPr/>
        </p:nvSpPr>
        <p:spPr>
          <a:xfrm>
            <a:off x="787284" y="3244440"/>
            <a:ext cx="3994276" cy="6205165"/>
          </a:xfrm>
          <a:prstGeom prst="rect">
            <a:avLst/>
          </a:prstGeom>
          <a:solidFill>
            <a:schemeClr val="bg1"/>
          </a:solidFill>
          <a:ln>
            <a:solidFill>
              <a:srgbClr val="4E6E8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nvGrpSpPr>
          <p:cNvPr id="22" name="Group 5"/>
          <p:cNvGrpSpPr/>
          <p:nvPr/>
        </p:nvGrpSpPr>
        <p:grpSpPr>
          <a:xfrm>
            <a:off x="866125" y="2602204"/>
            <a:ext cx="3705875" cy="1231752"/>
            <a:chOff x="0" y="0"/>
            <a:chExt cx="1763734" cy="1102608"/>
          </a:xfrm>
          <a:solidFill>
            <a:srgbClr val="4E6E81"/>
          </a:solidFill>
        </p:grpSpPr>
        <p:sp>
          <p:nvSpPr>
            <p:cNvPr id="23" name="Freeform 6"/>
            <p:cNvSpPr/>
            <p:nvPr/>
          </p:nvSpPr>
          <p:spPr>
            <a:xfrm>
              <a:off x="0" y="0"/>
              <a:ext cx="1763734" cy="1102608"/>
            </a:xfrm>
            <a:custGeom>
              <a:avLst/>
              <a:gdLst/>
              <a:ahLst/>
              <a:cxnLst/>
              <a:rect l="l" t="t" r="r" b="b"/>
              <a:pathLst>
                <a:path w="1763734" h="1102608">
                  <a:moveTo>
                    <a:pt x="0" y="0"/>
                  </a:moveTo>
                  <a:lnTo>
                    <a:pt x="1763734" y="0"/>
                  </a:lnTo>
                  <a:lnTo>
                    <a:pt x="1763734" y="1102608"/>
                  </a:lnTo>
                  <a:lnTo>
                    <a:pt x="0" y="1102608"/>
                  </a:lnTo>
                  <a:close/>
                </a:path>
              </a:pathLst>
            </a:custGeom>
            <a:grpFill/>
          </p:spPr>
        </p:sp>
        <p:sp>
          <p:nvSpPr>
            <p:cNvPr id="24" name="TextBox 7"/>
            <p:cNvSpPr txBox="1"/>
            <p:nvPr/>
          </p:nvSpPr>
          <p:spPr>
            <a:xfrm>
              <a:off x="0" y="-38100"/>
              <a:ext cx="1763734" cy="1140708"/>
            </a:xfrm>
            <a:prstGeom prst="rect">
              <a:avLst/>
            </a:prstGeom>
            <a:grpFill/>
          </p:spPr>
          <p:txBody>
            <a:bodyPr lIns="50800" tIns="50800" rIns="50800" bIns="50800" rtlCol="0" anchor="ctr"/>
            <a:lstStyle/>
            <a:p>
              <a:pPr algn="ctr">
                <a:lnSpc>
                  <a:spcPts val="2940"/>
                </a:lnSpc>
              </a:pPr>
              <a:endParaRPr/>
            </a:p>
          </p:txBody>
        </p:sp>
      </p:grpSp>
      <p:sp>
        <p:nvSpPr>
          <p:cNvPr id="25" name="TextBox 17"/>
          <p:cNvSpPr txBox="1"/>
          <p:nvPr/>
        </p:nvSpPr>
        <p:spPr>
          <a:xfrm>
            <a:off x="1026350" y="2910454"/>
            <a:ext cx="3385423" cy="574196"/>
          </a:xfrm>
          <a:prstGeom prst="rect">
            <a:avLst/>
          </a:prstGeom>
        </p:spPr>
        <p:txBody>
          <a:bodyPr lIns="0" tIns="0" rIns="0" bIns="0" rtlCol="0" anchor="t">
            <a:spAutoFit/>
          </a:bodyPr>
          <a:lstStyle/>
          <a:p>
            <a:pPr algn="ctr">
              <a:lnSpc>
                <a:spcPts val="4759"/>
              </a:lnSpc>
            </a:pPr>
            <a:r>
              <a:rPr lang="zh-TW" altLang="en-US" sz="3399" b="1" dirty="0" smtClean="0">
                <a:solidFill>
                  <a:schemeClr val="bg1"/>
                </a:solidFill>
                <a:latin typeface="微軟正黑體" panose="020B0604030504040204" pitchFamily="34" charset="-120"/>
                <a:ea typeface="微軟正黑體" panose="020B0604030504040204" pitchFamily="34" charset="-120"/>
              </a:rPr>
              <a:t>精</a:t>
            </a:r>
            <a:r>
              <a:rPr lang="zh-TW" altLang="en-US" sz="3399" b="1" dirty="0">
                <a:solidFill>
                  <a:schemeClr val="bg1"/>
                </a:solidFill>
                <a:latin typeface="微軟正黑體" panose="020B0604030504040204" pitchFamily="34" charset="-120"/>
                <a:ea typeface="微軟正黑體" panose="020B0604030504040204" pitchFamily="34" charset="-120"/>
              </a:rPr>
              <a:t>進課業類</a:t>
            </a:r>
            <a:endParaRPr lang="en-US" sz="3399" b="1" dirty="0">
              <a:solidFill>
                <a:schemeClr val="bg1"/>
              </a:solidFill>
              <a:latin typeface="微軟正黑體" panose="020B0604030504040204" pitchFamily="34" charset="-120"/>
              <a:ea typeface="微軟正黑體" panose="020B0604030504040204" pitchFamily="34" charset="-120"/>
            </a:endParaRPr>
          </a:p>
        </p:txBody>
      </p:sp>
      <p:sp>
        <p:nvSpPr>
          <p:cNvPr id="26" name="TextBox 18"/>
          <p:cNvSpPr txBox="1"/>
          <p:nvPr/>
        </p:nvSpPr>
        <p:spPr>
          <a:xfrm>
            <a:off x="1000068" y="4256512"/>
            <a:ext cx="3437986" cy="4770537"/>
          </a:xfrm>
          <a:prstGeom prst="rect">
            <a:avLst/>
          </a:prstGeom>
        </p:spPr>
        <p:txBody>
          <a:bodyPr wrap="square" lIns="0" tIns="0" rIns="0" bIns="0" rtlCol="0" anchor="t">
            <a:spAutoFit/>
          </a:bodyPr>
          <a:lstStyle/>
          <a:p>
            <a:pPr marL="457200" indent="-457200">
              <a:lnSpc>
                <a:spcPts val="3084"/>
              </a:lnSpc>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組成讀書會小組</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升學相關、語言學習、就業相關、學業課程、證照考取、進行參訪、參加校外研討會</a:t>
            </a:r>
            <a:r>
              <a:rPr lang="en-US" altLang="zh-TW" sz="2800" dirty="0" smtClean="0">
                <a:latin typeface="微軟正黑體" panose="020B0604030504040204" pitchFamily="34" charset="-120"/>
                <a:ea typeface="微軟正黑體" panose="020B0604030504040204" pitchFamily="34" charset="-120"/>
              </a:rPr>
              <a:t>)</a:t>
            </a:r>
          </a:p>
          <a:p>
            <a:pPr marL="457200" indent="-457200">
              <a:lnSpc>
                <a:spcPts val="3084"/>
              </a:lnSpc>
              <a:buFont typeface="Arial" panose="020B0604020202020204" pitchFamily="34" charset="0"/>
              <a:buChar char="•"/>
            </a:pPr>
            <a:endParaRPr lang="en-US" altLang="zh-TW" sz="2800" dirty="0">
              <a:latin typeface="微軟正黑體" panose="020B0604030504040204" pitchFamily="34" charset="-120"/>
              <a:ea typeface="微軟正黑體" panose="020B0604030504040204" pitchFamily="34" charset="-120"/>
            </a:endParaRPr>
          </a:p>
          <a:p>
            <a:pPr marL="457200" indent="-457200">
              <a:lnSpc>
                <a:spcPts val="3084"/>
              </a:lnSpc>
              <a:buFont typeface="Arial" panose="020B0604020202020204" pitchFamily="34" charset="0"/>
              <a:buChar char="•"/>
            </a:pPr>
            <a:endParaRPr lang="en-US" altLang="zh-TW" sz="2800" dirty="0" smtClean="0">
              <a:latin typeface="微軟正黑體" panose="020B0604030504040204" pitchFamily="34" charset="-120"/>
              <a:ea typeface="微軟正黑體" panose="020B0604030504040204" pitchFamily="34" charset="-120"/>
            </a:endParaRPr>
          </a:p>
          <a:p>
            <a:pPr marL="457200" indent="-457200">
              <a:lnSpc>
                <a:spcPts val="3084"/>
              </a:lnSpc>
              <a:buFont typeface="Arial" panose="020B0604020202020204" pitchFamily="34" charset="0"/>
              <a:buChar char="•"/>
            </a:pPr>
            <a:endParaRPr lang="en-US" altLang="zh-TW" sz="2800" dirty="0" smtClean="0">
              <a:latin typeface="微軟正黑體" panose="020B0604030504040204" pitchFamily="34" charset="-120"/>
              <a:ea typeface="微軟正黑體" panose="020B0604030504040204" pitchFamily="34" charset="-120"/>
            </a:endParaRPr>
          </a:p>
          <a:p>
            <a:pPr marL="457200" indent="-457200">
              <a:lnSpc>
                <a:spcPts val="3084"/>
              </a:lnSpc>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計畫補助經費</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a:lnSpc>
                <a:spcPts val="3084"/>
              </a:lnSpc>
            </a:pPr>
            <a:r>
              <a:rPr lang="zh-TW" altLang="en-US" sz="2800" b="1" dirty="0">
                <a:solidFill>
                  <a:srgbClr val="FF0000"/>
                </a:solidFill>
                <a:latin typeface="微軟正黑體" panose="020B0604030504040204" pitchFamily="34" charset="-120"/>
                <a:ea typeface="微軟正黑體" panose="020B0604030504040204" pitchFamily="34" charset="-120"/>
              </a:rPr>
              <a:t> </a:t>
            </a:r>
            <a:r>
              <a:rPr lang="zh-TW" altLang="en-US" sz="2800" b="1" dirty="0" smtClean="0">
                <a:solidFill>
                  <a:srgbClr val="FF0000"/>
                </a:solidFill>
                <a:latin typeface="微軟正黑體" panose="020B0604030504040204" pitchFamily="34" charset="-120"/>
                <a:ea typeface="微軟正黑體" panose="020B0604030504040204" pitchFamily="34" charset="-120"/>
              </a:rPr>
              <a:t>    最多</a:t>
            </a:r>
            <a:r>
              <a:rPr lang="en-US" altLang="zh-TW" sz="2800" b="1" dirty="0">
                <a:solidFill>
                  <a:srgbClr val="FF0000"/>
                </a:solidFill>
                <a:latin typeface="微軟正黑體" panose="020B0604030504040204" pitchFamily="34" charset="-120"/>
                <a:ea typeface="微軟正黑體" panose="020B0604030504040204" pitchFamily="34" charset="-120"/>
              </a:rPr>
              <a:t>10,000</a:t>
            </a:r>
            <a:r>
              <a:rPr lang="zh-TW" altLang="en-US" sz="2800" b="1" dirty="0" smtClean="0">
                <a:solidFill>
                  <a:srgbClr val="FF0000"/>
                </a:solidFill>
                <a:latin typeface="微軟正黑體" panose="020B0604030504040204" pitchFamily="34" charset="-120"/>
                <a:ea typeface="微軟正黑體" panose="020B0604030504040204" pitchFamily="34" charset="-120"/>
              </a:rPr>
              <a:t>元。</a:t>
            </a:r>
            <a:endParaRPr lang="zh-TW" altLang="en-US" sz="2800" b="1" dirty="0">
              <a:solidFill>
                <a:srgbClr val="FF0000"/>
              </a:solidFill>
              <a:latin typeface="微軟正黑體" panose="020B0604030504040204" pitchFamily="34" charset="-120"/>
              <a:ea typeface="微軟正黑體" panose="020B0604030504040204" pitchFamily="34" charset="-120"/>
            </a:endParaRPr>
          </a:p>
          <a:p>
            <a:pPr marL="457200" indent="-457200">
              <a:lnSpc>
                <a:spcPts val="3084"/>
              </a:lnSpc>
              <a:buFont typeface="Arial" panose="020B0604020202020204" pitchFamily="34" charset="0"/>
              <a:buChar char="•"/>
            </a:pPr>
            <a:endParaRPr lang="en-US" altLang="zh-TW" sz="2800" dirty="0">
              <a:latin typeface="微軟正黑體" panose="020B0604030504040204" pitchFamily="34" charset="-120"/>
              <a:ea typeface="微軟正黑體" panose="020B0604030504040204" pitchFamily="34" charset="-120"/>
            </a:endParaRPr>
          </a:p>
        </p:txBody>
      </p:sp>
      <p:sp>
        <p:nvSpPr>
          <p:cNvPr id="27" name="TextBox 21"/>
          <p:cNvSpPr txBox="1"/>
          <p:nvPr/>
        </p:nvSpPr>
        <p:spPr>
          <a:xfrm>
            <a:off x="1635819" y="574575"/>
            <a:ext cx="6530842" cy="1231106"/>
          </a:xfrm>
          <a:prstGeom prst="rect">
            <a:avLst/>
          </a:prstGeom>
        </p:spPr>
        <p:txBody>
          <a:bodyPr lIns="0" tIns="0" rIns="0" bIns="0" rtlCol="0" anchor="t">
            <a:spAutoFit/>
          </a:bodyPr>
          <a:lstStyle/>
          <a:p>
            <a:r>
              <a:rPr lang="zh-CN"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申請</a:t>
            </a:r>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類別</a:t>
            </a:r>
            <a:endParaRPr lang="zh-CN"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sp>
        <p:nvSpPr>
          <p:cNvPr id="28" name="矩形 27"/>
          <p:cNvSpPr/>
          <p:nvPr/>
        </p:nvSpPr>
        <p:spPr>
          <a:xfrm>
            <a:off x="13571798" y="3218080"/>
            <a:ext cx="3994276" cy="6205165"/>
          </a:xfrm>
          <a:prstGeom prst="rect">
            <a:avLst/>
          </a:prstGeom>
          <a:solidFill>
            <a:schemeClr val="bg1"/>
          </a:solidFill>
          <a:ln>
            <a:solidFill>
              <a:srgbClr val="243E4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nvGrpSpPr>
          <p:cNvPr id="29" name="Group 5"/>
          <p:cNvGrpSpPr/>
          <p:nvPr/>
        </p:nvGrpSpPr>
        <p:grpSpPr>
          <a:xfrm>
            <a:off x="13716000" y="2602204"/>
            <a:ext cx="3705875" cy="1231752"/>
            <a:chOff x="0" y="0"/>
            <a:chExt cx="1763734" cy="1102608"/>
          </a:xfrm>
          <a:solidFill>
            <a:srgbClr val="243E4D"/>
          </a:solidFill>
        </p:grpSpPr>
        <p:sp>
          <p:nvSpPr>
            <p:cNvPr id="30" name="Freeform 6"/>
            <p:cNvSpPr/>
            <p:nvPr/>
          </p:nvSpPr>
          <p:spPr>
            <a:xfrm>
              <a:off x="0" y="0"/>
              <a:ext cx="1763734" cy="1102608"/>
            </a:xfrm>
            <a:custGeom>
              <a:avLst/>
              <a:gdLst/>
              <a:ahLst/>
              <a:cxnLst/>
              <a:rect l="l" t="t" r="r" b="b"/>
              <a:pathLst>
                <a:path w="1763734" h="1102608">
                  <a:moveTo>
                    <a:pt x="0" y="0"/>
                  </a:moveTo>
                  <a:lnTo>
                    <a:pt x="1763734" y="0"/>
                  </a:lnTo>
                  <a:lnTo>
                    <a:pt x="1763734" y="1102608"/>
                  </a:lnTo>
                  <a:lnTo>
                    <a:pt x="0" y="1102608"/>
                  </a:lnTo>
                  <a:close/>
                </a:path>
              </a:pathLst>
            </a:custGeom>
            <a:grpFill/>
          </p:spPr>
        </p:sp>
        <p:sp>
          <p:nvSpPr>
            <p:cNvPr id="31" name="TextBox 7"/>
            <p:cNvSpPr txBox="1"/>
            <p:nvPr/>
          </p:nvSpPr>
          <p:spPr>
            <a:xfrm>
              <a:off x="0" y="-38100"/>
              <a:ext cx="1763734" cy="1140708"/>
            </a:xfrm>
            <a:prstGeom prst="rect">
              <a:avLst/>
            </a:prstGeom>
            <a:grpFill/>
          </p:spPr>
          <p:txBody>
            <a:bodyPr lIns="50800" tIns="50800" rIns="50800" bIns="50800" rtlCol="0" anchor="ctr"/>
            <a:lstStyle/>
            <a:p>
              <a:pPr algn="ctr">
                <a:lnSpc>
                  <a:spcPts val="2940"/>
                </a:lnSpc>
              </a:pPr>
              <a:endParaRPr/>
            </a:p>
          </p:txBody>
        </p:sp>
      </p:grpSp>
      <p:sp>
        <p:nvSpPr>
          <p:cNvPr id="32" name="矩形 31"/>
          <p:cNvSpPr/>
          <p:nvPr/>
        </p:nvSpPr>
        <p:spPr>
          <a:xfrm>
            <a:off x="9288507" y="3196799"/>
            <a:ext cx="3994276" cy="6205165"/>
          </a:xfrm>
          <a:prstGeom prst="rect">
            <a:avLst/>
          </a:prstGeom>
          <a:solidFill>
            <a:schemeClr val="bg1"/>
          </a:solidFill>
          <a:ln>
            <a:solidFill>
              <a:schemeClr val="tx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nvGrpSpPr>
          <p:cNvPr id="33" name="Group 5"/>
          <p:cNvGrpSpPr/>
          <p:nvPr/>
        </p:nvGrpSpPr>
        <p:grpSpPr>
          <a:xfrm>
            <a:off x="9432709" y="2602204"/>
            <a:ext cx="3705875" cy="1231752"/>
            <a:chOff x="0" y="0"/>
            <a:chExt cx="1763734" cy="1102608"/>
          </a:xfrm>
          <a:solidFill>
            <a:schemeClr val="tx2">
              <a:lumMod val="75000"/>
            </a:schemeClr>
          </a:solidFill>
        </p:grpSpPr>
        <p:sp>
          <p:nvSpPr>
            <p:cNvPr id="34" name="Freeform 6"/>
            <p:cNvSpPr/>
            <p:nvPr/>
          </p:nvSpPr>
          <p:spPr>
            <a:xfrm>
              <a:off x="0" y="0"/>
              <a:ext cx="1763734" cy="1102608"/>
            </a:xfrm>
            <a:custGeom>
              <a:avLst/>
              <a:gdLst/>
              <a:ahLst/>
              <a:cxnLst/>
              <a:rect l="l" t="t" r="r" b="b"/>
              <a:pathLst>
                <a:path w="1763734" h="1102608">
                  <a:moveTo>
                    <a:pt x="0" y="0"/>
                  </a:moveTo>
                  <a:lnTo>
                    <a:pt x="1763734" y="0"/>
                  </a:lnTo>
                  <a:lnTo>
                    <a:pt x="1763734" y="1102608"/>
                  </a:lnTo>
                  <a:lnTo>
                    <a:pt x="0" y="1102608"/>
                  </a:lnTo>
                  <a:close/>
                </a:path>
              </a:pathLst>
            </a:custGeom>
            <a:grpFill/>
          </p:spPr>
        </p:sp>
        <p:sp>
          <p:nvSpPr>
            <p:cNvPr id="35" name="TextBox 7"/>
            <p:cNvSpPr txBox="1"/>
            <p:nvPr/>
          </p:nvSpPr>
          <p:spPr>
            <a:xfrm>
              <a:off x="0" y="-38100"/>
              <a:ext cx="1763734" cy="1140708"/>
            </a:xfrm>
            <a:prstGeom prst="rect">
              <a:avLst/>
            </a:prstGeom>
            <a:grpFill/>
          </p:spPr>
          <p:txBody>
            <a:bodyPr lIns="50800" tIns="50800" rIns="50800" bIns="50800" rtlCol="0" anchor="ctr"/>
            <a:lstStyle/>
            <a:p>
              <a:pPr algn="ctr">
                <a:lnSpc>
                  <a:spcPts val="2940"/>
                </a:lnSpc>
              </a:pPr>
              <a:endParaRPr/>
            </a:p>
          </p:txBody>
        </p:sp>
      </p:grpSp>
      <p:grpSp>
        <p:nvGrpSpPr>
          <p:cNvPr id="36" name="Group 5"/>
          <p:cNvGrpSpPr/>
          <p:nvPr/>
        </p:nvGrpSpPr>
        <p:grpSpPr>
          <a:xfrm>
            <a:off x="5149417" y="2602204"/>
            <a:ext cx="3705875" cy="1231752"/>
            <a:chOff x="0" y="0"/>
            <a:chExt cx="1763734" cy="1102608"/>
          </a:xfrm>
          <a:solidFill>
            <a:schemeClr val="bg1">
              <a:lumMod val="50000"/>
            </a:schemeClr>
          </a:solidFill>
        </p:grpSpPr>
        <p:sp>
          <p:nvSpPr>
            <p:cNvPr id="37" name="Freeform 6"/>
            <p:cNvSpPr/>
            <p:nvPr/>
          </p:nvSpPr>
          <p:spPr>
            <a:xfrm>
              <a:off x="0" y="0"/>
              <a:ext cx="1763734" cy="1102608"/>
            </a:xfrm>
            <a:custGeom>
              <a:avLst/>
              <a:gdLst/>
              <a:ahLst/>
              <a:cxnLst/>
              <a:rect l="l" t="t" r="r" b="b"/>
              <a:pathLst>
                <a:path w="1763734" h="1102608">
                  <a:moveTo>
                    <a:pt x="0" y="0"/>
                  </a:moveTo>
                  <a:lnTo>
                    <a:pt x="1763734" y="0"/>
                  </a:lnTo>
                  <a:lnTo>
                    <a:pt x="1763734" y="1102608"/>
                  </a:lnTo>
                  <a:lnTo>
                    <a:pt x="0" y="1102608"/>
                  </a:lnTo>
                  <a:close/>
                </a:path>
              </a:pathLst>
            </a:custGeom>
            <a:grpFill/>
          </p:spPr>
        </p:sp>
        <p:sp>
          <p:nvSpPr>
            <p:cNvPr id="38" name="TextBox 7"/>
            <p:cNvSpPr txBox="1"/>
            <p:nvPr/>
          </p:nvSpPr>
          <p:spPr>
            <a:xfrm>
              <a:off x="0" y="-38100"/>
              <a:ext cx="1763734" cy="1140708"/>
            </a:xfrm>
            <a:prstGeom prst="rect">
              <a:avLst/>
            </a:prstGeom>
            <a:grpFill/>
          </p:spPr>
          <p:txBody>
            <a:bodyPr lIns="50800" tIns="50800" rIns="50800" bIns="50800" rtlCol="0" anchor="ctr"/>
            <a:lstStyle/>
            <a:p>
              <a:pPr algn="ctr">
                <a:lnSpc>
                  <a:spcPts val="2940"/>
                </a:lnSpc>
              </a:pPr>
              <a:endParaRPr/>
            </a:p>
          </p:txBody>
        </p:sp>
      </p:grpSp>
      <p:sp>
        <p:nvSpPr>
          <p:cNvPr id="39" name="TextBox 17"/>
          <p:cNvSpPr txBox="1"/>
          <p:nvPr/>
        </p:nvSpPr>
        <p:spPr>
          <a:xfrm>
            <a:off x="5309642" y="2910454"/>
            <a:ext cx="3385423" cy="574196"/>
          </a:xfrm>
          <a:prstGeom prst="rect">
            <a:avLst/>
          </a:prstGeom>
        </p:spPr>
        <p:txBody>
          <a:bodyPr lIns="0" tIns="0" rIns="0" bIns="0" rtlCol="0" anchor="t">
            <a:spAutoFit/>
          </a:bodyPr>
          <a:lstStyle/>
          <a:p>
            <a:pPr algn="ctr">
              <a:lnSpc>
                <a:spcPts val="4759"/>
              </a:lnSpc>
            </a:pPr>
            <a:r>
              <a:rPr lang="zh-TW" altLang="en-US" sz="3399" b="1" dirty="0" smtClean="0">
                <a:solidFill>
                  <a:schemeClr val="bg1"/>
                </a:solidFill>
                <a:latin typeface="微軟正黑體" panose="020B0604030504040204" pitchFamily="34" charset="-120"/>
                <a:ea typeface="微軟正黑體" panose="020B0604030504040204" pitchFamily="34" charset="-120"/>
              </a:rPr>
              <a:t>服務學習類</a:t>
            </a:r>
            <a:endParaRPr lang="en-US" sz="3399" b="1" dirty="0">
              <a:solidFill>
                <a:schemeClr val="bg1"/>
              </a:solidFill>
              <a:latin typeface="微軟正黑體" panose="020B0604030504040204" pitchFamily="34" charset="-120"/>
              <a:ea typeface="微軟正黑體" panose="020B0604030504040204" pitchFamily="34" charset="-120"/>
            </a:endParaRPr>
          </a:p>
        </p:txBody>
      </p:sp>
      <p:sp>
        <p:nvSpPr>
          <p:cNvPr id="40" name="TextBox 17"/>
          <p:cNvSpPr txBox="1"/>
          <p:nvPr/>
        </p:nvSpPr>
        <p:spPr>
          <a:xfrm>
            <a:off x="9592934" y="2910454"/>
            <a:ext cx="3385423" cy="574196"/>
          </a:xfrm>
          <a:prstGeom prst="rect">
            <a:avLst/>
          </a:prstGeom>
        </p:spPr>
        <p:txBody>
          <a:bodyPr lIns="0" tIns="0" rIns="0" bIns="0" rtlCol="0" anchor="t">
            <a:spAutoFit/>
          </a:bodyPr>
          <a:lstStyle/>
          <a:p>
            <a:pPr algn="ctr">
              <a:lnSpc>
                <a:spcPts val="4759"/>
              </a:lnSpc>
            </a:pPr>
            <a:r>
              <a:rPr lang="zh-TW" altLang="en-US" sz="3399" b="1" dirty="0" smtClean="0">
                <a:solidFill>
                  <a:schemeClr val="bg1"/>
                </a:solidFill>
                <a:latin typeface="微軟正黑體" panose="020B0604030504040204" pitchFamily="34" charset="-120"/>
                <a:ea typeface="微軟正黑體" panose="020B0604030504040204" pitchFamily="34" charset="-120"/>
              </a:rPr>
              <a:t>專題</a:t>
            </a:r>
            <a:r>
              <a:rPr lang="zh-TW" altLang="en-US" sz="3399" b="1" dirty="0">
                <a:solidFill>
                  <a:schemeClr val="bg1"/>
                </a:solidFill>
                <a:latin typeface="微軟正黑體" panose="020B0604030504040204" pitchFamily="34" charset="-120"/>
                <a:ea typeface="微軟正黑體" panose="020B0604030504040204" pitchFamily="34" charset="-120"/>
              </a:rPr>
              <a:t>實作類</a:t>
            </a:r>
            <a:endParaRPr lang="en-US" sz="3399" b="1" dirty="0">
              <a:solidFill>
                <a:schemeClr val="bg1"/>
              </a:solidFill>
              <a:latin typeface="微軟正黑體" panose="020B0604030504040204" pitchFamily="34" charset="-120"/>
              <a:ea typeface="微軟正黑體" panose="020B0604030504040204" pitchFamily="34" charset="-120"/>
            </a:endParaRPr>
          </a:p>
        </p:txBody>
      </p:sp>
      <p:sp>
        <p:nvSpPr>
          <p:cNvPr id="41" name="TextBox 17"/>
          <p:cNvSpPr txBox="1"/>
          <p:nvPr/>
        </p:nvSpPr>
        <p:spPr>
          <a:xfrm>
            <a:off x="13876225" y="2910454"/>
            <a:ext cx="3385423" cy="574196"/>
          </a:xfrm>
          <a:prstGeom prst="rect">
            <a:avLst/>
          </a:prstGeom>
        </p:spPr>
        <p:txBody>
          <a:bodyPr lIns="0" tIns="0" rIns="0" bIns="0" rtlCol="0" anchor="t">
            <a:spAutoFit/>
          </a:bodyPr>
          <a:lstStyle/>
          <a:p>
            <a:pPr algn="ctr">
              <a:lnSpc>
                <a:spcPts val="4759"/>
              </a:lnSpc>
            </a:pPr>
            <a:r>
              <a:rPr lang="zh-TW" altLang="en-US" sz="3399" b="1" dirty="0">
                <a:solidFill>
                  <a:schemeClr val="bg1"/>
                </a:solidFill>
                <a:latin typeface="微軟正黑體" panose="020B0604030504040204" pitchFamily="34" charset="-120"/>
                <a:ea typeface="微軟正黑體" panose="020B0604030504040204" pitchFamily="34" charset="-120"/>
              </a:rPr>
              <a:t>創新創業</a:t>
            </a:r>
            <a:r>
              <a:rPr lang="zh-TW" altLang="en-US" sz="3399" b="1" dirty="0" smtClean="0">
                <a:solidFill>
                  <a:schemeClr val="bg1"/>
                </a:solidFill>
                <a:latin typeface="微軟正黑體" panose="020B0604030504040204" pitchFamily="34" charset="-120"/>
                <a:ea typeface="微軟正黑體" panose="020B0604030504040204" pitchFamily="34" charset="-120"/>
              </a:rPr>
              <a:t>類</a:t>
            </a:r>
            <a:endParaRPr lang="en-US" sz="3399" b="1" dirty="0">
              <a:solidFill>
                <a:schemeClr val="bg1"/>
              </a:solidFill>
              <a:latin typeface="微軟正黑體" panose="020B0604030504040204" pitchFamily="34" charset="-120"/>
              <a:ea typeface="微軟正黑體" panose="020B0604030504040204" pitchFamily="34" charset="-120"/>
            </a:endParaRPr>
          </a:p>
        </p:txBody>
      </p:sp>
      <p:sp>
        <p:nvSpPr>
          <p:cNvPr id="42" name="矩形 41"/>
          <p:cNvSpPr/>
          <p:nvPr/>
        </p:nvSpPr>
        <p:spPr>
          <a:xfrm>
            <a:off x="5308375" y="4228277"/>
            <a:ext cx="3546915" cy="4862870"/>
          </a:xfrm>
          <a:prstGeom prst="rect">
            <a:avLst/>
          </a:prstGeom>
        </p:spPr>
        <p:txBody>
          <a:bodyPr wrap="square">
            <a:spAutoFit/>
          </a:bodyPr>
          <a:lstStyle/>
          <a:p>
            <a:pPr marL="457200" lvl="0" indent="-457200">
              <a:lnSpc>
                <a:spcPts val="3084"/>
              </a:lnSpc>
              <a:spcBef>
                <a:spcPts val="0"/>
              </a:spcBef>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sym typeface="方正黑体简体" panose="02010601030101010101" pitchFamily="2" charset="-122"/>
              </a:rPr>
              <a:t>將「服務」與「學習」相互結合，規劃社會服務活動與設計反思過程，運用課堂所學貢獻社區</a:t>
            </a:r>
          </a:p>
          <a:p>
            <a:pPr marL="457200" lvl="0" indent="-457200">
              <a:lnSpc>
                <a:spcPts val="3084"/>
              </a:lnSpc>
              <a:spcBef>
                <a:spcPts val="0"/>
              </a:spcBef>
              <a:buFont typeface="Arial" panose="020B0604020202020204" pitchFamily="34" charset="0"/>
              <a:buChar char="•"/>
              <a:defRPr/>
            </a:pPr>
            <a:endParaRPr lang="en-US" altLang="zh-TW" sz="2800" dirty="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en-US" altLang="zh-TW" sz="2800" dirty="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en-US" altLang="zh-TW" sz="2800" dirty="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r>
              <a:rPr lang="zh-TW" altLang="en-US" sz="2800" dirty="0" smtClean="0">
                <a:latin typeface="微軟正黑體" panose="020B0604030504040204" pitchFamily="34" charset="-120"/>
                <a:ea typeface="微軟正黑體" panose="020B0604030504040204" pitchFamily="34" charset="-120"/>
                <a:sym typeface="方正黑体简体" panose="02010601030101010101" pitchFamily="2" charset="-122"/>
              </a:rPr>
              <a:t>計畫</a:t>
            </a:r>
            <a:r>
              <a:rPr lang="zh-TW" altLang="en-US" sz="2800" dirty="0">
                <a:latin typeface="微軟正黑體" panose="020B0604030504040204" pitchFamily="34" charset="-120"/>
                <a:ea typeface="微軟正黑體" panose="020B0604030504040204" pitchFamily="34" charset="-120"/>
                <a:sym typeface="方正黑体简体" panose="02010601030101010101" pitchFamily="2" charset="-122"/>
              </a:rPr>
              <a:t>補助經費</a:t>
            </a:r>
            <a:r>
              <a:rPr lang="zh-TW" altLang="en-US" sz="2800" dirty="0" smtClean="0">
                <a:latin typeface="微軟正黑體" panose="020B0604030504040204" pitchFamily="34" charset="-120"/>
                <a:ea typeface="微軟正黑體" panose="020B0604030504040204" pitchFamily="34" charset="-120"/>
                <a:sym typeface="方正黑体简体" panose="02010601030101010101" pitchFamily="2" charset="-122"/>
              </a:rPr>
              <a:t>：</a:t>
            </a:r>
            <a:endParaRPr lang="en-US" altLang="zh-TW" sz="2800" dirty="0" smtClean="0">
              <a:latin typeface="微軟正黑體" panose="020B0604030504040204" pitchFamily="34" charset="-120"/>
              <a:ea typeface="微軟正黑體" panose="020B0604030504040204" pitchFamily="34" charset="-120"/>
              <a:sym typeface="方正黑体简体" panose="02010601030101010101" pitchFamily="2" charset="-122"/>
            </a:endParaRPr>
          </a:p>
          <a:p>
            <a:pPr lvl="0">
              <a:lnSpc>
                <a:spcPts val="3084"/>
              </a:lnSpc>
              <a:spcBef>
                <a:spcPts val="0"/>
              </a:spcBef>
              <a:defRPr/>
            </a:pPr>
            <a:r>
              <a:rPr lang="zh-TW"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 </a:t>
            </a:r>
            <a:r>
              <a:rPr lang="zh-TW" altLang="en-US" sz="2800" b="1" dirty="0" smtClean="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    最多</a:t>
            </a:r>
            <a:r>
              <a:rPr lang="en-US" altLang="zh-TW"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15,000</a:t>
            </a:r>
            <a:r>
              <a:rPr lang="zh-TW"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元</a:t>
            </a:r>
            <a:r>
              <a:rPr lang="zh-TW" altLang="en-US" sz="2800" b="1" dirty="0" smtClean="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a:t>
            </a:r>
            <a:endParaRPr lang="en-US" altLang="zh-TW" sz="2800" b="1" dirty="0" smtClean="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zh-CN"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endParaRPr>
          </a:p>
        </p:txBody>
      </p:sp>
      <p:sp>
        <p:nvSpPr>
          <p:cNvPr id="43" name="矩形 42"/>
          <p:cNvSpPr/>
          <p:nvPr/>
        </p:nvSpPr>
        <p:spPr>
          <a:xfrm>
            <a:off x="9496245" y="4255049"/>
            <a:ext cx="3546915" cy="4465325"/>
          </a:xfrm>
          <a:prstGeom prst="rect">
            <a:avLst/>
          </a:prstGeom>
        </p:spPr>
        <p:txBody>
          <a:bodyPr wrap="square">
            <a:spAutoFit/>
          </a:bodyPr>
          <a:lstStyle/>
          <a:p>
            <a:pPr marL="457200" lvl="0" indent="-457200">
              <a:lnSpc>
                <a:spcPts val="3084"/>
              </a:lnSpc>
              <a:spcBef>
                <a:spcPts val="0"/>
              </a:spcBef>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sym typeface="方正黑体简体" panose="02010601030101010101" pitchFamily="2" charset="-122"/>
              </a:rPr>
              <a:t>結合學系專題實作課程</a:t>
            </a:r>
            <a:r>
              <a:rPr lang="en-US" altLang="zh-TW" sz="2800" dirty="0">
                <a:latin typeface="微軟正黑體" panose="020B0604030504040204" pitchFamily="34" charset="-120"/>
                <a:ea typeface="微軟正黑體" panose="020B0604030504040204" pitchFamily="34" charset="-120"/>
                <a:sym typeface="方正黑体简体" panose="02010601030101010101" pitchFamily="2" charset="-122"/>
              </a:rPr>
              <a:t>(</a:t>
            </a:r>
            <a:r>
              <a:rPr lang="zh-TW" altLang="en-US" sz="2800" dirty="0">
                <a:latin typeface="微軟正黑體" panose="020B0604030504040204" pitchFamily="34" charset="-120"/>
                <a:ea typeface="微軟正黑體" panose="020B0604030504040204" pitchFamily="34" charset="-120"/>
                <a:sym typeface="方正黑体简体" panose="02010601030101010101" pitchFamily="2" charset="-122"/>
              </a:rPr>
              <a:t>畢業專題、總結性評量課程等</a:t>
            </a:r>
            <a:r>
              <a:rPr lang="en-US" altLang="zh-TW" sz="2800" dirty="0">
                <a:latin typeface="微軟正黑體" panose="020B0604030504040204" pitchFamily="34" charset="-120"/>
                <a:ea typeface="微軟正黑體" panose="020B0604030504040204" pitchFamily="34" charset="-120"/>
                <a:sym typeface="方正黑体简体" panose="02010601030101010101" pitchFamily="2" charset="-122"/>
              </a:rPr>
              <a:t>…)</a:t>
            </a:r>
            <a:r>
              <a:rPr lang="zh-TW" altLang="en-US" sz="2800" dirty="0">
                <a:latin typeface="微軟正黑體" panose="020B0604030504040204" pitchFamily="34" charset="-120"/>
                <a:ea typeface="微軟正黑體" panose="020B0604030504040204" pitchFamily="34" charset="-120"/>
                <a:sym typeface="方正黑体简体" panose="02010601030101010101" pitchFamily="2" charset="-122"/>
              </a:rPr>
              <a:t>，協助學生執行專題實作課程之專案計畫。</a:t>
            </a:r>
            <a:endParaRPr lang="en-US" altLang="zh-TW" sz="2800" dirty="0" smtClean="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en-US" altLang="zh-TW" sz="2800" dirty="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en-US" altLang="zh-TW" sz="2800" dirty="0" smtClean="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en-US" altLang="zh-TW" sz="2800" dirty="0" smtClean="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r>
              <a:rPr lang="zh-TW" altLang="en-US" sz="2800" dirty="0" smtClean="0">
                <a:latin typeface="微軟正黑體" panose="020B0604030504040204" pitchFamily="34" charset="-120"/>
                <a:ea typeface="微軟正黑體" panose="020B0604030504040204" pitchFamily="34" charset="-120"/>
                <a:sym typeface="方正黑体简体" panose="02010601030101010101" pitchFamily="2" charset="-122"/>
              </a:rPr>
              <a:t>計畫</a:t>
            </a:r>
            <a:r>
              <a:rPr lang="zh-TW" altLang="en-US" sz="2800" dirty="0">
                <a:latin typeface="微軟正黑體" panose="020B0604030504040204" pitchFamily="34" charset="-120"/>
                <a:ea typeface="微軟正黑體" panose="020B0604030504040204" pitchFamily="34" charset="-120"/>
                <a:sym typeface="方正黑体简体" panose="02010601030101010101" pitchFamily="2" charset="-122"/>
              </a:rPr>
              <a:t>補助經費</a:t>
            </a:r>
            <a:r>
              <a:rPr lang="zh-TW" altLang="en-US" sz="2800" dirty="0" smtClean="0">
                <a:latin typeface="微軟正黑體" panose="020B0604030504040204" pitchFamily="34" charset="-120"/>
                <a:ea typeface="微軟正黑體" panose="020B0604030504040204" pitchFamily="34" charset="-120"/>
                <a:sym typeface="方正黑体简体" panose="02010601030101010101" pitchFamily="2" charset="-122"/>
              </a:rPr>
              <a:t>：</a:t>
            </a:r>
            <a:endParaRPr lang="en-US" altLang="zh-TW" sz="2800" dirty="0" smtClean="0">
              <a:latin typeface="微軟正黑體" panose="020B0604030504040204" pitchFamily="34" charset="-120"/>
              <a:ea typeface="微軟正黑體" panose="020B0604030504040204" pitchFamily="34" charset="-120"/>
              <a:sym typeface="方正黑体简体" panose="02010601030101010101" pitchFamily="2" charset="-122"/>
            </a:endParaRPr>
          </a:p>
          <a:p>
            <a:pPr lvl="0">
              <a:lnSpc>
                <a:spcPts val="3084"/>
              </a:lnSpc>
              <a:spcBef>
                <a:spcPts val="0"/>
              </a:spcBef>
              <a:defRPr/>
            </a:pPr>
            <a:r>
              <a:rPr lang="zh-TW"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 </a:t>
            </a:r>
            <a:r>
              <a:rPr lang="zh-TW" altLang="en-US" sz="2800" b="1" dirty="0" smtClean="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    最多</a:t>
            </a:r>
            <a:r>
              <a:rPr lang="en-US" altLang="zh-TW" sz="2800" b="1" dirty="0" smtClean="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20,000</a:t>
            </a:r>
            <a:r>
              <a:rPr lang="zh-TW"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元。</a:t>
            </a:r>
            <a:endParaRPr lang="zh-CN"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endParaRPr>
          </a:p>
        </p:txBody>
      </p:sp>
      <p:sp>
        <p:nvSpPr>
          <p:cNvPr id="44" name="矩形 43"/>
          <p:cNvSpPr/>
          <p:nvPr/>
        </p:nvSpPr>
        <p:spPr>
          <a:xfrm>
            <a:off x="13795478" y="4255049"/>
            <a:ext cx="3546915" cy="4465325"/>
          </a:xfrm>
          <a:prstGeom prst="rect">
            <a:avLst/>
          </a:prstGeom>
        </p:spPr>
        <p:txBody>
          <a:bodyPr wrap="square">
            <a:spAutoFit/>
          </a:bodyPr>
          <a:lstStyle/>
          <a:p>
            <a:pPr marL="457200" lvl="0" indent="-457200">
              <a:lnSpc>
                <a:spcPts val="3084"/>
              </a:lnSpc>
              <a:spcBef>
                <a:spcPts val="0"/>
              </a:spcBef>
              <a:buFont typeface="Arial" panose="020B0604020202020204" pitchFamily="34" charset="0"/>
              <a:buChar char="•"/>
              <a:defRPr/>
            </a:pPr>
            <a:r>
              <a:rPr lang="zh-TW" altLang="en-US" sz="2800" dirty="0">
                <a:solidFill>
                  <a:schemeClr val="tx1">
                    <a:lumMod val="85000"/>
                    <a:lumOff val="15000"/>
                  </a:schemeClr>
                </a:solidFill>
                <a:latin typeface="微軟正黑體" panose="020B0604030504040204" pitchFamily="34" charset="-120"/>
                <a:ea typeface="微軟正黑體" panose="020B0604030504040204" pitchFamily="34" charset="-120"/>
                <a:cs typeface="方正黑体简体" panose="02010601030101010101" pitchFamily="2" charset="-122"/>
                <a:sym typeface="方正黑体简体" panose="02010601030101010101" pitchFamily="2" charset="-122"/>
              </a:rPr>
              <a:t>運用自己所學，創作實用的產品或平台，進行微型創業的活動</a:t>
            </a:r>
            <a:r>
              <a:rPr lang="zh-TW" altLang="en-US" sz="2800" dirty="0" smtClean="0">
                <a:latin typeface="微軟正黑體" panose="020B0604030504040204" pitchFamily="34" charset="-120"/>
                <a:ea typeface="微軟正黑體" panose="020B0604030504040204" pitchFamily="34" charset="-120"/>
                <a:sym typeface="方正黑体简体" panose="02010601030101010101" pitchFamily="2" charset="-122"/>
              </a:rPr>
              <a:t>。</a:t>
            </a:r>
            <a:endParaRPr lang="en-US" altLang="zh-TW" sz="2800" dirty="0" smtClean="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sym typeface="方正黑体简体" panose="02010601030101010101" pitchFamily="2" charset="-122"/>
              </a:rPr>
              <a:t>本類別每位小組成員皆需參加至少一門創新育成中心所辦理之創業課程。</a:t>
            </a:r>
            <a:endParaRPr lang="en-US" altLang="zh-TW" sz="2800" dirty="0" smtClean="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endParaRPr lang="en-US" altLang="zh-TW" sz="2800" dirty="0">
              <a:latin typeface="微軟正黑體" panose="020B0604030504040204" pitchFamily="34" charset="-120"/>
              <a:ea typeface="微軟正黑體" panose="020B0604030504040204" pitchFamily="34" charset="-120"/>
              <a:sym typeface="方正黑体简体" panose="02010601030101010101" pitchFamily="2" charset="-122"/>
            </a:endParaRPr>
          </a:p>
          <a:p>
            <a:pPr marL="457200" lvl="0" indent="-457200">
              <a:lnSpc>
                <a:spcPts val="3084"/>
              </a:lnSpc>
              <a:spcBef>
                <a:spcPts val="0"/>
              </a:spcBef>
              <a:buFont typeface="Arial" panose="020B0604020202020204" pitchFamily="34" charset="0"/>
              <a:buChar char="•"/>
              <a:defRPr/>
            </a:pPr>
            <a:r>
              <a:rPr lang="zh-TW" altLang="en-US" sz="2800" dirty="0" smtClean="0">
                <a:latin typeface="微軟正黑體" panose="020B0604030504040204" pitchFamily="34" charset="-120"/>
                <a:ea typeface="微軟正黑體" panose="020B0604030504040204" pitchFamily="34" charset="-120"/>
                <a:sym typeface="方正黑体简体" panose="02010601030101010101" pitchFamily="2" charset="-122"/>
              </a:rPr>
              <a:t>計畫</a:t>
            </a:r>
            <a:r>
              <a:rPr lang="zh-TW" altLang="en-US" sz="2800" dirty="0">
                <a:latin typeface="微軟正黑體" panose="020B0604030504040204" pitchFamily="34" charset="-120"/>
                <a:ea typeface="微軟正黑體" panose="020B0604030504040204" pitchFamily="34" charset="-120"/>
                <a:sym typeface="方正黑体简体" panose="02010601030101010101" pitchFamily="2" charset="-122"/>
              </a:rPr>
              <a:t>補助經費</a:t>
            </a:r>
            <a:r>
              <a:rPr lang="zh-TW" altLang="en-US" sz="2800" dirty="0" smtClean="0">
                <a:latin typeface="微軟正黑體" panose="020B0604030504040204" pitchFamily="34" charset="-120"/>
                <a:ea typeface="微軟正黑體" panose="020B0604030504040204" pitchFamily="34" charset="-120"/>
                <a:sym typeface="方正黑体简体" panose="02010601030101010101" pitchFamily="2" charset="-122"/>
              </a:rPr>
              <a:t>：</a:t>
            </a:r>
            <a:endParaRPr lang="en-US" altLang="zh-TW" sz="2800" dirty="0" smtClean="0">
              <a:latin typeface="微軟正黑體" panose="020B0604030504040204" pitchFamily="34" charset="-120"/>
              <a:ea typeface="微軟正黑體" panose="020B0604030504040204" pitchFamily="34" charset="-120"/>
              <a:sym typeface="方正黑体简体" panose="02010601030101010101" pitchFamily="2" charset="-122"/>
            </a:endParaRPr>
          </a:p>
          <a:p>
            <a:pPr lvl="0">
              <a:lnSpc>
                <a:spcPts val="3084"/>
              </a:lnSpc>
              <a:spcBef>
                <a:spcPts val="0"/>
              </a:spcBef>
              <a:defRPr/>
            </a:pPr>
            <a:r>
              <a:rPr lang="zh-TW"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 </a:t>
            </a:r>
            <a:r>
              <a:rPr lang="zh-TW" altLang="en-US" sz="2800" b="1" dirty="0" smtClean="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    最多</a:t>
            </a:r>
            <a:r>
              <a:rPr lang="en-US" altLang="zh-TW" sz="2800" b="1" dirty="0" smtClean="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25,000</a:t>
            </a:r>
            <a:r>
              <a:rPr lang="zh-TW"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rPr>
              <a:t>元。</a:t>
            </a:r>
            <a:endParaRPr lang="zh-CN" altLang="en-US" sz="2800" b="1" dirty="0">
              <a:solidFill>
                <a:srgbClr val="FF0000"/>
              </a:solidFill>
              <a:latin typeface="微軟正黑體" panose="020B0604030504040204" pitchFamily="34" charset="-120"/>
              <a:ea typeface="微軟正黑體" panose="020B0604030504040204" pitchFamily="34" charset="-120"/>
              <a:sym typeface="方正黑体简体" panose="02010601030101010101" pitchFamily="2" charset="-122"/>
            </a:endParaRPr>
          </a:p>
        </p:txBody>
      </p:sp>
      <p:sp>
        <p:nvSpPr>
          <p:cNvPr id="45" name="圓角矩形 44"/>
          <p:cNvSpPr/>
          <p:nvPr/>
        </p:nvSpPr>
        <p:spPr>
          <a:xfrm>
            <a:off x="6998510" y="820300"/>
            <a:ext cx="8622490" cy="615092"/>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3600" b="1" dirty="0" smtClean="0">
                <a:latin typeface="微軟正黑體" panose="020B0604030504040204" pitchFamily="34" charset="-120"/>
                <a:ea typeface="微軟正黑體" panose="020B0604030504040204" pitchFamily="34" charset="-120"/>
              </a:rPr>
              <a:t>注意！每一組學生社</a:t>
            </a:r>
            <a:r>
              <a:rPr lang="zh-TW" altLang="en-US" sz="3600" b="1" dirty="0">
                <a:latin typeface="微軟正黑體" panose="020B0604030504040204" pitchFamily="34" charset="-120"/>
                <a:ea typeface="微軟正黑體" panose="020B0604030504040204" pitchFamily="34" charset="-120"/>
              </a:rPr>
              <a:t>群僅可提出一類</a:t>
            </a:r>
            <a:r>
              <a:rPr lang="zh-TW" altLang="en-US" sz="3600" b="1" dirty="0" smtClean="0">
                <a:latin typeface="微軟正黑體" panose="020B0604030504040204" pitchFamily="34" charset="-120"/>
                <a:ea typeface="微軟正黑體" panose="020B0604030504040204" pitchFamily="34" charset="-120"/>
              </a:rPr>
              <a:t>申請</a:t>
            </a:r>
            <a:endParaRPr lang="zh-TW" altLang="en-US" sz="36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54673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33462" y="0"/>
            <a:ext cx="0" cy="3768928"/>
          </a:xfrm>
          <a:prstGeom prst="line">
            <a:avLst/>
          </a:prstGeom>
          <a:ln w="57150" cap="flat">
            <a:solidFill>
              <a:srgbClr val="4E6E81"/>
            </a:solidFill>
            <a:prstDash val="sysDash"/>
            <a:headEnd type="none" w="sm" len="sm"/>
            <a:tailEnd type="none" w="sm" len="sm"/>
          </a:ln>
        </p:spPr>
      </p:sp>
      <p:sp>
        <p:nvSpPr>
          <p:cNvPr id="21" name="TextBox 20"/>
          <p:cNvSpPr txBox="1"/>
          <p:nvPr/>
        </p:nvSpPr>
        <p:spPr>
          <a:xfrm>
            <a:off x="1524000" y="1028700"/>
            <a:ext cx="6745651" cy="1231106"/>
          </a:xfrm>
          <a:prstGeom prst="rect">
            <a:avLst/>
          </a:prstGeom>
        </p:spPr>
        <p:txBody>
          <a:bodyPr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審查項目</a:t>
            </a:r>
          </a:p>
        </p:txBody>
      </p:sp>
      <p:sp>
        <p:nvSpPr>
          <p:cNvPr id="24" name="文字方塊 23"/>
          <p:cNvSpPr txBox="1"/>
          <p:nvPr/>
        </p:nvSpPr>
        <p:spPr>
          <a:xfrm>
            <a:off x="2057400" y="2559173"/>
            <a:ext cx="8950255" cy="1077218"/>
          </a:xfrm>
          <a:prstGeom prst="rect">
            <a:avLst/>
          </a:prstGeom>
          <a:noFill/>
        </p:spPr>
        <p:txBody>
          <a:bodyPr wrap="square" rtlCol="0">
            <a:spAutoFit/>
          </a:bodyPr>
          <a:lstStyle/>
          <a:p>
            <a:r>
              <a:rPr lang="zh-TW" altLang="en-US" sz="3200" dirty="0" smtClean="0">
                <a:latin typeface="微軟正黑體" panose="020B0604030504040204" pitchFamily="34" charset="-120"/>
                <a:ea typeface="微軟正黑體" panose="020B0604030504040204" pitchFamily="34" charset="-120"/>
              </a:rPr>
              <a:t>依照各社群所送之申請表，送交校外委員審查。</a:t>
            </a:r>
            <a:endParaRPr lang="en-US" altLang="zh-TW" sz="3200" dirty="0" smtClean="0">
              <a:latin typeface="微軟正黑體" panose="020B0604030504040204" pitchFamily="34" charset="-120"/>
              <a:ea typeface="微軟正黑體" panose="020B0604030504040204" pitchFamily="34" charset="-120"/>
            </a:endParaRPr>
          </a:p>
          <a:p>
            <a:r>
              <a:rPr lang="zh-TW" altLang="en-US" sz="3200" dirty="0" smtClean="0">
                <a:latin typeface="微軟正黑體" panose="020B0604030504040204" pitchFamily="34" charset="-120"/>
                <a:ea typeface="微軟正黑體" panose="020B0604030504040204" pitchFamily="34" charset="-120"/>
              </a:rPr>
              <a:t>委員將依以下項目進行評分與審查工作。</a:t>
            </a:r>
            <a:endParaRPr lang="zh-TW" altLang="en-US" sz="3200" dirty="0">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3581400" y="3775644"/>
            <a:ext cx="7027886" cy="4444999"/>
          </a:xfrm>
          <a:prstGeom prst="rect">
            <a:avLst/>
          </a:prstGeom>
          <a:noFill/>
        </p:spPr>
        <p:txBody>
          <a:bodyPr wrap="none" rtlCol="0">
            <a:spAutoFit/>
          </a:bodyPr>
          <a:lstStyle/>
          <a:p>
            <a:pPr>
              <a:lnSpc>
                <a:spcPct val="150000"/>
              </a:lnSpc>
            </a:pP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社群主題符合本方案宗旨</a:t>
            </a:r>
            <a:r>
              <a:rPr lang="en-US" altLang="zh-TW"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(20%)</a:t>
            </a:r>
            <a:endPar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a:p>
            <a:pPr>
              <a:lnSpc>
                <a:spcPct val="150000"/>
              </a:lnSpc>
            </a:pP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社群執行內容合理</a:t>
            </a:r>
            <a:r>
              <a:rPr lang="en-US" altLang="zh-TW"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(20%)</a:t>
            </a:r>
            <a:endPar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a:p>
            <a:pPr>
              <a:lnSpc>
                <a:spcPct val="150000"/>
              </a:lnSpc>
            </a:pP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規劃執行行程安排恰當</a:t>
            </a:r>
            <a:r>
              <a:rPr lang="en-US" altLang="zh-TW"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(20%)</a:t>
            </a:r>
            <a:endPar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a:p>
            <a:pPr>
              <a:lnSpc>
                <a:spcPct val="150000"/>
              </a:lnSpc>
            </a:pP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預定成果能具體</a:t>
            </a:r>
            <a:r>
              <a:rPr lang="zh-TW" altLang="en-US" sz="32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呈現</a:t>
            </a:r>
            <a:r>
              <a:rPr lang="en-US" altLang="zh-TW" sz="32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(20%)</a:t>
            </a:r>
            <a:endPar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a:p>
            <a:pPr>
              <a:lnSpc>
                <a:spcPct val="150000"/>
              </a:lnSpc>
            </a:pP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社群指導老師指導適</a:t>
            </a:r>
            <a:r>
              <a:rPr lang="zh-TW" altLang="en-US" sz="32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切</a:t>
            </a:r>
            <a:r>
              <a:rPr lang="en-US" altLang="zh-TW" sz="32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(10%)</a:t>
            </a:r>
          </a:p>
          <a:p>
            <a:pPr>
              <a:lnSpc>
                <a:spcPct val="150000"/>
              </a:lnSpc>
            </a:pPr>
            <a:r>
              <a:rPr lang="zh-TW" altLang="en-US" sz="32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預算</a:t>
            </a:r>
            <a:r>
              <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編列項目切合計畫執行所需</a:t>
            </a:r>
            <a:r>
              <a:rPr lang="en-US" altLang="zh-TW" sz="32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(10</a:t>
            </a:r>
            <a:r>
              <a:rPr lang="en-US" altLang="zh-TW" sz="32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a:t>
            </a:r>
            <a:endParaRPr lang="zh-TW" altLang="en-US" sz="3200" dirty="0"/>
          </a:p>
        </p:txBody>
      </p:sp>
      <p:sp>
        <p:nvSpPr>
          <p:cNvPr id="26" name="22"/>
          <p:cNvSpPr>
            <a:spLocks noChangeAspect="1"/>
          </p:cNvSpPr>
          <p:nvPr/>
        </p:nvSpPr>
        <p:spPr bwMode="auto">
          <a:xfrm>
            <a:off x="2900858" y="3962232"/>
            <a:ext cx="432000" cy="439635"/>
          </a:xfrm>
          <a:custGeom>
            <a:avLst/>
            <a:gdLst>
              <a:gd name="T0" fmla="*/ 91304 w 274"/>
              <a:gd name="T1" fmla="*/ 250825 h 284"/>
              <a:gd name="T2" fmla="*/ 70916 w 274"/>
              <a:gd name="T3" fmla="*/ 241110 h 284"/>
              <a:gd name="T4" fmla="*/ 7978 w 274"/>
              <a:gd name="T5" fmla="*/ 157207 h 284"/>
              <a:gd name="T6" fmla="*/ 12410 w 274"/>
              <a:gd name="T7" fmla="*/ 122763 h 284"/>
              <a:gd name="T8" fmla="*/ 46982 w 274"/>
              <a:gd name="T9" fmla="*/ 128062 h 284"/>
              <a:gd name="T10" fmla="*/ 88645 w 274"/>
              <a:gd name="T11" fmla="*/ 182820 h 284"/>
              <a:gd name="T12" fmla="*/ 194132 w 274"/>
              <a:gd name="T13" fmla="*/ 15014 h 284"/>
              <a:gd name="T14" fmla="*/ 227817 w 274"/>
              <a:gd name="T15" fmla="*/ 7065 h 284"/>
              <a:gd name="T16" fmla="*/ 235795 w 274"/>
              <a:gd name="T17" fmla="*/ 41510 h 284"/>
              <a:gd name="T18" fmla="*/ 111693 w 274"/>
              <a:gd name="T19" fmla="*/ 239344 h 284"/>
              <a:gd name="T20" fmla="*/ 92191 w 274"/>
              <a:gd name="T21" fmla="*/ 250825 h 284"/>
              <a:gd name="T22" fmla="*/ 91304 w 274"/>
              <a:gd name="T23" fmla="*/ 250825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284"/>
              <a:gd name="T38" fmla="*/ 274 w 274"/>
              <a:gd name="T39" fmla="*/ 284 h 2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243E4D"/>
          </a:solidFill>
          <a:ln>
            <a:noFill/>
          </a:ln>
          <a:extLst/>
        </p:spPr>
        <p:txBody>
          <a:bodyPr lIns="91404" tIns="45718" rIns="91404" bIns="45718"/>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rgbClr val="A66735"/>
              </a:solidFill>
              <a:effectLst/>
              <a:uLnTx/>
              <a:uFillTx/>
              <a:latin typeface="方正黑体简体" panose="02010601030101010101" pitchFamily="2" charset="-122"/>
              <a:ea typeface="方正黑体简体" panose="02010601030101010101" pitchFamily="2" charset="-122"/>
              <a:cs typeface="+mn-lt"/>
              <a:sym typeface="+mn-lt"/>
            </a:endParaRPr>
          </a:p>
        </p:txBody>
      </p:sp>
      <p:sp>
        <p:nvSpPr>
          <p:cNvPr id="27" name="11"/>
          <p:cNvSpPr>
            <a:spLocks noEditPoints="1"/>
          </p:cNvSpPr>
          <p:nvPr/>
        </p:nvSpPr>
        <p:spPr bwMode="auto">
          <a:xfrm>
            <a:off x="2893064" y="4717079"/>
            <a:ext cx="432000" cy="432000"/>
          </a:xfrm>
          <a:custGeom>
            <a:avLst/>
            <a:gdLst>
              <a:gd name="T0" fmla="*/ 249778 w 288"/>
              <a:gd name="T1" fmla="*/ 0 h 246"/>
              <a:gd name="T2" fmla="*/ 46721 w 288"/>
              <a:gd name="T3" fmla="*/ 0 h 246"/>
              <a:gd name="T4" fmla="*/ 37736 w 288"/>
              <a:gd name="T5" fmla="*/ 9035 h 246"/>
              <a:gd name="T6" fmla="*/ 37736 w 288"/>
              <a:gd name="T7" fmla="*/ 38849 h 246"/>
              <a:gd name="T8" fmla="*/ 8985 w 288"/>
              <a:gd name="T9" fmla="*/ 38849 h 246"/>
              <a:gd name="T10" fmla="*/ 0 w 288"/>
              <a:gd name="T11" fmla="*/ 47883 h 246"/>
              <a:gd name="T12" fmla="*/ 0 w 288"/>
              <a:gd name="T13" fmla="*/ 197858 h 246"/>
              <a:gd name="T14" fmla="*/ 24259 w 288"/>
              <a:gd name="T15" fmla="*/ 222251 h 246"/>
              <a:gd name="T16" fmla="*/ 46721 w 288"/>
              <a:gd name="T17" fmla="*/ 222251 h 246"/>
              <a:gd name="T18" fmla="*/ 216534 w 288"/>
              <a:gd name="T19" fmla="*/ 222251 h 246"/>
              <a:gd name="T20" fmla="*/ 249778 w 288"/>
              <a:gd name="T21" fmla="*/ 222251 h 246"/>
              <a:gd name="T22" fmla="*/ 258763 w 288"/>
              <a:gd name="T23" fmla="*/ 213216 h 246"/>
              <a:gd name="T24" fmla="*/ 258763 w 288"/>
              <a:gd name="T25" fmla="*/ 9035 h 246"/>
              <a:gd name="T26" fmla="*/ 249778 w 288"/>
              <a:gd name="T27" fmla="*/ 0 h 246"/>
              <a:gd name="T28" fmla="*/ 243489 w 288"/>
              <a:gd name="T29" fmla="*/ 206892 h 246"/>
              <a:gd name="T30" fmla="*/ 216534 w 288"/>
              <a:gd name="T31" fmla="*/ 206892 h 246"/>
              <a:gd name="T32" fmla="*/ 46721 w 288"/>
              <a:gd name="T33" fmla="*/ 206892 h 246"/>
              <a:gd name="T34" fmla="*/ 24259 w 288"/>
              <a:gd name="T35" fmla="*/ 206892 h 246"/>
              <a:gd name="T36" fmla="*/ 15274 w 288"/>
              <a:gd name="T37" fmla="*/ 197858 h 246"/>
              <a:gd name="T38" fmla="*/ 15274 w 288"/>
              <a:gd name="T39" fmla="*/ 54208 h 246"/>
              <a:gd name="T40" fmla="*/ 37736 w 288"/>
              <a:gd name="T41" fmla="*/ 54208 h 246"/>
              <a:gd name="T42" fmla="*/ 37736 w 288"/>
              <a:gd name="T43" fmla="*/ 193340 h 246"/>
              <a:gd name="T44" fmla="*/ 53010 w 288"/>
              <a:gd name="T45" fmla="*/ 193340 h 246"/>
              <a:gd name="T46" fmla="*/ 53010 w 288"/>
              <a:gd name="T47" fmla="*/ 54208 h 246"/>
              <a:gd name="T48" fmla="*/ 53010 w 288"/>
              <a:gd name="T49" fmla="*/ 54208 h 246"/>
              <a:gd name="T50" fmla="*/ 53010 w 288"/>
              <a:gd name="T51" fmla="*/ 38849 h 246"/>
              <a:gd name="T52" fmla="*/ 53010 w 288"/>
              <a:gd name="T53" fmla="*/ 15359 h 246"/>
              <a:gd name="T54" fmla="*/ 243489 w 288"/>
              <a:gd name="T55" fmla="*/ 15359 h 246"/>
              <a:gd name="T56" fmla="*/ 243489 w 288"/>
              <a:gd name="T57" fmla="*/ 206892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246"/>
              <a:gd name="T89" fmla="*/ 288 w 288"/>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rgbClr val="FD7B3F"/>
          </a:solidFill>
          <a:ln>
            <a:noFill/>
          </a:ln>
          <a:extLst/>
        </p:spPr>
        <p:txBody>
          <a:bodyPr lIns="91404" tIns="45718" rIns="91404" bIns="45718"/>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方正黑体简体" panose="02010601030101010101" pitchFamily="2" charset="-122"/>
              <a:ea typeface="方正黑体简体" panose="02010601030101010101" pitchFamily="2" charset="-122"/>
              <a:cs typeface="+mn-lt"/>
              <a:sym typeface="+mn-lt"/>
            </a:endParaRPr>
          </a:p>
        </p:txBody>
      </p:sp>
      <p:grpSp>
        <p:nvGrpSpPr>
          <p:cNvPr id="28" name="群組 27"/>
          <p:cNvGrpSpPr/>
          <p:nvPr/>
        </p:nvGrpSpPr>
        <p:grpSpPr>
          <a:xfrm>
            <a:off x="2869670" y="5407270"/>
            <a:ext cx="432000" cy="432000"/>
            <a:chOff x="286524" y="2509519"/>
            <a:chExt cx="519419" cy="519419"/>
          </a:xfrm>
        </p:grpSpPr>
        <p:sp>
          <p:nvSpPr>
            <p:cNvPr id="29" name="椭圆 99"/>
            <p:cNvSpPr/>
            <p:nvPr/>
          </p:nvSpPr>
          <p:spPr>
            <a:xfrm>
              <a:off x="286524" y="2509519"/>
              <a:ext cx="519419" cy="519419"/>
            </a:xfrm>
            <a:prstGeom prst="ellipse">
              <a:avLst/>
            </a:prstGeom>
            <a:solidFill>
              <a:srgbClr val="394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饼形 110"/>
            <p:cNvSpPr/>
            <p:nvPr/>
          </p:nvSpPr>
          <p:spPr>
            <a:xfrm>
              <a:off x="308166" y="2531161"/>
              <a:ext cx="476134" cy="468000"/>
            </a:xfrm>
            <a:prstGeom prst="pie">
              <a:avLst>
                <a:gd name="adj1" fmla="val 19576963"/>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grpSp>
      <p:grpSp>
        <p:nvGrpSpPr>
          <p:cNvPr id="49" name="组合 148"/>
          <p:cNvGrpSpPr/>
          <p:nvPr/>
        </p:nvGrpSpPr>
        <p:grpSpPr>
          <a:xfrm>
            <a:off x="2844269" y="6138452"/>
            <a:ext cx="432000" cy="432000"/>
            <a:chOff x="9878222" y="4670802"/>
            <a:chExt cx="248368" cy="217602"/>
          </a:xfrm>
          <a:solidFill>
            <a:srgbClr val="FFC000"/>
          </a:solidFill>
        </p:grpSpPr>
        <p:sp>
          <p:nvSpPr>
            <p:cNvPr id="50" name="Rectangle 122"/>
            <p:cNvSpPr>
              <a:spLocks noChangeArrowheads="1"/>
            </p:cNvSpPr>
            <p:nvPr/>
          </p:nvSpPr>
          <p:spPr bwMode="auto">
            <a:xfrm>
              <a:off x="9911872" y="4871099"/>
              <a:ext cx="8973" cy="17305"/>
            </a:xfrm>
            <a:prstGeom prst="rect">
              <a:avLst/>
            </a:prstGeom>
            <a:grpFill/>
            <a:ln w="9525">
              <a:solidFill>
                <a:schemeClr val="bg1"/>
              </a:solidFill>
              <a:miter lim="800000"/>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sp>
          <p:nvSpPr>
            <p:cNvPr id="51" name="Rectangle 123"/>
            <p:cNvSpPr>
              <a:spLocks noChangeArrowheads="1"/>
            </p:cNvSpPr>
            <p:nvPr/>
          </p:nvSpPr>
          <p:spPr bwMode="auto">
            <a:xfrm>
              <a:off x="10084607" y="4871099"/>
              <a:ext cx="9294" cy="17305"/>
            </a:xfrm>
            <a:prstGeom prst="rect">
              <a:avLst/>
            </a:prstGeom>
            <a:grpFill/>
            <a:ln w="9525">
              <a:solidFill>
                <a:schemeClr val="bg1"/>
              </a:solidFill>
              <a:miter lim="800000"/>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sp>
          <p:nvSpPr>
            <p:cNvPr id="52" name="Freeform 124"/>
            <p:cNvSpPr/>
            <p:nvPr/>
          </p:nvSpPr>
          <p:spPr bwMode="auto">
            <a:xfrm>
              <a:off x="9878222" y="4670802"/>
              <a:ext cx="248368" cy="209270"/>
            </a:xfrm>
            <a:custGeom>
              <a:avLst/>
              <a:gdLst>
                <a:gd name="T0" fmla="*/ 326 w 326"/>
                <a:gd name="T1" fmla="*/ 239 h 275"/>
                <a:gd name="T2" fmla="*/ 290 w 326"/>
                <a:gd name="T3" fmla="*/ 275 h 275"/>
                <a:gd name="T4" fmla="*/ 36 w 326"/>
                <a:gd name="T5" fmla="*/ 275 h 275"/>
                <a:gd name="T6" fmla="*/ 0 w 326"/>
                <a:gd name="T7" fmla="*/ 239 h 275"/>
                <a:gd name="T8" fmla="*/ 0 w 326"/>
                <a:gd name="T9" fmla="*/ 36 h 275"/>
                <a:gd name="T10" fmla="*/ 36 w 326"/>
                <a:gd name="T11" fmla="*/ 0 h 275"/>
                <a:gd name="T12" fmla="*/ 290 w 326"/>
                <a:gd name="T13" fmla="*/ 0 h 275"/>
                <a:gd name="T14" fmla="*/ 326 w 326"/>
                <a:gd name="T15" fmla="*/ 36 h 275"/>
                <a:gd name="T16" fmla="*/ 326 w 326"/>
                <a:gd name="T17" fmla="*/ 23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275">
                  <a:moveTo>
                    <a:pt x="326" y="239"/>
                  </a:moveTo>
                  <a:cubicBezTo>
                    <a:pt x="326" y="258"/>
                    <a:pt x="310" y="275"/>
                    <a:pt x="290" y="275"/>
                  </a:cubicBezTo>
                  <a:cubicBezTo>
                    <a:pt x="36" y="275"/>
                    <a:pt x="36" y="275"/>
                    <a:pt x="36" y="275"/>
                  </a:cubicBezTo>
                  <a:cubicBezTo>
                    <a:pt x="16" y="275"/>
                    <a:pt x="0" y="258"/>
                    <a:pt x="0" y="239"/>
                  </a:cubicBezTo>
                  <a:cubicBezTo>
                    <a:pt x="0" y="36"/>
                    <a:pt x="0" y="36"/>
                    <a:pt x="0" y="36"/>
                  </a:cubicBezTo>
                  <a:cubicBezTo>
                    <a:pt x="0" y="17"/>
                    <a:pt x="16" y="0"/>
                    <a:pt x="36" y="0"/>
                  </a:cubicBezTo>
                  <a:cubicBezTo>
                    <a:pt x="290" y="0"/>
                    <a:pt x="290" y="0"/>
                    <a:pt x="290" y="0"/>
                  </a:cubicBezTo>
                  <a:cubicBezTo>
                    <a:pt x="310" y="0"/>
                    <a:pt x="326" y="17"/>
                    <a:pt x="326" y="36"/>
                  </a:cubicBezTo>
                  <a:lnTo>
                    <a:pt x="326" y="239"/>
                  </a:lnTo>
                  <a:close/>
                </a:path>
              </a:pathLst>
            </a:custGeom>
            <a:grpFill/>
            <a:ln w="9525">
              <a:solidFill>
                <a:schemeClr val="bg1"/>
              </a:solidFill>
              <a:round/>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sp>
          <p:nvSpPr>
            <p:cNvPr id="53" name="Freeform 125"/>
            <p:cNvSpPr/>
            <p:nvPr/>
          </p:nvSpPr>
          <p:spPr bwMode="auto">
            <a:xfrm>
              <a:off x="9898733" y="4691954"/>
              <a:ext cx="206385" cy="166967"/>
            </a:xfrm>
            <a:custGeom>
              <a:avLst/>
              <a:gdLst>
                <a:gd name="T0" fmla="*/ 263 w 271"/>
                <a:gd name="T1" fmla="*/ 219 h 219"/>
                <a:gd name="T2" fmla="*/ 9 w 271"/>
                <a:gd name="T3" fmla="*/ 219 h 219"/>
                <a:gd name="T4" fmla="*/ 0 w 271"/>
                <a:gd name="T5" fmla="*/ 211 h 219"/>
                <a:gd name="T6" fmla="*/ 0 w 271"/>
                <a:gd name="T7" fmla="*/ 8 h 219"/>
                <a:gd name="T8" fmla="*/ 9 w 271"/>
                <a:gd name="T9" fmla="*/ 0 h 219"/>
                <a:gd name="T10" fmla="*/ 263 w 271"/>
                <a:gd name="T11" fmla="*/ 0 h 219"/>
                <a:gd name="T12" fmla="*/ 271 w 271"/>
                <a:gd name="T13" fmla="*/ 8 h 219"/>
                <a:gd name="T14" fmla="*/ 271 w 271"/>
                <a:gd name="T15" fmla="*/ 211 h 219"/>
                <a:gd name="T16" fmla="*/ 263 w 271"/>
                <a:gd name="T1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 h="219">
                  <a:moveTo>
                    <a:pt x="263" y="219"/>
                  </a:moveTo>
                  <a:cubicBezTo>
                    <a:pt x="9" y="219"/>
                    <a:pt x="9" y="219"/>
                    <a:pt x="9" y="219"/>
                  </a:cubicBezTo>
                  <a:cubicBezTo>
                    <a:pt x="4" y="219"/>
                    <a:pt x="0" y="215"/>
                    <a:pt x="0" y="211"/>
                  </a:cubicBezTo>
                  <a:cubicBezTo>
                    <a:pt x="0" y="8"/>
                    <a:pt x="0" y="8"/>
                    <a:pt x="0" y="8"/>
                  </a:cubicBezTo>
                  <a:cubicBezTo>
                    <a:pt x="0" y="4"/>
                    <a:pt x="4" y="0"/>
                    <a:pt x="9" y="0"/>
                  </a:cubicBezTo>
                  <a:cubicBezTo>
                    <a:pt x="263" y="0"/>
                    <a:pt x="263" y="0"/>
                    <a:pt x="263" y="0"/>
                  </a:cubicBezTo>
                  <a:cubicBezTo>
                    <a:pt x="268" y="0"/>
                    <a:pt x="271" y="4"/>
                    <a:pt x="271" y="8"/>
                  </a:cubicBezTo>
                  <a:cubicBezTo>
                    <a:pt x="271" y="211"/>
                    <a:pt x="271" y="211"/>
                    <a:pt x="271" y="211"/>
                  </a:cubicBezTo>
                  <a:cubicBezTo>
                    <a:pt x="271" y="215"/>
                    <a:pt x="268" y="219"/>
                    <a:pt x="263" y="219"/>
                  </a:cubicBezTo>
                  <a:close/>
                </a:path>
              </a:pathLst>
            </a:custGeom>
            <a:grpFill/>
            <a:ln>
              <a:solidFill>
                <a:schemeClr val="bg1"/>
              </a:solidFill>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sp>
          <p:nvSpPr>
            <p:cNvPr id="54" name="Oval 129"/>
            <p:cNvSpPr>
              <a:spLocks noChangeArrowheads="1"/>
            </p:cNvSpPr>
            <p:nvPr/>
          </p:nvSpPr>
          <p:spPr bwMode="auto">
            <a:xfrm>
              <a:off x="10102875" y="4708938"/>
              <a:ext cx="4807" cy="5128"/>
            </a:xfrm>
            <a:prstGeom prst="ellipse">
              <a:avLst/>
            </a:prstGeom>
            <a:grpFill/>
            <a:ln w="9525">
              <a:solidFill>
                <a:schemeClr val="bg1"/>
              </a:solidFill>
              <a:round/>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sp>
          <p:nvSpPr>
            <p:cNvPr id="55" name="Oval 130"/>
            <p:cNvSpPr>
              <a:spLocks noChangeArrowheads="1"/>
            </p:cNvSpPr>
            <p:nvPr/>
          </p:nvSpPr>
          <p:spPr bwMode="auto">
            <a:xfrm>
              <a:off x="10102875" y="4731692"/>
              <a:ext cx="4807" cy="5448"/>
            </a:xfrm>
            <a:prstGeom prst="ellipse">
              <a:avLst/>
            </a:prstGeom>
            <a:grpFill/>
            <a:ln w="9525">
              <a:solidFill>
                <a:schemeClr val="bg1"/>
              </a:solidFill>
              <a:round/>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sp>
          <p:nvSpPr>
            <p:cNvPr id="56" name="Oval 133"/>
            <p:cNvSpPr>
              <a:spLocks noChangeArrowheads="1"/>
            </p:cNvSpPr>
            <p:nvPr/>
          </p:nvSpPr>
          <p:spPr bwMode="auto">
            <a:xfrm>
              <a:off x="10102875" y="4807645"/>
              <a:ext cx="4807" cy="4807"/>
            </a:xfrm>
            <a:prstGeom prst="ellipse">
              <a:avLst/>
            </a:prstGeom>
            <a:grpFill/>
            <a:ln w="9525">
              <a:solidFill>
                <a:schemeClr val="bg1"/>
              </a:solidFill>
              <a:round/>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sp>
          <p:nvSpPr>
            <p:cNvPr id="57" name="Oval 134"/>
            <p:cNvSpPr>
              <a:spLocks noChangeArrowheads="1"/>
            </p:cNvSpPr>
            <p:nvPr/>
          </p:nvSpPr>
          <p:spPr bwMode="auto">
            <a:xfrm>
              <a:off x="10102875" y="4829757"/>
              <a:ext cx="4807" cy="5448"/>
            </a:xfrm>
            <a:prstGeom prst="ellipse">
              <a:avLst/>
            </a:prstGeom>
            <a:grpFill/>
            <a:ln w="9525">
              <a:solidFill>
                <a:schemeClr val="bg1"/>
              </a:solidFill>
              <a:round/>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sp>
          <p:nvSpPr>
            <p:cNvPr id="58" name="Freeform 135"/>
            <p:cNvSpPr>
              <a:spLocks noEditPoints="1"/>
            </p:cNvSpPr>
            <p:nvPr/>
          </p:nvSpPr>
          <p:spPr bwMode="auto">
            <a:xfrm>
              <a:off x="9939112" y="4710220"/>
              <a:ext cx="120498" cy="120498"/>
            </a:xfrm>
            <a:custGeom>
              <a:avLst/>
              <a:gdLst>
                <a:gd name="T0" fmla="*/ 79 w 158"/>
                <a:gd name="T1" fmla="*/ 0 h 158"/>
                <a:gd name="T2" fmla="*/ 0 w 158"/>
                <a:gd name="T3" fmla="*/ 79 h 158"/>
                <a:gd name="T4" fmla="*/ 79 w 158"/>
                <a:gd name="T5" fmla="*/ 158 h 158"/>
                <a:gd name="T6" fmla="*/ 158 w 158"/>
                <a:gd name="T7" fmla="*/ 79 h 158"/>
                <a:gd name="T8" fmla="*/ 79 w 158"/>
                <a:gd name="T9" fmla="*/ 0 h 158"/>
                <a:gd name="T10" fmla="*/ 130 w 158"/>
                <a:gd name="T11" fmla="*/ 70 h 158"/>
                <a:gd name="T12" fmla="*/ 88 w 158"/>
                <a:gd name="T13" fmla="*/ 70 h 158"/>
                <a:gd name="T14" fmla="*/ 88 w 158"/>
                <a:gd name="T15" fmla="*/ 28 h 158"/>
                <a:gd name="T16" fmla="*/ 130 w 158"/>
                <a:gd name="T17" fmla="*/ 70 h 158"/>
                <a:gd name="T18" fmla="*/ 69 w 158"/>
                <a:gd name="T19" fmla="*/ 28 h 158"/>
                <a:gd name="T20" fmla="*/ 69 w 158"/>
                <a:gd name="T21" fmla="*/ 70 h 158"/>
                <a:gd name="T22" fmla="*/ 28 w 158"/>
                <a:gd name="T23" fmla="*/ 70 h 158"/>
                <a:gd name="T24" fmla="*/ 69 w 158"/>
                <a:gd name="T25" fmla="*/ 28 h 158"/>
                <a:gd name="T26" fmla="*/ 28 w 158"/>
                <a:gd name="T27" fmla="*/ 89 h 158"/>
                <a:gd name="T28" fmla="*/ 69 w 158"/>
                <a:gd name="T29" fmla="*/ 89 h 158"/>
                <a:gd name="T30" fmla="*/ 69 w 158"/>
                <a:gd name="T31" fmla="*/ 130 h 158"/>
                <a:gd name="T32" fmla="*/ 28 w 158"/>
                <a:gd name="T33" fmla="*/ 89 h 158"/>
                <a:gd name="T34" fmla="*/ 88 w 158"/>
                <a:gd name="T35" fmla="*/ 130 h 158"/>
                <a:gd name="T36" fmla="*/ 88 w 158"/>
                <a:gd name="T37" fmla="*/ 89 h 158"/>
                <a:gd name="T38" fmla="*/ 130 w 158"/>
                <a:gd name="T39" fmla="*/ 89 h 158"/>
                <a:gd name="T40" fmla="*/ 88 w 158"/>
                <a:gd name="T41" fmla="*/ 1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58">
                  <a:moveTo>
                    <a:pt x="79" y="0"/>
                  </a:moveTo>
                  <a:cubicBezTo>
                    <a:pt x="35" y="0"/>
                    <a:pt x="0" y="35"/>
                    <a:pt x="0" y="79"/>
                  </a:cubicBezTo>
                  <a:cubicBezTo>
                    <a:pt x="0" y="123"/>
                    <a:pt x="35" y="158"/>
                    <a:pt x="79" y="158"/>
                  </a:cubicBezTo>
                  <a:cubicBezTo>
                    <a:pt x="123" y="158"/>
                    <a:pt x="158" y="123"/>
                    <a:pt x="158" y="79"/>
                  </a:cubicBezTo>
                  <a:cubicBezTo>
                    <a:pt x="158" y="35"/>
                    <a:pt x="123" y="0"/>
                    <a:pt x="79" y="0"/>
                  </a:cubicBezTo>
                  <a:close/>
                  <a:moveTo>
                    <a:pt x="130" y="70"/>
                  </a:moveTo>
                  <a:cubicBezTo>
                    <a:pt x="88" y="70"/>
                    <a:pt x="88" y="70"/>
                    <a:pt x="88" y="70"/>
                  </a:cubicBezTo>
                  <a:cubicBezTo>
                    <a:pt x="88" y="28"/>
                    <a:pt x="88" y="28"/>
                    <a:pt x="88" y="28"/>
                  </a:cubicBezTo>
                  <a:cubicBezTo>
                    <a:pt x="109" y="32"/>
                    <a:pt x="126" y="49"/>
                    <a:pt x="130" y="70"/>
                  </a:cubicBezTo>
                  <a:close/>
                  <a:moveTo>
                    <a:pt x="69" y="28"/>
                  </a:moveTo>
                  <a:cubicBezTo>
                    <a:pt x="69" y="70"/>
                    <a:pt x="69" y="70"/>
                    <a:pt x="69" y="70"/>
                  </a:cubicBezTo>
                  <a:cubicBezTo>
                    <a:pt x="28" y="70"/>
                    <a:pt x="28" y="70"/>
                    <a:pt x="28" y="70"/>
                  </a:cubicBezTo>
                  <a:cubicBezTo>
                    <a:pt x="32" y="49"/>
                    <a:pt x="48" y="32"/>
                    <a:pt x="69" y="28"/>
                  </a:cubicBezTo>
                  <a:close/>
                  <a:moveTo>
                    <a:pt x="28" y="89"/>
                  </a:moveTo>
                  <a:cubicBezTo>
                    <a:pt x="69" y="89"/>
                    <a:pt x="69" y="89"/>
                    <a:pt x="69" y="89"/>
                  </a:cubicBezTo>
                  <a:cubicBezTo>
                    <a:pt x="69" y="130"/>
                    <a:pt x="69" y="130"/>
                    <a:pt x="69" y="130"/>
                  </a:cubicBezTo>
                  <a:cubicBezTo>
                    <a:pt x="49" y="126"/>
                    <a:pt x="32" y="109"/>
                    <a:pt x="28" y="89"/>
                  </a:cubicBezTo>
                  <a:close/>
                  <a:moveTo>
                    <a:pt x="88" y="130"/>
                  </a:moveTo>
                  <a:cubicBezTo>
                    <a:pt x="88" y="89"/>
                    <a:pt x="88" y="89"/>
                    <a:pt x="88" y="89"/>
                  </a:cubicBezTo>
                  <a:cubicBezTo>
                    <a:pt x="130" y="89"/>
                    <a:pt x="130" y="89"/>
                    <a:pt x="130" y="89"/>
                  </a:cubicBezTo>
                  <a:cubicBezTo>
                    <a:pt x="126" y="110"/>
                    <a:pt x="109" y="126"/>
                    <a:pt x="88" y="13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latin typeface="方正黑体简体" panose="02010601030101010101" pitchFamily="2" charset="-122"/>
                <a:ea typeface="方正黑体简体" panose="02010601030101010101" pitchFamily="2" charset="-122"/>
                <a:cs typeface="+mn-ea"/>
                <a:sym typeface="+mn-lt"/>
              </a:endParaRPr>
            </a:p>
          </p:txBody>
        </p:sp>
      </p:grpSp>
      <p:sp>
        <p:nvSpPr>
          <p:cNvPr id="59" name="Freeform 382"/>
          <p:cNvSpPr/>
          <p:nvPr/>
        </p:nvSpPr>
        <p:spPr>
          <a:xfrm>
            <a:off x="2869357" y="6859693"/>
            <a:ext cx="432000" cy="432000"/>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rgbClr val="A667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0" name="Freeform 26"/>
          <p:cNvSpPr>
            <a:spLocks noEditPoints="1"/>
          </p:cNvSpPr>
          <p:nvPr/>
        </p:nvSpPr>
        <p:spPr bwMode="auto">
          <a:xfrm>
            <a:off x="2884451" y="7585644"/>
            <a:ext cx="432000" cy="432000"/>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chemeClr val="bg1">
              <a:lumMod val="50000"/>
            </a:schemeClr>
          </a:solidFill>
          <a:ln>
            <a:noFill/>
          </a:ln>
        </p:spPr>
        <p:txBody>
          <a:bodyPr vert="horz" wrap="square" lIns="91423" tIns="45712" rIns="91423"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schemeClr val="tx1">
                  <a:lumMod val="75000"/>
                  <a:lumOff val="25000"/>
                </a:schemeClr>
              </a:solidFill>
              <a:effectLst/>
              <a:uLnTx/>
              <a:uFillTx/>
              <a:latin typeface="方正黑体简体" panose="02010601030101010101" pitchFamily="2" charset="-122"/>
              <a:ea typeface="方正黑体简体" panose="02010601030101010101" pitchFamily="2" charset="-122"/>
              <a:cs typeface="+mn-lt"/>
            </a:endParaRPr>
          </a:p>
        </p:txBody>
      </p:sp>
      <p:sp>
        <p:nvSpPr>
          <p:cNvPr id="61" name="圓角矩形 60"/>
          <p:cNvSpPr/>
          <p:nvPr/>
        </p:nvSpPr>
        <p:spPr>
          <a:xfrm>
            <a:off x="2057400" y="8865796"/>
            <a:ext cx="1905000" cy="615092"/>
          </a:xfrm>
          <a:prstGeom prst="round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3600" b="1" dirty="0">
                <a:latin typeface="微軟正黑體" panose="020B0604030504040204" pitchFamily="34" charset="-120"/>
                <a:ea typeface="微軟正黑體" panose="020B0604030504040204" pitchFamily="34" charset="-120"/>
              </a:rPr>
              <a:t>加分項</a:t>
            </a:r>
            <a:endParaRPr lang="zh-TW" altLang="en-US" sz="3600" b="1" dirty="0">
              <a:latin typeface="微軟正黑體" panose="020B0604030504040204" pitchFamily="34" charset="-120"/>
              <a:ea typeface="微軟正黑體" panose="020B0604030504040204" pitchFamily="34" charset="-120"/>
            </a:endParaRPr>
          </a:p>
        </p:txBody>
      </p:sp>
      <p:sp>
        <p:nvSpPr>
          <p:cNvPr id="4" name="矩形 3"/>
          <p:cNvSpPr/>
          <p:nvPr/>
        </p:nvSpPr>
        <p:spPr>
          <a:xfrm>
            <a:off x="4114800" y="8634733"/>
            <a:ext cx="13487400" cy="1077218"/>
          </a:xfrm>
          <a:prstGeom prst="rect">
            <a:avLst/>
          </a:prstGeom>
        </p:spPr>
        <p:txBody>
          <a:bodyPr wrap="square">
            <a:spAutoFit/>
          </a:bodyPr>
          <a:lstStyle/>
          <a:p>
            <a:r>
              <a:rPr lang="zh-TW"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mn-ea"/>
              </a:rPr>
              <a:t>為推廣</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mn-ea"/>
              </a:rPr>
              <a:t>AI</a:t>
            </a:r>
            <a:r>
              <a:rPr lang="zh-TW"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mn-ea"/>
              </a:rPr>
              <a:t>工具應用，若在計畫執行過程融入</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mn-ea"/>
              </a:rPr>
              <a:t>AI</a:t>
            </a:r>
            <a:r>
              <a:rPr lang="zh-TW"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mn-ea"/>
              </a:rPr>
              <a:t>工具協作，將視</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mn-ea"/>
              </a:rPr>
              <a:t>AI</a:t>
            </a:r>
            <a:r>
              <a:rPr lang="zh-TW"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mn-ea"/>
              </a:rPr>
              <a:t>協作規劃程度加分，至多加</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mn-ea"/>
              </a:rPr>
              <a:t>5</a:t>
            </a:r>
            <a:r>
              <a:rPr lang="zh-TW" altLang="zh-TW" sz="3200" b="1" dirty="0">
                <a:solidFill>
                  <a:schemeClr val="tx1">
                    <a:lumMod val="75000"/>
                    <a:lumOff val="25000"/>
                  </a:schemeClr>
                </a:solidFill>
                <a:latin typeface="微軟正黑體" panose="020B0604030504040204" pitchFamily="34" charset="-120"/>
                <a:ea typeface="微軟正黑體" panose="020B0604030504040204" pitchFamily="34" charset="-120"/>
                <a:cs typeface="+mn-ea"/>
              </a:rPr>
              <a:t>分。</a:t>
            </a: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mn-ea"/>
            </a:endParaRPr>
          </a:p>
        </p:txBody>
      </p:sp>
      <p:sp>
        <p:nvSpPr>
          <p:cNvPr id="5" name="投影片編號版面配置區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05819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33462" y="0"/>
            <a:ext cx="0" cy="3768928"/>
          </a:xfrm>
          <a:prstGeom prst="line">
            <a:avLst/>
          </a:prstGeom>
          <a:ln w="57150" cap="flat">
            <a:solidFill>
              <a:srgbClr val="4E6E81"/>
            </a:solidFill>
            <a:prstDash val="sysDash"/>
            <a:headEnd type="none" w="sm" len="sm"/>
            <a:tailEnd type="none" w="sm" len="sm"/>
          </a:ln>
        </p:spPr>
      </p:sp>
      <p:sp>
        <p:nvSpPr>
          <p:cNvPr id="21" name="TextBox 20"/>
          <p:cNvSpPr txBox="1"/>
          <p:nvPr/>
        </p:nvSpPr>
        <p:spPr>
          <a:xfrm>
            <a:off x="1524000" y="1028700"/>
            <a:ext cx="6745651" cy="1231106"/>
          </a:xfrm>
          <a:prstGeom prst="rect">
            <a:avLst/>
          </a:prstGeom>
        </p:spPr>
        <p:txBody>
          <a:bodyPr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經費補助項目</a:t>
            </a:r>
            <a:endParaRPr lang="zh-CN"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grpSp>
        <p:nvGrpSpPr>
          <p:cNvPr id="31" name="组合 27"/>
          <p:cNvGrpSpPr/>
          <p:nvPr/>
        </p:nvGrpSpPr>
        <p:grpSpPr>
          <a:xfrm>
            <a:off x="1803083" y="3099737"/>
            <a:ext cx="986626" cy="986626"/>
            <a:chOff x="8533674" y="5262836"/>
            <a:chExt cx="435428" cy="435428"/>
          </a:xfrm>
          <a:solidFill>
            <a:srgbClr val="4E6E81"/>
          </a:solidFill>
        </p:grpSpPr>
        <p:sp>
          <p:nvSpPr>
            <p:cNvPr id="32" name="矩形: 圆角 28"/>
            <p:cNvSpPr/>
            <p:nvPr/>
          </p:nvSpPr>
          <p:spPr>
            <a:xfrm>
              <a:off x="8533674" y="5262836"/>
              <a:ext cx="435428" cy="435428"/>
            </a:xfrm>
            <a:prstGeom prst="roundRect">
              <a:avLst/>
            </a:prstGeom>
            <a:grp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3" name="椭圆 17"/>
            <p:cNvSpPr/>
            <p:nvPr/>
          </p:nvSpPr>
          <p:spPr>
            <a:xfrm>
              <a:off x="8641423" y="5362849"/>
              <a:ext cx="219929" cy="235402"/>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4" name="矩形 33"/>
          <p:cNvSpPr/>
          <p:nvPr/>
        </p:nvSpPr>
        <p:spPr>
          <a:xfrm>
            <a:off x="2967692" y="2925205"/>
            <a:ext cx="2492991" cy="646331"/>
          </a:xfrm>
          <a:prstGeom prst="rect">
            <a:avLst/>
          </a:prstGeom>
        </p:spPr>
        <p:txBody>
          <a:bodyPr wrap="none">
            <a:spAutoFit/>
          </a:bodyPr>
          <a:lstStyle/>
          <a:p>
            <a:pPr lvl="0" algn="ctr" defTabSz="913765">
              <a:defRPr/>
            </a:pPr>
            <a:r>
              <a:rPr lang="zh-CN" altLang="en-US" sz="3600" b="1" dirty="0">
                <a:latin typeface="微軟正黑體" panose="020B0604030504040204" pitchFamily="34" charset="-120"/>
                <a:ea typeface="微軟正黑體" panose="020B0604030504040204" pitchFamily="34" charset="-120"/>
                <a:cs typeface="方正黑体简体" panose="02010601030101010101" pitchFamily="2" charset="-122"/>
              </a:rPr>
              <a:t>講座鐘點費</a:t>
            </a:r>
          </a:p>
        </p:txBody>
      </p:sp>
      <p:sp>
        <p:nvSpPr>
          <p:cNvPr id="35" name="矩形: 圆角 28"/>
          <p:cNvSpPr/>
          <p:nvPr/>
        </p:nvSpPr>
        <p:spPr>
          <a:xfrm>
            <a:off x="1803082" y="5045421"/>
            <a:ext cx="986626" cy="986626"/>
          </a:xfrm>
          <a:prstGeom prst="roundRect">
            <a:avLst/>
          </a:prstGeom>
          <a:solidFill>
            <a:srgbClr val="4E6E81"/>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6" name="矩形 35"/>
          <p:cNvSpPr/>
          <p:nvPr/>
        </p:nvSpPr>
        <p:spPr>
          <a:xfrm>
            <a:off x="2956278" y="4948872"/>
            <a:ext cx="1569661" cy="646331"/>
          </a:xfrm>
          <a:prstGeom prst="rect">
            <a:avLst/>
          </a:prstGeom>
        </p:spPr>
        <p:txBody>
          <a:bodyPr wrap="none">
            <a:spAutoFit/>
          </a:bodyPr>
          <a:lstStyle/>
          <a:p>
            <a:pPr lvl="0" algn="ctr" defTabSz="913765">
              <a:defRPr/>
            </a:pPr>
            <a:r>
              <a:rPr lang="zh-CN" altLang="en-US" sz="3600" b="1" dirty="0">
                <a:latin typeface="微軟正黑體" panose="020B0604030504040204" pitchFamily="34" charset="-120"/>
                <a:ea typeface="微軟正黑體" panose="020B0604030504040204" pitchFamily="34" charset="-120"/>
                <a:cs typeface="方正黑体简体" panose="02010601030101010101" pitchFamily="2" charset="-122"/>
              </a:rPr>
              <a:t>膳食費</a:t>
            </a:r>
          </a:p>
        </p:txBody>
      </p:sp>
      <p:grpSp>
        <p:nvGrpSpPr>
          <p:cNvPr id="37" name="群組 36"/>
          <p:cNvGrpSpPr/>
          <p:nvPr/>
        </p:nvGrpSpPr>
        <p:grpSpPr>
          <a:xfrm>
            <a:off x="1803082" y="6783787"/>
            <a:ext cx="986626" cy="986626"/>
            <a:chOff x="2438399" y="5963488"/>
            <a:chExt cx="986626" cy="986626"/>
          </a:xfrm>
          <a:solidFill>
            <a:srgbClr val="4E6E81"/>
          </a:solidFill>
        </p:grpSpPr>
        <p:sp>
          <p:nvSpPr>
            <p:cNvPr id="38" name="矩形: 圆角 28"/>
            <p:cNvSpPr/>
            <p:nvPr/>
          </p:nvSpPr>
          <p:spPr>
            <a:xfrm>
              <a:off x="2438399" y="5963488"/>
              <a:ext cx="986626" cy="986626"/>
            </a:xfrm>
            <a:prstGeom prst="roundRect">
              <a:avLst/>
            </a:prstGeom>
            <a:grp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9" name="椭圆 14"/>
            <p:cNvSpPr/>
            <p:nvPr/>
          </p:nvSpPr>
          <p:spPr>
            <a:xfrm>
              <a:off x="2693942" y="6138845"/>
              <a:ext cx="506458" cy="604855"/>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40" name="矩形 39"/>
          <p:cNvSpPr/>
          <p:nvPr/>
        </p:nvSpPr>
        <p:spPr>
          <a:xfrm>
            <a:off x="2967692" y="6635978"/>
            <a:ext cx="1107996" cy="646331"/>
          </a:xfrm>
          <a:prstGeom prst="rect">
            <a:avLst/>
          </a:prstGeom>
        </p:spPr>
        <p:txBody>
          <a:bodyPr wrap="none">
            <a:spAutoFit/>
          </a:bodyPr>
          <a:lstStyle/>
          <a:p>
            <a:pPr lvl="0" defTabSz="913765">
              <a:defRPr/>
            </a:pPr>
            <a:r>
              <a:rPr lang="zh-TW" altLang="en-US" sz="3600" b="1" dirty="0">
                <a:latin typeface="微軟正黑體" panose="020B0604030504040204" pitchFamily="34" charset="-120"/>
                <a:ea typeface="微軟正黑體" panose="020B0604030504040204" pitchFamily="34" charset="-120"/>
                <a:cs typeface="方正黑体简体" panose="02010601030101010101" pitchFamily="2" charset="-122"/>
              </a:rPr>
              <a:t>其他</a:t>
            </a:r>
            <a:endParaRPr lang="zh-CN" altLang="en-US" sz="3600" b="1"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41" name="矩形: 圆角 28"/>
          <p:cNvSpPr/>
          <p:nvPr/>
        </p:nvSpPr>
        <p:spPr>
          <a:xfrm>
            <a:off x="7264459" y="3104946"/>
            <a:ext cx="986626" cy="986626"/>
          </a:xfrm>
          <a:prstGeom prst="roundRect">
            <a:avLst/>
          </a:prstGeom>
          <a:solidFill>
            <a:srgbClr val="4E6E81"/>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2" name="矩形 41"/>
          <p:cNvSpPr/>
          <p:nvPr/>
        </p:nvSpPr>
        <p:spPr>
          <a:xfrm>
            <a:off x="8394595" y="2925205"/>
            <a:ext cx="2492990" cy="646331"/>
          </a:xfrm>
          <a:prstGeom prst="rect">
            <a:avLst/>
          </a:prstGeom>
        </p:spPr>
        <p:txBody>
          <a:bodyPr wrap="none">
            <a:spAutoFit/>
          </a:bodyPr>
          <a:lstStyle/>
          <a:p>
            <a:pPr lvl="0" algn="ctr" defTabSz="913765">
              <a:defRPr/>
            </a:pPr>
            <a:r>
              <a:rPr lang="zh-TW" altLang="en-US" sz="3600" b="1" dirty="0" smtClean="0">
                <a:latin typeface="微軟正黑體" panose="020B0604030504040204" pitchFamily="34" charset="-120"/>
                <a:ea typeface="微軟正黑體" panose="020B0604030504040204" pitchFamily="34" charset="-120"/>
                <a:cs typeface="方正黑体简体" panose="02010601030101010101" pitchFamily="2" charset="-122"/>
              </a:rPr>
              <a:t>交通住宿費</a:t>
            </a:r>
            <a:endParaRPr lang="zh-CN" altLang="en-US" sz="3600" b="1"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43" name="矩形: 圆角 28"/>
          <p:cNvSpPr/>
          <p:nvPr/>
        </p:nvSpPr>
        <p:spPr>
          <a:xfrm>
            <a:off x="7264458" y="5050630"/>
            <a:ext cx="986626" cy="986626"/>
          </a:xfrm>
          <a:prstGeom prst="roundRect">
            <a:avLst/>
          </a:prstGeom>
          <a:solidFill>
            <a:srgbClr val="4E6E81"/>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4" name="矩形 43"/>
          <p:cNvSpPr/>
          <p:nvPr/>
        </p:nvSpPr>
        <p:spPr>
          <a:xfrm>
            <a:off x="8429071" y="4954081"/>
            <a:ext cx="1569660" cy="646331"/>
          </a:xfrm>
          <a:prstGeom prst="rect">
            <a:avLst/>
          </a:prstGeom>
        </p:spPr>
        <p:txBody>
          <a:bodyPr wrap="none">
            <a:spAutoFit/>
          </a:bodyPr>
          <a:lstStyle/>
          <a:p>
            <a:pPr lvl="0" algn="ctr" defTabSz="913765">
              <a:defRPr/>
            </a:pPr>
            <a:r>
              <a:rPr lang="zh-TW" altLang="en-US" sz="3600" b="1" dirty="0">
                <a:latin typeface="微軟正黑體" panose="020B0604030504040204" pitchFamily="34" charset="-120"/>
                <a:ea typeface="微軟正黑體" panose="020B0604030504040204" pitchFamily="34" charset="-120"/>
                <a:cs typeface="方正黑体简体" panose="02010601030101010101" pitchFamily="2" charset="-122"/>
              </a:rPr>
              <a:t>印刷</a:t>
            </a:r>
            <a:r>
              <a:rPr lang="zh-CN" altLang="en-US" sz="3600" b="1" dirty="0" smtClean="0">
                <a:latin typeface="微軟正黑體" panose="020B0604030504040204" pitchFamily="34" charset="-120"/>
                <a:ea typeface="微軟正黑體" panose="020B0604030504040204" pitchFamily="34" charset="-120"/>
                <a:cs typeface="方正黑体简体" panose="02010601030101010101" pitchFamily="2" charset="-122"/>
              </a:rPr>
              <a:t>費</a:t>
            </a:r>
            <a:endParaRPr lang="zh-CN" altLang="en-US" sz="3600" b="1"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45" name="矩形: 圆角 28"/>
          <p:cNvSpPr/>
          <p:nvPr/>
        </p:nvSpPr>
        <p:spPr>
          <a:xfrm>
            <a:off x="12710421" y="3104946"/>
            <a:ext cx="986626" cy="986626"/>
          </a:xfrm>
          <a:prstGeom prst="roundRect">
            <a:avLst/>
          </a:prstGeom>
          <a:solidFill>
            <a:srgbClr val="4E6E81"/>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6" name="矩形 45"/>
          <p:cNvSpPr/>
          <p:nvPr/>
        </p:nvSpPr>
        <p:spPr>
          <a:xfrm>
            <a:off x="13875030" y="2930414"/>
            <a:ext cx="1569660" cy="646331"/>
          </a:xfrm>
          <a:prstGeom prst="rect">
            <a:avLst/>
          </a:prstGeom>
        </p:spPr>
        <p:txBody>
          <a:bodyPr wrap="none">
            <a:spAutoFit/>
          </a:bodyPr>
          <a:lstStyle/>
          <a:p>
            <a:pPr lvl="0" algn="ctr" defTabSz="913765">
              <a:defRPr/>
            </a:pPr>
            <a:r>
              <a:rPr lang="zh-TW" altLang="en-US" sz="3600" b="1" dirty="0">
                <a:latin typeface="微軟正黑體" panose="020B0604030504040204" pitchFamily="34" charset="-120"/>
                <a:ea typeface="微軟正黑體" panose="020B0604030504040204" pitchFamily="34" charset="-120"/>
                <a:cs typeface="方正黑体简体" panose="02010601030101010101" pitchFamily="2" charset="-122"/>
              </a:rPr>
              <a:t>保險</a:t>
            </a:r>
            <a:r>
              <a:rPr lang="zh-CN" altLang="en-US" sz="3600" b="1" dirty="0" smtClean="0">
                <a:latin typeface="微軟正黑體" panose="020B0604030504040204" pitchFamily="34" charset="-120"/>
                <a:ea typeface="微軟正黑體" panose="020B0604030504040204" pitchFamily="34" charset="-120"/>
                <a:cs typeface="方正黑体简体" panose="02010601030101010101" pitchFamily="2" charset="-122"/>
              </a:rPr>
              <a:t>費</a:t>
            </a:r>
            <a:endParaRPr lang="zh-CN" altLang="en-US" sz="3600" b="1"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47" name="矩形: 圆角 28"/>
          <p:cNvSpPr/>
          <p:nvPr/>
        </p:nvSpPr>
        <p:spPr>
          <a:xfrm>
            <a:off x="12710420" y="5050630"/>
            <a:ext cx="986626" cy="986626"/>
          </a:xfrm>
          <a:prstGeom prst="roundRect">
            <a:avLst/>
          </a:prstGeom>
          <a:solidFill>
            <a:srgbClr val="4E6E81"/>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8" name="矩形 47"/>
          <p:cNvSpPr/>
          <p:nvPr/>
        </p:nvSpPr>
        <p:spPr>
          <a:xfrm>
            <a:off x="13875030" y="4954081"/>
            <a:ext cx="2492990" cy="646331"/>
          </a:xfrm>
          <a:prstGeom prst="rect">
            <a:avLst/>
          </a:prstGeom>
        </p:spPr>
        <p:txBody>
          <a:bodyPr wrap="none">
            <a:spAutoFit/>
          </a:bodyPr>
          <a:lstStyle/>
          <a:p>
            <a:pPr lvl="0" algn="ctr" defTabSz="913765">
              <a:defRPr/>
            </a:pPr>
            <a:r>
              <a:rPr lang="zh-TW" altLang="en-US" sz="3600" b="1" dirty="0">
                <a:latin typeface="微軟正黑體" panose="020B0604030504040204" pitchFamily="34" charset="-120"/>
                <a:ea typeface="微軟正黑體" panose="020B0604030504040204" pitchFamily="34" charset="-120"/>
                <a:cs typeface="方正黑体简体" panose="02010601030101010101" pitchFamily="2" charset="-122"/>
              </a:rPr>
              <a:t>文具材料</a:t>
            </a:r>
            <a:r>
              <a:rPr lang="zh-CN" altLang="en-US" sz="3600" b="1" dirty="0" smtClean="0">
                <a:latin typeface="微軟正黑體" panose="020B0604030504040204" pitchFamily="34" charset="-120"/>
                <a:ea typeface="微軟正黑體" panose="020B0604030504040204" pitchFamily="34" charset="-120"/>
                <a:cs typeface="方正黑体简体" panose="02010601030101010101" pitchFamily="2" charset="-122"/>
              </a:rPr>
              <a:t>費</a:t>
            </a:r>
            <a:endParaRPr lang="zh-CN" altLang="en-US" sz="3600" b="1"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62" name="椭圆 4"/>
          <p:cNvSpPr/>
          <p:nvPr/>
        </p:nvSpPr>
        <p:spPr>
          <a:xfrm>
            <a:off x="7442069" y="3284904"/>
            <a:ext cx="631401" cy="631398"/>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3" name="椭圆 24"/>
          <p:cNvSpPr/>
          <p:nvPr/>
        </p:nvSpPr>
        <p:spPr>
          <a:xfrm>
            <a:off x="12922587" y="5263717"/>
            <a:ext cx="559042" cy="541713"/>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4" name="iśľiḍé"/>
          <p:cNvSpPr/>
          <p:nvPr/>
        </p:nvSpPr>
        <p:spPr>
          <a:xfrm>
            <a:off x="7544247" y="5205876"/>
            <a:ext cx="427044" cy="599554"/>
          </a:xfrm>
          <a:custGeom>
            <a:avLst/>
            <a:gdLst>
              <a:gd name="connsiteX0" fmla="*/ 65297 w 239713"/>
              <a:gd name="connsiteY0" fmla="*/ 242888 h 336550"/>
              <a:gd name="connsiteX1" fmla="*/ 176003 w 239713"/>
              <a:gd name="connsiteY1" fmla="*/ 242888 h 336550"/>
              <a:gd name="connsiteX2" fmla="*/ 190500 w 239713"/>
              <a:gd name="connsiteY2" fmla="*/ 257856 h 336550"/>
              <a:gd name="connsiteX3" fmla="*/ 176003 w 239713"/>
              <a:gd name="connsiteY3" fmla="*/ 271463 h 336550"/>
              <a:gd name="connsiteX4" fmla="*/ 65297 w 239713"/>
              <a:gd name="connsiteY4" fmla="*/ 271463 h 336550"/>
              <a:gd name="connsiteX5" fmla="*/ 50800 w 239713"/>
              <a:gd name="connsiteY5" fmla="*/ 257856 h 336550"/>
              <a:gd name="connsiteX6" fmla="*/ 65297 w 239713"/>
              <a:gd name="connsiteY6" fmla="*/ 242888 h 336550"/>
              <a:gd name="connsiteX7" fmla="*/ 65297 w 239713"/>
              <a:gd name="connsiteY7" fmla="*/ 173038 h 336550"/>
              <a:gd name="connsiteX8" fmla="*/ 176003 w 239713"/>
              <a:gd name="connsiteY8" fmla="*/ 173038 h 336550"/>
              <a:gd name="connsiteX9" fmla="*/ 190500 w 239713"/>
              <a:gd name="connsiteY9" fmla="*/ 187326 h 336550"/>
              <a:gd name="connsiteX10" fmla="*/ 176003 w 239713"/>
              <a:gd name="connsiteY10" fmla="*/ 201613 h 336550"/>
              <a:gd name="connsiteX11" fmla="*/ 65297 w 239713"/>
              <a:gd name="connsiteY11" fmla="*/ 201613 h 336550"/>
              <a:gd name="connsiteX12" fmla="*/ 50800 w 239713"/>
              <a:gd name="connsiteY12" fmla="*/ 187326 h 336550"/>
              <a:gd name="connsiteX13" fmla="*/ 65297 w 239713"/>
              <a:gd name="connsiteY13" fmla="*/ 173038 h 336550"/>
              <a:gd name="connsiteX14" fmla="*/ 65297 w 239713"/>
              <a:gd name="connsiteY14" fmla="*/ 101600 h 336550"/>
              <a:gd name="connsiteX15" fmla="*/ 176003 w 239713"/>
              <a:gd name="connsiteY15" fmla="*/ 101600 h 336550"/>
              <a:gd name="connsiteX16" fmla="*/ 190500 w 239713"/>
              <a:gd name="connsiteY16" fmla="*/ 115888 h 336550"/>
              <a:gd name="connsiteX17" fmla="*/ 176003 w 239713"/>
              <a:gd name="connsiteY17" fmla="*/ 130175 h 336550"/>
              <a:gd name="connsiteX18" fmla="*/ 65297 w 239713"/>
              <a:gd name="connsiteY18" fmla="*/ 130175 h 336550"/>
              <a:gd name="connsiteX19" fmla="*/ 50800 w 239713"/>
              <a:gd name="connsiteY19" fmla="*/ 115888 h 336550"/>
              <a:gd name="connsiteX20" fmla="*/ 65297 w 239713"/>
              <a:gd name="connsiteY20" fmla="*/ 101600 h 336550"/>
              <a:gd name="connsiteX21" fmla="*/ 31221 w 239713"/>
              <a:gd name="connsiteY21" fmla="*/ 66675 h 336550"/>
              <a:gd name="connsiteX22" fmla="*/ 28575 w 239713"/>
              <a:gd name="connsiteY22" fmla="*/ 70614 h 336550"/>
              <a:gd name="connsiteX23" fmla="*/ 28575 w 239713"/>
              <a:gd name="connsiteY23" fmla="*/ 306937 h 336550"/>
              <a:gd name="connsiteX24" fmla="*/ 31221 w 239713"/>
              <a:gd name="connsiteY24" fmla="*/ 309563 h 336550"/>
              <a:gd name="connsiteX25" fmla="*/ 208492 w 239713"/>
              <a:gd name="connsiteY25" fmla="*/ 309563 h 336550"/>
              <a:gd name="connsiteX26" fmla="*/ 211138 w 239713"/>
              <a:gd name="connsiteY26" fmla="*/ 306937 h 336550"/>
              <a:gd name="connsiteX27" fmla="*/ 211138 w 239713"/>
              <a:gd name="connsiteY27" fmla="*/ 70614 h 336550"/>
              <a:gd name="connsiteX28" fmla="*/ 208492 w 239713"/>
              <a:gd name="connsiteY28" fmla="*/ 66675 h 336550"/>
              <a:gd name="connsiteX29" fmla="*/ 31221 w 239713"/>
              <a:gd name="connsiteY29" fmla="*/ 66675 h 336550"/>
              <a:gd name="connsiteX30" fmla="*/ 105753 w 239713"/>
              <a:gd name="connsiteY30" fmla="*/ 28575 h 336550"/>
              <a:gd name="connsiteX31" fmla="*/ 103188 w 239713"/>
              <a:gd name="connsiteY31" fmla="*/ 31221 h 336550"/>
              <a:gd name="connsiteX32" fmla="*/ 103188 w 239713"/>
              <a:gd name="connsiteY32" fmla="*/ 36513 h 336550"/>
              <a:gd name="connsiteX33" fmla="*/ 136526 w 239713"/>
              <a:gd name="connsiteY33" fmla="*/ 36513 h 336550"/>
              <a:gd name="connsiteX34" fmla="*/ 136526 w 239713"/>
              <a:gd name="connsiteY34" fmla="*/ 31221 h 336550"/>
              <a:gd name="connsiteX35" fmla="*/ 133962 w 239713"/>
              <a:gd name="connsiteY35" fmla="*/ 28575 h 336550"/>
              <a:gd name="connsiteX36" fmla="*/ 105753 w 239713"/>
              <a:gd name="connsiteY36" fmla="*/ 28575 h 336550"/>
              <a:gd name="connsiteX37" fmla="*/ 105368 w 239713"/>
              <a:gd name="connsiteY37" fmla="*/ 0 h 336550"/>
              <a:gd name="connsiteX38" fmla="*/ 134345 w 239713"/>
              <a:gd name="connsiteY38" fmla="*/ 0 h 336550"/>
              <a:gd name="connsiteX39" fmla="*/ 165955 w 239713"/>
              <a:gd name="connsiteY39" fmla="*/ 31552 h 336550"/>
              <a:gd name="connsiteX40" fmla="*/ 165955 w 239713"/>
              <a:gd name="connsiteY40" fmla="*/ 36810 h 336550"/>
              <a:gd name="connsiteX41" fmla="*/ 208103 w 239713"/>
              <a:gd name="connsiteY41" fmla="*/ 36810 h 336550"/>
              <a:gd name="connsiteX42" fmla="*/ 239713 w 239713"/>
              <a:gd name="connsiteY42" fmla="*/ 68362 h 336550"/>
              <a:gd name="connsiteX43" fmla="*/ 239713 w 239713"/>
              <a:gd name="connsiteY43" fmla="*/ 304998 h 336550"/>
              <a:gd name="connsiteX44" fmla="*/ 206786 w 239713"/>
              <a:gd name="connsiteY44" fmla="*/ 336550 h 336550"/>
              <a:gd name="connsiteX45" fmla="*/ 31610 w 239713"/>
              <a:gd name="connsiteY45" fmla="*/ 336550 h 336550"/>
              <a:gd name="connsiteX46" fmla="*/ 0 w 239713"/>
              <a:gd name="connsiteY46" fmla="*/ 304998 h 336550"/>
              <a:gd name="connsiteX47" fmla="*/ 0 w 239713"/>
              <a:gd name="connsiteY47" fmla="*/ 68362 h 336550"/>
              <a:gd name="connsiteX48" fmla="*/ 31610 w 239713"/>
              <a:gd name="connsiteY48" fmla="*/ 36810 h 336550"/>
              <a:gd name="connsiteX49" fmla="*/ 73758 w 239713"/>
              <a:gd name="connsiteY49" fmla="*/ 36810 h 336550"/>
              <a:gd name="connsiteX50" fmla="*/ 73758 w 239713"/>
              <a:gd name="connsiteY50" fmla="*/ 31552 h 336550"/>
              <a:gd name="connsiteX51" fmla="*/ 105368 w 239713"/>
              <a:gd name="connsiteY5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713" h="336550">
                <a:moveTo>
                  <a:pt x="65297" y="242888"/>
                </a:moveTo>
                <a:cubicBezTo>
                  <a:pt x="65297" y="242888"/>
                  <a:pt x="65297" y="242888"/>
                  <a:pt x="176003" y="242888"/>
                </a:cubicBezTo>
                <a:cubicBezTo>
                  <a:pt x="183911" y="242888"/>
                  <a:pt x="190500" y="249692"/>
                  <a:pt x="190500" y="257856"/>
                </a:cubicBezTo>
                <a:cubicBezTo>
                  <a:pt x="190500" y="266020"/>
                  <a:pt x="183911" y="271463"/>
                  <a:pt x="176003" y="271463"/>
                </a:cubicBezTo>
                <a:cubicBezTo>
                  <a:pt x="176003" y="271463"/>
                  <a:pt x="176003" y="271463"/>
                  <a:pt x="65297" y="271463"/>
                </a:cubicBezTo>
                <a:cubicBezTo>
                  <a:pt x="57390" y="271463"/>
                  <a:pt x="50800" y="266020"/>
                  <a:pt x="50800" y="257856"/>
                </a:cubicBezTo>
                <a:cubicBezTo>
                  <a:pt x="50800" y="249692"/>
                  <a:pt x="57390" y="242888"/>
                  <a:pt x="65297" y="242888"/>
                </a:cubicBezTo>
                <a:close/>
                <a:moveTo>
                  <a:pt x="65297" y="173038"/>
                </a:moveTo>
                <a:cubicBezTo>
                  <a:pt x="65297" y="173038"/>
                  <a:pt x="65297" y="173038"/>
                  <a:pt x="176003" y="173038"/>
                </a:cubicBezTo>
                <a:cubicBezTo>
                  <a:pt x="183911" y="173038"/>
                  <a:pt x="190500" y="179532"/>
                  <a:pt x="190500" y="187326"/>
                </a:cubicBezTo>
                <a:cubicBezTo>
                  <a:pt x="190500" y="195119"/>
                  <a:pt x="183911" y="201613"/>
                  <a:pt x="176003" y="201613"/>
                </a:cubicBezTo>
                <a:cubicBezTo>
                  <a:pt x="176003" y="201613"/>
                  <a:pt x="176003" y="201613"/>
                  <a:pt x="65297" y="201613"/>
                </a:cubicBezTo>
                <a:cubicBezTo>
                  <a:pt x="57390" y="201613"/>
                  <a:pt x="50800" y="195119"/>
                  <a:pt x="50800" y="187326"/>
                </a:cubicBezTo>
                <a:cubicBezTo>
                  <a:pt x="50800" y="179532"/>
                  <a:pt x="57390" y="173038"/>
                  <a:pt x="65297" y="173038"/>
                </a:cubicBezTo>
                <a:close/>
                <a:moveTo>
                  <a:pt x="65297" y="101600"/>
                </a:moveTo>
                <a:cubicBezTo>
                  <a:pt x="65297" y="101600"/>
                  <a:pt x="65297" y="101600"/>
                  <a:pt x="176003" y="101600"/>
                </a:cubicBezTo>
                <a:cubicBezTo>
                  <a:pt x="183911" y="101600"/>
                  <a:pt x="190500" y="108094"/>
                  <a:pt x="190500" y="115888"/>
                </a:cubicBezTo>
                <a:cubicBezTo>
                  <a:pt x="190500" y="123681"/>
                  <a:pt x="183911" y="130175"/>
                  <a:pt x="176003" y="130175"/>
                </a:cubicBezTo>
                <a:cubicBezTo>
                  <a:pt x="176003" y="130175"/>
                  <a:pt x="176003" y="130175"/>
                  <a:pt x="65297" y="130175"/>
                </a:cubicBezTo>
                <a:cubicBezTo>
                  <a:pt x="57390" y="130175"/>
                  <a:pt x="50800" y="123681"/>
                  <a:pt x="50800" y="115888"/>
                </a:cubicBezTo>
                <a:cubicBezTo>
                  <a:pt x="50800" y="108094"/>
                  <a:pt x="57390" y="101600"/>
                  <a:pt x="65297" y="101600"/>
                </a:cubicBezTo>
                <a:close/>
                <a:moveTo>
                  <a:pt x="31221" y="66675"/>
                </a:moveTo>
                <a:cubicBezTo>
                  <a:pt x="29898" y="66675"/>
                  <a:pt x="28575" y="67988"/>
                  <a:pt x="28575" y="70614"/>
                </a:cubicBezTo>
                <a:cubicBezTo>
                  <a:pt x="28575" y="70614"/>
                  <a:pt x="28575" y="70614"/>
                  <a:pt x="28575" y="306937"/>
                </a:cubicBezTo>
                <a:cubicBezTo>
                  <a:pt x="28575" y="308250"/>
                  <a:pt x="29898" y="309563"/>
                  <a:pt x="31221" y="309563"/>
                </a:cubicBezTo>
                <a:cubicBezTo>
                  <a:pt x="31221" y="309563"/>
                  <a:pt x="31221" y="309563"/>
                  <a:pt x="208492" y="309563"/>
                </a:cubicBezTo>
                <a:cubicBezTo>
                  <a:pt x="209815" y="309563"/>
                  <a:pt x="211138" y="308250"/>
                  <a:pt x="211138" y="306937"/>
                </a:cubicBezTo>
                <a:lnTo>
                  <a:pt x="211138" y="70614"/>
                </a:lnTo>
                <a:cubicBezTo>
                  <a:pt x="211138" y="67988"/>
                  <a:pt x="209815" y="66675"/>
                  <a:pt x="208492" y="66675"/>
                </a:cubicBezTo>
                <a:cubicBezTo>
                  <a:pt x="208492" y="66675"/>
                  <a:pt x="208492" y="66675"/>
                  <a:pt x="31221" y="66675"/>
                </a:cubicBezTo>
                <a:close/>
                <a:moveTo>
                  <a:pt x="105753" y="28575"/>
                </a:moveTo>
                <a:cubicBezTo>
                  <a:pt x="104470" y="28575"/>
                  <a:pt x="103188" y="29898"/>
                  <a:pt x="103188" y="31221"/>
                </a:cubicBezTo>
                <a:cubicBezTo>
                  <a:pt x="103188" y="31221"/>
                  <a:pt x="103188" y="31221"/>
                  <a:pt x="103188" y="36513"/>
                </a:cubicBezTo>
                <a:cubicBezTo>
                  <a:pt x="103188" y="36513"/>
                  <a:pt x="103188" y="36513"/>
                  <a:pt x="136526" y="36513"/>
                </a:cubicBezTo>
                <a:cubicBezTo>
                  <a:pt x="136526" y="36513"/>
                  <a:pt x="136526" y="36513"/>
                  <a:pt x="136526" y="31221"/>
                </a:cubicBezTo>
                <a:cubicBezTo>
                  <a:pt x="136526" y="29898"/>
                  <a:pt x="135244" y="28575"/>
                  <a:pt x="133962" y="28575"/>
                </a:cubicBezTo>
                <a:cubicBezTo>
                  <a:pt x="133962" y="28575"/>
                  <a:pt x="133962" y="28575"/>
                  <a:pt x="105753" y="28575"/>
                </a:cubicBezTo>
                <a:close/>
                <a:moveTo>
                  <a:pt x="105368" y="0"/>
                </a:moveTo>
                <a:cubicBezTo>
                  <a:pt x="105368" y="0"/>
                  <a:pt x="105368" y="0"/>
                  <a:pt x="134345" y="0"/>
                </a:cubicBezTo>
                <a:cubicBezTo>
                  <a:pt x="151467" y="0"/>
                  <a:pt x="165955" y="14461"/>
                  <a:pt x="165955" y="31552"/>
                </a:cubicBezTo>
                <a:cubicBezTo>
                  <a:pt x="165955" y="31552"/>
                  <a:pt x="165955" y="31552"/>
                  <a:pt x="165955" y="36810"/>
                </a:cubicBezTo>
                <a:cubicBezTo>
                  <a:pt x="165955" y="36810"/>
                  <a:pt x="165955" y="36810"/>
                  <a:pt x="208103" y="36810"/>
                </a:cubicBezTo>
                <a:cubicBezTo>
                  <a:pt x="225225" y="36810"/>
                  <a:pt x="239713" y="51271"/>
                  <a:pt x="239713" y="68362"/>
                </a:cubicBezTo>
                <a:cubicBezTo>
                  <a:pt x="239713" y="68362"/>
                  <a:pt x="239713" y="68362"/>
                  <a:pt x="239713" y="304998"/>
                </a:cubicBezTo>
                <a:cubicBezTo>
                  <a:pt x="238396" y="322089"/>
                  <a:pt x="223908" y="336550"/>
                  <a:pt x="206786" y="336550"/>
                </a:cubicBezTo>
                <a:cubicBezTo>
                  <a:pt x="206786" y="336550"/>
                  <a:pt x="206786" y="336550"/>
                  <a:pt x="31610" y="336550"/>
                </a:cubicBezTo>
                <a:cubicBezTo>
                  <a:pt x="14488" y="336550"/>
                  <a:pt x="0" y="322089"/>
                  <a:pt x="0" y="304998"/>
                </a:cubicBezTo>
                <a:cubicBezTo>
                  <a:pt x="0" y="304998"/>
                  <a:pt x="0" y="304998"/>
                  <a:pt x="0" y="68362"/>
                </a:cubicBezTo>
                <a:cubicBezTo>
                  <a:pt x="0" y="51271"/>
                  <a:pt x="14488" y="36810"/>
                  <a:pt x="31610" y="36810"/>
                </a:cubicBezTo>
                <a:cubicBezTo>
                  <a:pt x="31610" y="36810"/>
                  <a:pt x="31610" y="36810"/>
                  <a:pt x="73758" y="36810"/>
                </a:cubicBezTo>
                <a:cubicBezTo>
                  <a:pt x="73758" y="36810"/>
                  <a:pt x="73758" y="36810"/>
                  <a:pt x="73758" y="31552"/>
                </a:cubicBezTo>
                <a:cubicBezTo>
                  <a:pt x="73758" y="14461"/>
                  <a:pt x="88246" y="0"/>
                  <a:pt x="10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dirty="0">
              <a:latin typeface="Arial" panose="020B0604020202020204" pitchFamily="34" charset="0"/>
              <a:ea typeface="方正黑体简体" panose="02010601030101010101" pitchFamily="2" charset="-122"/>
              <a:sym typeface="Arial" panose="020B0604020202020204" pitchFamily="34" charset="0"/>
            </a:endParaRPr>
          </a:p>
        </p:txBody>
      </p:sp>
      <p:sp>
        <p:nvSpPr>
          <p:cNvPr id="65" name="椭圆 6"/>
          <p:cNvSpPr/>
          <p:nvPr/>
        </p:nvSpPr>
        <p:spPr>
          <a:xfrm>
            <a:off x="12982135" y="3320435"/>
            <a:ext cx="439946" cy="493486"/>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6" name="矩形 65"/>
          <p:cNvSpPr/>
          <p:nvPr/>
        </p:nvSpPr>
        <p:spPr>
          <a:xfrm>
            <a:off x="2967692" y="3588559"/>
            <a:ext cx="3814108" cy="830997"/>
          </a:xfrm>
          <a:prstGeom prst="rect">
            <a:avLst/>
          </a:prstGeom>
        </p:spPr>
        <p:txBody>
          <a:bodyPr wrap="square">
            <a:spAutoFit/>
          </a:bodyPr>
          <a:lstStyle/>
          <a:p>
            <a:pPr lvl="0" defTabSz="913765">
              <a:defRPr/>
            </a:pPr>
            <a:r>
              <a:rPr lang="zh-TW" altLang="en-US" sz="2400" dirty="0">
                <a:latin typeface="微軟正黑體" panose="020B0604030504040204" pitchFamily="34" charset="-120"/>
                <a:ea typeface="微軟正黑體" panose="020B0604030504040204" pitchFamily="34" charset="-120"/>
                <a:cs typeface="方正黑体简体" panose="02010601030101010101" pitchFamily="2" charset="-122"/>
              </a:rPr>
              <a:t>邀請專家</a:t>
            </a:r>
            <a:r>
              <a:rPr lang="zh-TW" altLang="en-US" sz="2400" dirty="0" smtClean="0">
                <a:latin typeface="微軟正黑體" panose="020B0604030504040204" pitchFamily="34" charset="-120"/>
                <a:ea typeface="微軟正黑體" panose="020B0604030504040204" pitchFamily="34" charset="-120"/>
                <a:cs typeface="方正黑体简体" panose="02010601030101010101" pitchFamily="2" charset="-122"/>
              </a:rPr>
              <a:t>學者，針對社群主題</a:t>
            </a:r>
            <a:r>
              <a:rPr lang="zh-TW" altLang="en-US" sz="2400" dirty="0">
                <a:latin typeface="微軟正黑體" panose="020B0604030504040204" pitchFamily="34" charset="-120"/>
                <a:ea typeface="微軟正黑體" panose="020B0604030504040204" pitchFamily="34" charset="-120"/>
                <a:cs typeface="方正黑体简体" panose="02010601030101010101" pitchFamily="2" charset="-122"/>
              </a:rPr>
              <a:t>進行演講活動。</a:t>
            </a:r>
            <a:endParaRPr lang="zh-CN" altLang="en-US" sz="2400"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67" name="Freeform 402"/>
          <p:cNvSpPr/>
          <p:nvPr/>
        </p:nvSpPr>
        <p:spPr>
          <a:xfrm>
            <a:off x="2033374" y="5203479"/>
            <a:ext cx="483986" cy="615981"/>
          </a:xfrm>
          <a:custGeom>
            <a:avLst/>
            <a:gdLst>
              <a:gd name="connsiteX0" fmla="*/ 306501 w 396649"/>
              <a:gd name="connsiteY0" fmla="*/ 0 h 504825"/>
              <a:gd name="connsiteX1" fmla="*/ 378619 w 396649"/>
              <a:gd name="connsiteY1" fmla="*/ 0 h 504825"/>
              <a:gd name="connsiteX2" fmla="*/ 391296 w 396649"/>
              <a:gd name="connsiteY2" fmla="*/ 5353 h 504825"/>
              <a:gd name="connsiteX3" fmla="*/ 396649 w 396649"/>
              <a:gd name="connsiteY3" fmla="*/ 18029 h 504825"/>
              <a:gd name="connsiteX4" fmla="*/ 396649 w 396649"/>
              <a:gd name="connsiteY4" fmla="*/ 468766 h 504825"/>
              <a:gd name="connsiteX5" fmla="*/ 385944 w 396649"/>
              <a:gd name="connsiteY5" fmla="*/ 494120 h 504825"/>
              <a:gd name="connsiteX6" fmla="*/ 360590 w 396649"/>
              <a:gd name="connsiteY6" fmla="*/ 504825 h 504825"/>
              <a:gd name="connsiteX7" fmla="*/ 324531 w 396649"/>
              <a:gd name="connsiteY7" fmla="*/ 504825 h 504825"/>
              <a:gd name="connsiteX8" fmla="*/ 299177 w 396649"/>
              <a:gd name="connsiteY8" fmla="*/ 494120 h 504825"/>
              <a:gd name="connsiteX9" fmla="*/ 288472 w 396649"/>
              <a:gd name="connsiteY9" fmla="*/ 468766 h 504825"/>
              <a:gd name="connsiteX10" fmla="*/ 288472 w 396649"/>
              <a:gd name="connsiteY10" fmla="*/ 324530 h 504825"/>
              <a:gd name="connsiteX11" fmla="*/ 225369 w 396649"/>
              <a:gd name="connsiteY11" fmla="*/ 324530 h 504825"/>
              <a:gd name="connsiteX12" fmla="*/ 219030 w 396649"/>
              <a:gd name="connsiteY12" fmla="*/ 321854 h 504825"/>
              <a:gd name="connsiteX13" fmla="*/ 216354 w 396649"/>
              <a:gd name="connsiteY13" fmla="*/ 315516 h 504825"/>
              <a:gd name="connsiteX14" fmla="*/ 216354 w 396649"/>
              <a:gd name="connsiteY14" fmla="*/ 90147 h 504825"/>
              <a:gd name="connsiteX15" fmla="*/ 242835 w 396649"/>
              <a:gd name="connsiteY15" fmla="*/ 26481 h 504825"/>
              <a:gd name="connsiteX16" fmla="*/ 306501 w 396649"/>
              <a:gd name="connsiteY16" fmla="*/ 0 h 504825"/>
              <a:gd name="connsiteX17" fmla="*/ 18030 w 396649"/>
              <a:gd name="connsiteY17" fmla="*/ 0 h 504825"/>
              <a:gd name="connsiteX18" fmla="*/ 30707 w 396649"/>
              <a:gd name="connsiteY18" fmla="*/ 5353 h 504825"/>
              <a:gd name="connsiteX19" fmla="*/ 36059 w 396649"/>
              <a:gd name="connsiteY19" fmla="*/ 18029 h 504825"/>
              <a:gd name="connsiteX20" fmla="*/ 36059 w 396649"/>
              <a:gd name="connsiteY20" fmla="*/ 135221 h 504825"/>
              <a:gd name="connsiteX21" fmla="*/ 41412 w 396649"/>
              <a:gd name="connsiteY21" fmla="*/ 147898 h 504825"/>
              <a:gd name="connsiteX22" fmla="*/ 54089 w 396649"/>
              <a:gd name="connsiteY22" fmla="*/ 153251 h 504825"/>
              <a:gd name="connsiteX23" fmla="*/ 66766 w 396649"/>
              <a:gd name="connsiteY23" fmla="*/ 147898 h 504825"/>
              <a:gd name="connsiteX24" fmla="*/ 72119 w 396649"/>
              <a:gd name="connsiteY24" fmla="*/ 135221 h 504825"/>
              <a:gd name="connsiteX25" fmla="*/ 72119 w 396649"/>
              <a:gd name="connsiteY25" fmla="*/ 18029 h 504825"/>
              <a:gd name="connsiteX26" fmla="*/ 77471 w 396649"/>
              <a:gd name="connsiteY26" fmla="*/ 5353 h 504825"/>
              <a:gd name="connsiteX27" fmla="*/ 90148 w 396649"/>
              <a:gd name="connsiteY27" fmla="*/ 0 h 504825"/>
              <a:gd name="connsiteX28" fmla="*/ 102825 w 396649"/>
              <a:gd name="connsiteY28" fmla="*/ 5353 h 504825"/>
              <a:gd name="connsiteX29" fmla="*/ 108178 w 396649"/>
              <a:gd name="connsiteY29" fmla="*/ 18029 h 504825"/>
              <a:gd name="connsiteX30" fmla="*/ 108178 w 396649"/>
              <a:gd name="connsiteY30" fmla="*/ 135221 h 504825"/>
              <a:gd name="connsiteX31" fmla="*/ 113530 w 396649"/>
              <a:gd name="connsiteY31" fmla="*/ 147898 h 504825"/>
              <a:gd name="connsiteX32" fmla="*/ 126207 w 396649"/>
              <a:gd name="connsiteY32" fmla="*/ 153251 h 504825"/>
              <a:gd name="connsiteX33" fmla="*/ 138884 w 396649"/>
              <a:gd name="connsiteY33" fmla="*/ 147898 h 504825"/>
              <a:gd name="connsiteX34" fmla="*/ 144236 w 396649"/>
              <a:gd name="connsiteY34" fmla="*/ 135221 h 504825"/>
              <a:gd name="connsiteX35" fmla="*/ 144236 w 396649"/>
              <a:gd name="connsiteY35" fmla="*/ 18029 h 504825"/>
              <a:gd name="connsiteX36" fmla="*/ 149589 w 396649"/>
              <a:gd name="connsiteY36" fmla="*/ 5353 h 504825"/>
              <a:gd name="connsiteX37" fmla="*/ 162266 w 396649"/>
              <a:gd name="connsiteY37" fmla="*/ 0 h 504825"/>
              <a:gd name="connsiteX38" fmla="*/ 174943 w 396649"/>
              <a:gd name="connsiteY38" fmla="*/ 5353 h 504825"/>
              <a:gd name="connsiteX39" fmla="*/ 180295 w 396649"/>
              <a:gd name="connsiteY39" fmla="*/ 18029 h 504825"/>
              <a:gd name="connsiteX40" fmla="*/ 180295 w 396649"/>
              <a:gd name="connsiteY40" fmla="*/ 198324 h 504825"/>
              <a:gd name="connsiteX41" fmla="*/ 170295 w 396649"/>
              <a:gd name="connsiteY41" fmla="*/ 229594 h 504825"/>
              <a:gd name="connsiteX42" fmla="*/ 144236 w 396649"/>
              <a:gd name="connsiteY42" fmla="*/ 249314 h 504825"/>
              <a:gd name="connsiteX43" fmla="*/ 144236 w 396649"/>
              <a:gd name="connsiteY43" fmla="*/ 468766 h 504825"/>
              <a:gd name="connsiteX44" fmla="*/ 133532 w 396649"/>
              <a:gd name="connsiteY44" fmla="*/ 494120 h 504825"/>
              <a:gd name="connsiteX45" fmla="*/ 108178 w 396649"/>
              <a:gd name="connsiteY45" fmla="*/ 504825 h 504825"/>
              <a:gd name="connsiteX46" fmla="*/ 72119 w 396649"/>
              <a:gd name="connsiteY46" fmla="*/ 504825 h 504825"/>
              <a:gd name="connsiteX47" fmla="*/ 46765 w 396649"/>
              <a:gd name="connsiteY47" fmla="*/ 494120 h 504825"/>
              <a:gd name="connsiteX48" fmla="*/ 36059 w 396649"/>
              <a:gd name="connsiteY48" fmla="*/ 468766 h 504825"/>
              <a:gd name="connsiteX49" fmla="*/ 36059 w 396649"/>
              <a:gd name="connsiteY49" fmla="*/ 249314 h 504825"/>
              <a:gd name="connsiteX50" fmla="*/ 10002 w 396649"/>
              <a:gd name="connsiteY50" fmla="*/ 229594 h 504825"/>
              <a:gd name="connsiteX51" fmla="*/ 0 w 396649"/>
              <a:gd name="connsiteY51" fmla="*/ 198324 h 504825"/>
              <a:gd name="connsiteX52" fmla="*/ 0 w 396649"/>
              <a:gd name="connsiteY52" fmla="*/ 18029 h 504825"/>
              <a:gd name="connsiteX53" fmla="*/ 5354 w 396649"/>
              <a:gd name="connsiteY53" fmla="*/ 5353 h 504825"/>
              <a:gd name="connsiteX54" fmla="*/ 18030 w 396649"/>
              <a:gd name="connsiteY54"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6649" h="504825">
                <a:moveTo>
                  <a:pt x="306501" y="0"/>
                </a:moveTo>
                <a:lnTo>
                  <a:pt x="378619" y="0"/>
                </a:lnTo>
                <a:cubicBezTo>
                  <a:pt x="383502" y="0"/>
                  <a:pt x="387728" y="1784"/>
                  <a:pt x="391296" y="5353"/>
                </a:cubicBezTo>
                <a:cubicBezTo>
                  <a:pt x="394865" y="8921"/>
                  <a:pt x="396649" y="13147"/>
                  <a:pt x="396649" y="18029"/>
                </a:cubicBezTo>
                <a:lnTo>
                  <a:pt x="396649" y="468766"/>
                </a:lnTo>
                <a:cubicBezTo>
                  <a:pt x="396649" y="478532"/>
                  <a:pt x="393080" y="486983"/>
                  <a:pt x="385944" y="494120"/>
                </a:cubicBezTo>
                <a:cubicBezTo>
                  <a:pt x="378807" y="501257"/>
                  <a:pt x="370356" y="504825"/>
                  <a:pt x="360590" y="504825"/>
                </a:cubicBezTo>
                <a:lnTo>
                  <a:pt x="324531" y="504825"/>
                </a:lnTo>
                <a:cubicBezTo>
                  <a:pt x="314765" y="504825"/>
                  <a:pt x="306314" y="501257"/>
                  <a:pt x="299177" y="494120"/>
                </a:cubicBezTo>
                <a:cubicBezTo>
                  <a:pt x="292041" y="486983"/>
                  <a:pt x="288472" y="478532"/>
                  <a:pt x="288472" y="468766"/>
                </a:cubicBezTo>
                <a:lnTo>
                  <a:pt x="288472" y="324530"/>
                </a:lnTo>
                <a:lnTo>
                  <a:pt x="225369" y="324530"/>
                </a:lnTo>
                <a:cubicBezTo>
                  <a:pt x="222927" y="324530"/>
                  <a:pt x="220815" y="323638"/>
                  <a:pt x="219030" y="321854"/>
                </a:cubicBezTo>
                <a:cubicBezTo>
                  <a:pt x="217247" y="320070"/>
                  <a:pt x="216354" y="317957"/>
                  <a:pt x="216354" y="315516"/>
                </a:cubicBezTo>
                <a:lnTo>
                  <a:pt x="216354" y="90147"/>
                </a:lnTo>
                <a:cubicBezTo>
                  <a:pt x="216354" y="65357"/>
                  <a:pt x="225181" y="44135"/>
                  <a:pt x="242835" y="26481"/>
                </a:cubicBezTo>
                <a:cubicBezTo>
                  <a:pt x="260489" y="8827"/>
                  <a:pt x="281711" y="0"/>
                  <a:pt x="306501" y="0"/>
                </a:cubicBezTo>
                <a:close/>
                <a:moveTo>
                  <a:pt x="18030" y="0"/>
                </a:moveTo>
                <a:cubicBezTo>
                  <a:pt x="22913" y="0"/>
                  <a:pt x="27139" y="1784"/>
                  <a:pt x="30707" y="5353"/>
                </a:cubicBezTo>
                <a:cubicBezTo>
                  <a:pt x="34276" y="8921"/>
                  <a:pt x="36059" y="13147"/>
                  <a:pt x="36059" y="18029"/>
                </a:cubicBezTo>
                <a:lnTo>
                  <a:pt x="36059" y="135221"/>
                </a:lnTo>
                <a:cubicBezTo>
                  <a:pt x="36059" y="140104"/>
                  <a:pt x="37844" y="144330"/>
                  <a:pt x="41412" y="147898"/>
                </a:cubicBezTo>
                <a:cubicBezTo>
                  <a:pt x="44980" y="151466"/>
                  <a:pt x="49206" y="153251"/>
                  <a:pt x="54089" y="153251"/>
                </a:cubicBezTo>
                <a:cubicBezTo>
                  <a:pt x="58972" y="153251"/>
                  <a:pt x="63198" y="151466"/>
                  <a:pt x="66766" y="147898"/>
                </a:cubicBezTo>
                <a:cubicBezTo>
                  <a:pt x="70334" y="144330"/>
                  <a:pt x="72119" y="140104"/>
                  <a:pt x="72119" y="135221"/>
                </a:cubicBezTo>
                <a:lnTo>
                  <a:pt x="72119" y="18029"/>
                </a:lnTo>
                <a:cubicBezTo>
                  <a:pt x="72119" y="13147"/>
                  <a:pt x="73902" y="8921"/>
                  <a:pt x="77471" y="5353"/>
                </a:cubicBezTo>
                <a:cubicBezTo>
                  <a:pt x="81040" y="1784"/>
                  <a:pt x="85265" y="0"/>
                  <a:pt x="90148" y="0"/>
                </a:cubicBezTo>
                <a:cubicBezTo>
                  <a:pt x="95031" y="0"/>
                  <a:pt x="99256" y="1784"/>
                  <a:pt x="102825" y="5353"/>
                </a:cubicBezTo>
                <a:cubicBezTo>
                  <a:pt x="106393" y="8921"/>
                  <a:pt x="108178" y="13147"/>
                  <a:pt x="108178" y="18029"/>
                </a:cubicBezTo>
                <a:lnTo>
                  <a:pt x="108178" y="135221"/>
                </a:lnTo>
                <a:cubicBezTo>
                  <a:pt x="108178" y="140104"/>
                  <a:pt x="109961" y="144330"/>
                  <a:pt x="113530" y="147898"/>
                </a:cubicBezTo>
                <a:cubicBezTo>
                  <a:pt x="117098" y="151466"/>
                  <a:pt x="121324" y="153251"/>
                  <a:pt x="126207" y="153251"/>
                </a:cubicBezTo>
                <a:cubicBezTo>
                  <a:pt x="131090" y="153251"/>
                  <a:pt x="135315" y="151466"/>
                  <a:pt x="138884" y="147898"/>
                </a:cubicBezTo>
                <a:cubicBezTo>
                  <a:pt x="142452" y="144330"/>
                  <a:pt x="144236" y="140104"/>
                  <a:pt x="144236" y="135221"/>
                </a:cubicBezTo>
                <a:lnTo>
                  <a:pt x="144236" y="18029"/>
                </a:lnTo>
                <a:cubicBezTo>
                  <a:pt x="144236" y="13147"/>
                  <a:pt x="146021" y="8921"/>
                  <a:pt x="149589" y="5353"/>
                </a:cubicBezTo>
                <a:cubicBezTo>
                  <a:pt x="153157" y="1784"/>
                  <a:pt x="157383" y="0"/>
                  <a:pt x="162266" y="0"/>
                </a:cubicBezTo>
                <a:cubicBezTo>
                  <a:pt x="167149" y="0"/>
                  <a:pt x="171375" y="1784"/>
                  <a:pt x="174943" y="5353"/>
                </a:cubicBezTo>
                <a:cubicBezTo>
                  <a:pt x="178511" y="8921"/>
                  <a:pt x="180295" y="13147"/>
                  <a:pt x="180295" y="18029"/>
                </a:cubicBezTo>
                <a:lnTo>
                  <a:pt x="180295" y="198324"/>
                </a:lnTo>
                <a:cubicBezTo>
                  <a:pt x="180295" y="209780"/>
                  <a:pt x="176962" y="220204"/>
                  <a:pt x="170295" y="229594"/>
                </a:cubicBezTo>
                <a:cubicBezTo>
                  <a:pt x="163627" y="238984"/>
                  <a:pt x="154942" y="245558"/>
                  <a:pt x="144236" y="249314"/>
                </a:cubicBezTo>
                <a:lnTo>
                  <a:pt x="144236" y="468766"/>
                </a:lnTo>
                <a:cubicBezTo>
                  <a:pt x="144236" y="478532"/>
                  <a:pt x="140668" y="486983"/>
                  <a:pt x="133532" y="494120"/>
                </a:cubicBezTo>
                <a:cubicBezTo>
                  <a:pt x="126395" y="501257"/>
                  <a:pt x="117944" y="504825"/>
                  <a:pt x="108178" y="504825"/>
                </a:cubicBezTo>
                <a:lnTo>
                  <a:pt x="72119" y="504825"/>
                </a:lnTo>
                <a:cubicBezTo>
                  <a:pt x="62352" y="504825"/>
                  <a:pt x="53901" y="501257"/>
                  <a:pt x="46765" y="494120"/>
                </a:cubicBezTo>
                <a:cubicBezTo>
                  <a:pt x="39628" y="486983"/>
                  <a:pt x="36059" y="478532"/>
                  <a:pt x="36059" y="468766"/>
                </a:cubicBezTo>
                <a:lnTo>
                  <a:pt x="36059" y="249314"/>
                </a:lnTo>
                <a:cubicBezTo>
                  <a:pt x="25354" y="245558"/>
                  <a:pt x="16669" y="238984"/>
                  <a:pt x="10002" y="229594"/>
                </a:cubicBezTo>
                <a:cubicBezTo>
                  <a:pt x="3334" y="220204"/>
                  <a:pt x="0" y="209780"/>
                  <a:pt x="0" y="198324"/>
                </a:cubicBezTo>
                <a:lnTo>
                  <a:pt x="0" y="18029"/>
                </a:lnTo>
                <a:cubicBezTo>
                  <a:pt x="0" y="13147"/>
                  <a:pt x="1785" y="8921"/>
                  <a:pt x="5354" y="5353"/>
                </a:cubicBezTo>
                <a:cubicBezTo>
                  <a:pt x="8922" y="1784"/>
                  <a:pt x="13147" y="0"/>
                  <a:pt x="180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8" name="矩形 67"/>
          <p:cNvSpPr/>
          <p:nvPr/>
        </p:nvSpPr>
        <p:spPr>
          <a:xfrm>
            <a:off x="8431829" y="3615314"/>
            <a:ext cx="4283662" cy="1200329"/>
          </a:xfrm>
          <a:prstGeom prst="rect">
            <a:avLst/>
          </a:prstGeom>
        </p:spPr>
        <p:txBody>
          <a:bodyPr wrap="square">
            <a:spAutoFit/>
          </a:bodyPr>
          <a:lstStyle/>
          <a:p>
            <a:pPr lvl="0" defTabSz="913765">
              <a:defRPr/>
            </a:pPr>
            <a:r>
              <a:rPr lang="en-US" altLang="zh-TW" sz="2400" dirty="0" smtClean="0">
                <a:latin typeface="微軟正黑體" panose="020B0604030504040204" pitchFamily="34" charset="-120"/>
                <a:ea typeface="微軟正黑體" panose="020B0604030504040204" pitchFamily="34" charset="-120"/>
                <a:cs typeface="方正黑体简体" panose="02010601030101010101" pitchFamily="2" charset="-122"/>
              </a:rPr>
              <a:t>1.</a:t>
            </a:r>
            <a:r>
              <a:rPr lang="zh-TW" altLang="en-US" sz="2400" dirty="0" smtClean="0">
                <a:latin typeface="微軟正黑體" panose="020B0604030504040204" pitchFamily="34" charset="-120"/>
                <a:ea typeface="微軟正黑體" panose="020B0604030504040204" pitchFamily="34" charset="-120"/>
                <a:cs typeface="方正黑体简体" panose="02010601030101010101" pitchFamily="2" charset="-122"/>
              </a:rPr>
              <a:t>演講者來校演講之交通住宿。</a:t>
            </a:r>
            <a:endParaRPr lang="en-US" altLang="zh-TW" sz="2400" dirty="0" smtClean="0">
              <a:latin typeface="微軟正黑體" panose="020B0604030504040204" pitchFamily="34" charset="-120"/>
              <a:ea typeface="微軟正黑體" panose="020B0604030504040204" pitchFamily="34" charset="-120"/>
              <a:cs typeface="方正黑体简体" panose="02010601030101010101" pitchFamily="2" charset="-122"/>
            </a:endParaRPr>
          </a:p>
          <a:p>
            <a:pPr lvl="0" defTabSz="913765">
              <a:defRPr/>
            </a:pPr>
            <a:r>
              <a:rPr lang="en-US" altLang="zh-TW" sz="2400" dirty="0" smtClean="0">
                <a:latin typeface="微軟正黑體" panose="020B0604030504040204" pitchFamily="34" charset="-120"/>
                <a:ea typeface="微軟正黑體" panose="020B0604030504040204" pitchFamily="34" charset="-120"/>
                <a:cs typeface="方正黑体简体" panose="02010601030101010101" pitchFamily="2" charset="-122"/>
              </a:rPr>
              <a:t>2.</a:t>
            </a:r>
            <a:r>
              <a:rPr lang="zh-TW" altLang="en-US" sz="2400" dirty="0" smtClean="0">
                <a:latin typeface="微軟正黑體" panose="020B0604030504040204" pitchFamily="34" charset="-120"/>
                <a:ea typeface="微軟正黑體" panose="020B0604030504040204" pitchFamily="34" charset="-120"/>
                <a:cs typeface="方正黑体简体" panose="02010601030101010101" pitchFamily="2" charset="-122"/>
              </a:rPr>
              <a:t>社群成員至</a:t>
            </a:r>
            <a:r>
              <a:rPr lang="zh-TW" altLang="en-US" sz="2400" dirty="0">
                <a:latin typeface="微軟正黑體" panose="020B0604030504040204" pitchFamily="34" charset="-120"/>
                <a:ea typeface="微軟正黑體" panose="020B0604030504040204" pitchFamily="34" charset="-120"/>
                <a:cs typeface="方正黑体简体" panose="02010601030101010101" pitchFamily="2" charset="-122"/>
              </a:rPr>
              <a:t>外地交流之交通住宿。</a:t>
            </a:r>
            <a:endParaRPr lang="zh-CN" altLang="en-US" sz="2400"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69" name="矩形 68"/>
          <p:cNvSpPr/>
          <p:nvPr/>
        </p:nvSpPr>
        <p:spPr>
          <a:xfrm>
            <a:off x="13903141" y="3588559"/>
            <a:ext cx="3814108" cy="830997"/>
          </a:xfrm>
          <a:prstGeom prst="rect">
            <a:avLst/>
          </a:prstGeom>
        </p:spPr>
        <p:txBody>
          <a:bodyPr wrap="square">
            <a:spAutoFit/>
          </a:bodyPr>
          <a:lstStyle/>
          <a:p>
            <a:pPr lvl="0" defTabSz="913765">
              <a:defRPr/>
            </a:pPr>
            <a:r>
              <a:rPr lang="zh-TW" altLang="en-US" sz="2400" dirty="0" smtClean="0">
                <a:latin typeface="微軟正黑體" panose="020B0604030504040204" pitchFamily="34" charset="-120"/>
                <a:ea typeface="微軟正黑體" panose="020B0604030504040204" pitchFamily="34" charset="-120"/>
                <a:cs typeface="方正黑体简体" panose="02010601030101010101" pitchFamily="2" charset="-122"/>
              </a:rPr>
              <a:t>社群成員及學生至校外參訪之保險費。</a:t>
            </a:r>
            <a:endParaRPr lang="zh-CN" altLang="en-US" sz="2400"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70" name="矩形 69"/>
          <p:cNvSpPr/>
          <p:nvPr/>
        </p:nvSpPr>
        <p:spPr>
          <a:xfrm>
            <a:off x="2956278" y="5649103"/>
            <a:ext cx="3814108" cy="461665"/>
          </a:xfrm>
          <a:prstGeom prst="rect">
            <a:avLst/>
          </a:prstGeom>
        </p:spPr>
        <p:txBody>
          <a:bodyPr wrap="square">
            <a:spAutoFit/>
          </a:bodyPr>
          <a:lstStyle/>
          <a:p>
            <a:pPr lvl="0" defTabSz="913765">
              <a:defRPr/>
            </a:pPr>
            <a:r>
              <a:rPr lang="zh-TW" altLang="en-US" sz="2400" dirty="0">
                <a:latin typeface="微軟正黑體" panose="020B0604030504040204" pitchFamily="34" charset="-120"/>
                <a:ea typeface="微軟正黑體" panose="020B0604030504040204" pitchFamily="34" charset="-120"/>
                <a:cs typeface="方正黑体简体" panose="02010601030101010101" pitchFamily="2" charset="-122"/>
              </a:rPr>
              <a:t>社群辦理活動之誤餐費</a:t>
            </a:r>
            <a:r>
              <a:rPr lang="zh-TW" altLang="en-US" sz="2400" dirty="0" smtClean="0">
                <a:latin typeface="微軟正黑體" panose="020B0604030504040204" pitchFamily="34" charset="-120"/>
                <a:ea typeface="微軟正黑體" panose="020B0604030504040204" pitchFamily="34" charset="-120"/>
                <a:cs typeface="方正黑体简体" panose="02010601030101010101" pitchFamily="2" charset="-122"/>
              </a:rPr>
              <a:t>。</a:t>
            </a:r>
            <a:endParaRPr lang="zh-CN" altLang="en-US" sz="2400"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71" name="矩形 70"/>
          <p:cNvSpPr/>
          <p:nvPr/>
        </p:nvSpPr>
        <p:spPr>
          <a:xfrm>
            <a:off x="8429068" y="5668001"/>
            <a:ext cx="3814108" cy="830997"/>
          </a:xfrm>
          <a:prstGeom prst="rect">
            <a:avLst/>
          </a:prstGeom>
        </p:spPr>
        <p:txBody>
          <a:bodyPr wrap="square">
            <a:spAutoFit/>
          </a:bodyPr>
          <a:lstStyle/>
          <a:p>
            <a:pPr lvl="0" defTabSz="913765">
              <a:defRPr/>
            </a:pPr>
            <a:r>
              <a:rPr lang="zh-TW" altLang="en-US" sz="2400" dirty="0">
                <a:latin typeface="微軟正黑體" panose="020B0604030504040204" pitchFamily="34" charset="-120"/>
                <a:ea typeface="微軟正黑體" panose="020B0604030504040204" pitchFamily="34" charset="-120"/>
                <a:cs typeface="方正黑体简体" panose="02010601030101010101" pitchFamily="2" charset="-122"/>
              </a:rPr>
              <a:t>社</a:t>
            </a:r>
            <a:r>
              <a:rPr lang="zh-TW" altLang="en-US" sz="2400" dirty="0" smtClean="0">
                <a:latin typeface="微軟正黑體" panose="020B0604030504040204" pitchFamily="34" charset="-120"/>
                <a:ea typeface="微軟正黑體" panose="020B0604030504040204" pitchFamily="34" charset="-120"/>
                <a:cs typeface="方正黑体简体" panose="02010601030101010101" pitchFamily="2" charset="-122"/>
              </a:rPr>
              <a:t>群執行過程中所需之印刷費。</a:t>
            </a:r>
            <a:endParaRPr lang="zh-CN" altLang="en-US" sz="2400"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72" name="矩形 71"/>
          <p:cNvSpPr/>
          <p:nvPr/>
        </p:nvSpPr>
        <p:spPr>
          <a:xfrm>
            <a:off x="13903141" y="5704735"/>
            <a:ext cx="3814108" cy="830997"/>
          </a:xfrm>
          <a:prstGeom prst="rect">
            <a:avLst/>
          </a:prstGeom>
        </p:spPr>
        <p:txBody>
          <a:bodyPr wrap="square">
            <a:spAutoFit/>
          </a:bodyPr>
          <a:lstStyle/>
          <a:p>
            <a:pPr lvl="0" defTabSz="913765">
              <a:defRPr/>
            </a:pPr>
            <a:r>
              <a:rPr lang="zh-TW" altLang="en-US" sz="2400" dirty="0">
                <a:latin typeface="微軟正黑體" panose="020B0604030504040204" pitchFamily="34" charset="-120"/>
                <a:ea typeface="微軟正黑體" panose="020B0604030504040204" pitchFamily="34" charset="-120"/>
                <a:cs typeface="方正黑体简体" panose="02010601030101010101" pitchFamily="2" charset="-122"/>
              </a:rPr>
              <a:t>社</a:t>
            </a:r>
            <a:r>
              <a:rPr lang="zh-TW" altLang="en-US" sz="2400" dirty="0" smtClean="0">
                <a:latin typeface="微軟正黑體" panose="020B0604030504040204" pitchFamily="34" charset="-120"/>
                <a:ea typeface="微軟正黑體" panose="020B0604030504040204" pitchFamily="34" charset="-120"/>
                <a:cs typeface="方正黑体简体" panose="02010601030101010101" pitchFamily="2" charset="-122"/>
              </a:rPr>
              <a:t>群執行過程中所需之文具材料費用。</a:t>
            </a:r>
            <a:endParaRPr lang="zh-CN" altLang="en-US" sz="2400"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73" name="矩形 72"/>
          <p:cNvSpPr/>
          <p:nvPr/>
        </p:nvSpPr>
        <p:spPr>
          <a:xfrm>
            <a:off x="2971800" y="7349898"/>
            <a:ext cx="5457268" cy="1938992"/>
          </a:xfrm>
          <a:prstGeom prst="rect">
            <a:avLst/>
          </a:prstGeom>
        </p:spPr>
        <p:txBody>
          <a:bodyPr wrap="square">
            <a:spAutoFit/>
          </a:bodyPr>
          <a:lstStyle/>
          <a:p>
            <a:pPr lvl="0" defTabSz="913765">
              <a:defRPr/>
            </a:pPr>
            <a:r>
              <a:rPr lang="en-US" altLang="zh-TW" sz="2400" dirty="0" smtClean="0">
                <a:latin typeface="微軟正黑體" panose="020B0604030504040204" pitchFamily="34" charset="-120"/>
                <a:ea typeface="微軟正黑體" panose="020B0604030504040204" pitchFamily="34" charset="-120"/>
                <a:cs typeface="方正黑体简体" panose="02010601030101010101" pitchFamily="2" charset="-122"/>
              </a:rPr>
              <a:t>1.</a:t>
            </a:r>
            <a:r>
              <a:rPr lang="zh-TW" altLang="en-US" sz="2400" dirty="0" smtClean="0">
                <a:latin typeface="微軟正黑體" panose="020B0604030504040204" pitchFamily="34" charset="-120"/>
                <a:ea typeface="微軟正黑體" panose="020B0604030504040204" pitchFamily="34" charset="-120"/>
                <a:cs typeface="方正黑体简体" panose="02010601030101010101" pitchFamily="2" charset="-122"/>
              </a:rPr>
              <a:t>依計畫執行需求列出具體的支用項目，並</a:t>
            </a:r>
            <a:r>
              <a:rPr lang="zh-TW" altLang="en-US" sz="2400" b="1" dirty="0" smtClean="0">
                <a:solidFill>
                  <a:srgbClr val="FF0000"/>
                </a:solidFill>
                <a:latin typeface="微軟正黑體" panose="020B0604030504040204" pitchFamily="34" charset="-120"/>
                <a:ea typeface="微軟正黑體" panose="020B0604030504040204" pitchFamily="34" charset="-120"/>
                <a:cs typeface="方正黑体简体" panose="02010601030101010101" pitchFamily="2" charset="-122"/>
              </a:rPr>
              <a:t>以總經費</a:t>
            </a:r>
            <a:r>
              <a:rPr lang="en-US" altLang="zh-TW" sz="2400" b="1" dirty="0" smtClean="0">
                <a:solidFill>
                  <a:srgbClr val="FF0000"/>
                </a:solidFill>
                <a:latin typeface="微軟正黑體" panose="020B0604030504040204" pitchFamily="34" charset="-120"/>
                <a:ea typeface="微軟正黑體" panose="020B0604030504040204" pitchFamily="34" charset="-120"/>
                <a:cs typeface="方正黑体简体" panose="02010601030101010101" pitchFamily="2" charset="-122"/>
              </a:rPr>
              <a:t>10%</a:t>
            </a:r>
            <a:r>
              <a:rPr lang="zh-TW" altLang="en-US" sz="2400" b="1" dirty="0" smtClean="0">
                <a:solidFill>
                  <a:srgbClr val="FF0000"/>
                </a:solidFill>
                <a:latin typeface="微軟正黑體" panose="020B0604030504040204" pitchFamily="34" charset="-120"/>
                <a:ea typeface="微軟正黑體" panose="020B0604030504040204" pitchFamily="34" charset="-120"/>
                <a:cs typeface="方正黑体简体" panose="02010601030101010101" pitchFamily="2" charset="-122"/>
              </a:rPr>
              <a:t>為限</a:t>
            </a:r>
            <a:r>
              <a:rPr lang="zh-TW" altLang="en-US" sz="2400" dirty="0" smtClean="0">
                <a:latin typeface="微軟正黑體" panose="020B0604030504040204" pitchFamily="34" charset="-120"/>
                <a:ea typeface="微軟正黑體" panose="020B0604030504040204" pitchFamily="34" charset="-120"/>
                <a:cs typeface="方正黑体简体" panose="02010601030101010101" pitchFamily="2" charset="-122"/>
              </a:rPr>
              <a:t>。</a:t>
            </a:r>
            <a:endParaRPr lang="en-US" altLang="zh-TW" sz="2400" dirty="0" smtClean="0">
              <a:latin typeface="微軟正黑體" panose="020B0604030504040204" pitchFamily="34" charset="-120"/>
              <a:ea typeface="微軟正黑體" panose="020B0604030504040204" pitchFamily="34" charset="-120"/>
              <a:cs typeface="方正黑体简体" panose="02010601030101010101" pitchFamily="2" charset="-122"/>
            </a:endParaRPr>
          </a:p>
          <a:p>
            <a:r>
              <a:rPr lang="en-US" altLang="zh-TW" sz="2400" dirty="0" smtClean="0">
                <a:latin typeface="微軟正黑體" panose="020B0604030504040204" pitchFamily="34" charset="-120"/>
                <a:ea typeface="微軟正黑體" panose="020B0604030504040204" pitchFamily="34" charset="-120"/>
                <a:cs typeface="方正黑体简体" panose="02010601030101010101" pitchFamily="2" charset="-122"/>
              </a:rPr>
              <a:t>2.</a:t>
            </a:r>
            <a:r>
              <a:rPr lang="zh-TW" altLang="en-US" sz="2400" dirty="0">
                <a:latin typeface="微軟正黑體" panose="020B0604030504040204" pitchFamily="34" charset="-120"/>
                <a:ea typeface="微軟正黑體" panose="020B0604030504040204" pitchFamily="34" charset="-120"/>
              </a:rPr>
              <a:t>其他項目</a:t>
            </a:r>
            <a:r>
              <a:rPr lang="zh-TW" altLang="zh-TW" sz="2400" dirty="0">
                <a:latin typeface="微軟正黑體" panose="020B0604030504040204" pitchFamily="34" charset="-120"/>
                <a:ea typeface="微軟正黑體" panose="020B0604030504040204" pitchFamily="34" charset="-120"/>
              </a:rPr>
              <a:t>需經審查後</a:t>
            </a:r>
            <a:r>
              <a:rPr lang="zh-TW" altLang="zh-TW" sz="2400" dirty="0" smtClean="0">
                <a:latin typeface="微軟正黑體" panose="020B0604030504040204" pitchFamily="34" charset="-120"/>
                <a:ea typeface="微軟正黑體" panose="020B0604030504040204" pitchFamily="34" charset="-120"/>
              </a:rPr>
              <a:t>，與</a:t>
            </a:r>
            <a:r>
              <a:rPr lang="zh-TW" altLang="zh-TW" sz="2400" dirty="0">
                <a:latin typeface="微軟正黑體" panose="020B0604030504040204" pitchFamily="34" charset="-120"/>
                <a:ea typeface="微軟正黑體" panose="020B0604030504040204" pitchFamily="34" charset="-120"/>
              </a:rPr>
              <a:t>計畫審查結果併</a:t>
            </a:r>
            <a:r>
              <a:rPr lang="zh-TW" altLang="zh-TW" sz="2400" dirty="0" smtClean="0">
                <a:latin typeface="微軟正黑體" panose="020B0604030504040204" pitchFamily="34" charset="-120"/>
                <a:ea typeface="微軟正黑體" panose="020B0604030504040204" pitchFamily="34" charset="-120"/>
              </a:rPr>
              <a:t>同通知</a:t>
            </a:r>
            <a:r>
              <a:rPr lang="zh-TW" altLang="zh-TW" sz="2400" dirty="0">
                <a:latin typeface="微軟正黑體" panose="020B0604030504040204" pitchFamily="34" charset="-120"/>
                <a:ea typeface="微軟正黑體" panose="020B0604030504040204" pitchFamily="34" charset="-120"/>
              </a:rPr>
              <a:t>是否可支用。</a:t>
            </a:r>
            <a:endParaRPr lang="zh-TW" altLang="en-US" sz="2400" dirty="0">
              <a:latin typeface="微軟正黑體" panose="020B0604030504040204" pitchFamily="34" charset="-120"/>
              <a:ea typeface="微軟正黑體" panose="020B0604030504040204" pitchFamily="34" charset="-120"/>
            </a:endParaRPr>
          </a:p>
          <a:p>
            <a:pPr lvl="0" defTabSz="913765">
              <a:defRPr/>
            </a:pPr>
            <a:endParaRPr lang="zh-CN" altLang="en-US" sz="2400" dirty="0">
              <a:latin typeface="微軟正黑體" panose="020B0604030504040204" pitchFamily="34" charset="-120"/>
              <a:ea typeface="微軟正黑體" panose="020B0604030504040204" pitchFamily="34" charset="-120"/>
              <a:cs typeface="方正黑体简体" panose="02010601030101010101" pitchFamily="2" charset="-122"/>
            </a:endParaRP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02538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33462" y="0"/>
            <a:ext cx="0" cy="3768928"/>
          </a:xfrm>
          <a:prstGeom prst="line">
            <a:avLst/>
          </a:prstGeom>
          <a:ln w="57150" cap="flat">
            <a:solidFill>
              <a:srgbClr val="4E6E81"/>
            </a:solidFill>
            <a:prstDash val="sysDash"/>
            <a:headEnd type="none" w="sm" len="sm"/>
            <a:tailEnd type="none" w="sm" len="sm"/>
          </a:ln>
        </p:spPr>
      </p:sp>
      <p:sp>
        <p:nvSpPr>
          <p:cNvPr id="21" name="TextBox 20"/>
          <p:cNvSpPr txBox="1"/>
          <p:nvPr/>
        </p:nvSpPr>
        <p:spPr>
          <a:xfrm>
            <a:off x="1524000" y="1028700"/>
            <a:ext cx="6745651" cy="1231106"/>
          </a:xfrm>
          <a:prstGeom prst="rect">
            <a:avLst/>
          </a:prstGeom>
        </p:spPr>
        <p:txBody>
          <a:bodyPr lIns="0" tIns="0" rIns="0" bIns="0" rtlCol="0" anchor="t">
            <a:spAutoFit/>
          </a:bodyPr>
          <a:lstStyle/>
          <a:p>
            <a:r>
              <a:rPr lang="zh-TW"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成果考核</a:t>
            </a:r>
            <a:endParaRPr lang="zh-CN" altLang="en-US" sz="8000" b="1"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grpSp>
        <p:nvGrpSpPr>
          <p:cNvPr id="31" name="组合 13"/>
          <p:cNvGrpSpPr/>
          <p:nvPr/>
        </p:nvGrpSpPr>
        <p:grpSpPr>
          <a:xfrm>
            <a:off x="3512888" y="3930543"/>
            <a:ext cx="1458284" cy="3358307"/>
            <a:chOff x="2210594" y="1730587"/>
            <a:chExt cx="928562" cy="2138401"/>
          </a:xfrm>
        </p:grpSpPr>
        <p:cxnSp>
          <p:nvCxnSpPr>
            <p:cNvPr id="32" name="直接连接符 14"/>
            <p:cNvCxnSpPr/>
            <p:nvPr/>
          </p:nvCxnSpPr>
          <p:spPr>
            <a:xfrm>
              <a:off x="2210594" y="3160810"/>
              <a:ext cx="928562" cy="708178"/>
            </a:xfrm>
            <a:prstGeom prst="line">
              <a:avLst/>
            </a:prstGeom>
            <a:ln w="63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16"/>
            <p:cNvCxnSpPr/>
            <p:nvPr/>
          </p:nvCxnSpPr>
          <p:spPr>
            <a:xfrm flipV="1">
              <a:off x="2210594" y="1730587"/>
              <a:ext cx="920215" cy="661380"/>
            </a:xfrm>
            <a:prstGeom prst="line">
              <a:avLst/>
            </a:prstGeom>
            <a:ln w="63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4" name="组合 1"/>
          <p:cNvGrpSpPr/>
          <p:nvPr/>
        </p:nvGrpSpPr>
        <p:grpSpPr>
          <a:xfrm>
            <a:off x="4851930" y="3435437"/>
            <a:ext cx="1143000" cy="1142245"/>
            <a:chOff x="3356926" y="1209247"/>
            <a:chExt cx="727805" cy="727324"/>
          </a:xfrm>
          <a:solidFill>
            <a:srgbClr val="A66735"/>
          </a:solidFill>
        </p:grpSpPr>
        <p:sp>
          <p:nvSpPr>
            <p:cNvPr id="35" name="椭圆 59"/>
            <p:cNvSpPr/>
            <p:nvPr/>
          </p:nvSpPr>
          <p:spPr>
            <a:xfrm>
              <a:off x="3356926" y="1209247"/>
              <a:ext cx="727805" cy="727324"/>
            </a:xfrm>
            <a:prstGeom prst="ellipse">
              <a:avLst/>
            </a:prstGeom>
            <a:solidFill>
              <a:schemeClr val="accent1">
                <a:lumMod val="75000"/>
              </a:schemeClr>
            </a:solidFill>
            <a:ln w="15875">
              <a:gradFill flip="none" rotWithShape="1">
                <a:gsLst>
                  <a:gs pos="0">
                    <a:schemeClr val="bg1"/>
                  </a:gs>
                  <a:gs pos="100000">
                    <a:schemeClr val="bg1">
                      <a:lumMod val="75000"/>
                    </a:schemeClr>
                  </a:gs>
                </a:gsLst>
                <a:lin ang="2700000" scaled="1"/>
                <a:tileRect/>
              </a:gradFill>
            </a:ln>
            <a:effectLst>
              <a:outerShdw blurRad="444500" dist="254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36" name="文本框 37"/>
            <p:cNvSpPr>
              <a:spLocks noChangeArrowheads="1"/>
            </p:cNvSpPr>
            <p:nvPr/>
          </p:nvSpPr>
          <p:spPr bwMode="auto">
            <a:xfrm>
              <a:off x="3466059" y="1308341"/>
              <a:ext cx="509539" cy="5291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TW" altLang="en-US" sz="24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每月</a:t>
              </a:r>
              <a:endParaRPr lang="en-US" altLang="zh-TW" sz="2400" b="1" dirty="0" smtClean="0">
                <a:solidFill>
                  <a:schemeClr val="bg1"/>
                </a:solidFill>
                <a:latin typeface="微軟正黑體" panose="020B0604030504040204" pitchFamily="34" charset="-120"/>
                <a:ea typeface="微軟正黑體" panose="020B0604030504040204" pitchFamily="34" charset="-120"/>
                <a:sym typeface="微软雅黑" pitchFamily="34" charset="-122"/>
              </a:endParaRPr>
            </a:p>
            <a:p>
              <a:pPr algn="ctr" eaLnBrk="1" hangingPunct="1">
                <a:spcBef>
                  <a:spcPct val="0"/>
                </a:spcBef>
                <a:buFont typeface="Arial" charset="0"/>
                <a:buNone/>
              </a:pPr>
              <a:r>
                <a:rPr lang="zh-TW" altLang="en-US" sz="24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考核</a:t>
              </a:r>
              <a:endParaRPr lang="zh-CN" altLang="en-US" sz="2400" b="1" dirty="0">
                <a:solidFill>
                  <a:schemeClr val="bg1"/>
                </a:solidFill>
                <a:latin typeface="微軟正黑體" panose="020B0604030504040204" pitchFamily="34" charset="-120"/>
                <a:ea typeface="微軟正黑體" panose="020B0604030504040204" pitchFamily="34" charset="-120"/>
                <a:sym typeface="微软雅黑" pitchFamily="34" charset="-122"/>
              </a:endParaRPr>
            </a:p>
          </p:txBody>
        </p:sp>
      </p:grpSp>
      <p:grpSp>
        <p:nvGrpSpPr>
          <p:cNvPr id="37" name="组合 3"/>
          <p:cNvGrpSpPr/>
          <p:nvPr/>
        </p:nvGrpSpPr>
        <p:grpSpPr>
          <a:xfrm>
            <a:off x="4832668" y="6665963"/>
            <a:ext cx="1143000" cy="1142245"/>
            <a:chOff x="3365273" y="3506897"/>
            <a:chExt cx="727805" cy="727324"/>
          </a:xfrm>
          <a:solidFill>
            <a:schemeClr val="bg1">
              <a:lumMod val="50000"/>
            </a:schemeClr>
          </a:solidFill>
        </p:grpSpPr>
        <p:sp>
          <p:nvSpPr>
            <p:cNvPr id="38" name="椭圆 61"/>
            <p:cNvSpPr/>
            <p:nvPr/>
          </p:nvSpPr>
          <p:spPr>
            <a:xfrm>
              <a:off x="3365273" y="3506897"/>
              <a:ext cx="727805" cy="727324"/>
            </a:xfrm>
            <a:prstGeom prst="ellipse">
              <a:avLst/>
            </a:prstGeom>
            <a:grpFill/>
            <a:ln w="15875">
              <a:gradFill flip="none" rotWithShape="1">
                <a:gsLst>
                  <a:gs pos="0">
                    <a:schemeClr val="bg1"/>
                  </a:gs>
                  <a:gs pos="100000">
                    <a:schemeClr val="bg1">
                      <a:lumMod val="75000"/>
                    </a:schemeClr>
                  </a:gs>
                </a:gsLst>
                <a:lin ang="2700000" scaled="1"/>
                <a:tileRect/>
              </a:gradFill>
            </a:ln>
            <a:effectLst>
              <a:outerShdw blurRad="444500" dist="254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39" name="文本框 37"/>
            <p:cNvSpPr>
              <a:spLocks noChangeArrowheads="1"/>
            </p:cNvSpPr>
            <p:nvPr/>
          </p:nvSpPr>
          <p:spPr bwMode="auto">
            <a:xfrm>
              <a:off x="3466059" y="3630528"/>
              <a:ext cx="509539" cy="5291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TW" altLang="en-US" sz="24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成果</a:t>
              </a:r>
              <a:endParaRPr lang="en-US" altLang="zh-TW" sz="2400" b="1" dirty="0" smtClean="0">
                <a:solidFill>
                  <a:schemeClr val="bg1"/>
                </a:solidFill>
                <a:latin typeface="微軟正黑體" panose="020B0604030504040204" pitchFamily="34" charset="-120"/>
                <a:ea typeface="微軟正黑體" panose="020B0604030504040204" pitchFamily="34" charset="-120"/>
                <a:sym typeface="微软雅黑" pitchFamily="34" charset="-122"/>
              </a:endParaRPr>
            </a:p>
            <a:p>
              <a:pPr algn="ctr" eaLnBrk="1" hangingPunct="1">
                <a:spcBef>
                  <a:spcPct val="0"/>
                </a:spcBef>
                <a:buFont typeface="Arial" charset="0"/>
                <a:buNone/>
              </a:pPr>
              <a:r>
                <a:rPr lang="zh-TW" altLang="en-US" sz="2400" b="1" dirty="0" smtClean="0">
                  <a:solidFill>
                    <a:schemeClr val="bg1"/>
                  </a:solidFill>
                  <a:latin typeface="微軟正黑體" panose="020B0604030504040204" pitchFamily="34" charset="-120"/>
                  <a:ea typeface="微軟正黑體" panose="020B0604030504040204" pitchFamily="34" charset="-120"/>
                  <a:sym typeface="微软雅黑" pitchFamily="34" charset="-122"/>
                </a:rPr>
                <a:t>報告</a:t>
              </a:r>
              <a:endParaRPr lang="zh-CN" altLang="en-US" sz="2400" b="1" dirty="0">
                <a:solidFill>
                  <a:schemeClr val="bg1"/>
                </a:solidFill>
                <a:latin typeface="微軟正黑體" panose="020B0604030504040204" pitchFamily="34" charset="-120"/>
                <a:ea typeface="微軟正黑體" panose="020B0604030504040204" pitchFamily="34" charset="-120"/>
                <a:sym typeface="微软雅黑" pitchFamily="34" charset="-122"/>
              </a:endParaRPr>
            </a:p>
          </p:txBody>
        </p:sp>
      </p:grpSp>
      <p:grpSp>
        <p:nvGrpSpPr>
          <p:cNvPr id="40" name="组合 55"/>
          <p:cNvGrpSpPr/>
          <p:nvPr/>
        </p:nvGrpSpPr>
        <p:grpSpPr>
          <a:xfrm>
            <a:off x="2344186" y="4867947"/>
            <a:ext cx="1432502" cy="1393959"/>
            <a:chOff x="2288503" y="1627073"/>
            <a:chExt cx="711301" cy="711301"/>
          </a:xfrm>
        </p:grpSpPr>
        <p:sp>
          <p:nvSpPr>
            <p:cNvPr id="41" name="椭圆 57"/>
            <p:cNvSpPr/>
            <p:nvPr/>
          </p:nvSpPr>
          <p:spPr>
            <a:xfrm>
              <a:off x="2288503" y="1627073"/>
              <a:ext cx="711301" cy="711301"/>
            </a:xfrm>
            <a:prstGeom prst="ellipse">
              <a:avLst/>
            </a:prstGeom>
            <a:solidFill>
              <a:srgbClr val="243E4D"/>
            </a:solidFill>
            <a:ln w="15875">
              <a:solidFill>
                <a:schemeClr val="bg1"/>
              </a:soli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42" name="文本框 17"/>
            <p:cNvSpPr txBox="1"/>
            <p:nvPr/>
          </p:nvSpPr>
          <p:spPr>
            <a:xfrm>
              <a:off x="2365045" y="1762141"/>
              <a:ext cx="558216" cy="486856"/>
            </a:xfrm>
            <a:prstGeom prst="rect">
              <a:avLst/>
            </a:prstGeom>
            <a:noFill/>
          </p:spPr>
          <p:txBody>
            <a:bodyPr wrap="square" rtlCol="0">
              <a:spAutoFit/>
            </a:bodyP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成果考</a:t>
              </a:r>
              <a:r>
                <a:rPr lang="zh-TW" altLang="en-US" sz="2800" b="1" dirty="0">
                  <a:solidFill>
                    <a:schemeClr val="bg1"/>
                  </a:solidFill>
                  <a:latin typeface="微軟正黑體" panose="020B0604030504040204" pitchFamily="34" charset="-120"/>
                  <a:ea typeface="微軟正黑體" panose="020B0604030504040204" pitchFamily="34" charset="-120"/>
                </a:rPr>
                <a:t>核</a:t>
              </a:r>
              <a:endParaRPr lang="zh-CN" altLang="en-US" sz="2800" b="1" dirty="0">
                <a:solidFill>
                  <a:schemeClr val="bg1"/>
                </a:solidFill>
                <a:latin typeface="微軟正黑體" panose="020B0604030504040204" pitchFamily="34" charset="-120"/>
                <a:ea typeface="微軟正黑體" panose="020B0604030504040204" pitchFamily="34" charset="-120"/>
              </a:endParaRPr>
            </a:p>
          </p:txBody>
        </p:sp>
      </p:grpSp>
      <p:sp>
        <p:nvSpPr>
          <p:cNvPr id="43" name="矩形 42"/>
          <p:cNvSpPr/>
          <p:nvPr/>
        </p:nvSpPr>
        <p:spPr>
          <a:xfrm>
            <a:off x="6196801" y="3404402"/>
            <a:ext cx="4616970" cy="584775"/>
          </a:xfrm>
          <a:prstGeom prst="rect">
            <a:avLst/>
          </a:prstGeom>
        </p:spPr>
        <p:txBody>
          <a:bodyPr wrap="none">
            <a:spAutoFit/>
          </a:bodyPr>
          <a:lstStyle/>
          <a:p>
            <a:r>
              <a:rPr lang="zh-TW" altLang="en-US" sz="3200" b="1" dirty="0" smtClean="0">
                <a:latin typeface="微軟正黑體" panose="020B0604030504040204" pitchFamily="34" charset="-120"/>
                <a:ea typeface="微軟正黑體" panose="020B0604030504040204" pitchFamily="34" charset="-120"/>
              </a:rPr>
              <a:t>每月執行進度報告</a:t>
            </a:r>
            <a:r>
              <a:rPr lang="en-US" altLang="zh-TW" sz="3200" b="1" dirty="0" smtClean="0">
                <a:latin typeface="微軟正黑體" panose="020B0604030504040204" pitchFamily="34" charset="-120"/>
                <a:ea typeface="微軟正黑體" panose="020B0604030504040204" pitchFamily="34" charset="-120"/>
              </a:rPr>
              <a:t>(60%)</a:t>
            </a:r>
            <a:endParaRPr lang="en-US" altLang="zh-TW" sz="3200" b="1" dirty="0">
              <a:latin typeface="微軟正黑體" panose="020B0604030504040204" pitchFamily="34" charset="-120"/>
              <a:ea typeface="微軟正黑體" panose="020B0604030504040204" pitchFamily="34" charset="-120"/>
            </a:endParaRPr>
          </a:p>
        </p:txBody>
      </p:sp>
      <p:sp>
        <p:nvSpPr>
          <p:cNvPr id="44" name="矩形 43"/>
          <p:cNvSpPr/>
          <p:nvPr/>
        </p:nvSpPr>
        <p:spPr>
          <a:xfrm>
            <a:off x="6196801" y="4121740"/>
            <a:ext cx="4368504" cy="461665"/>
          </a:xfrm>
          <a:prstGeom prst="rect">
            <a:avLst/>
          </a:prstGeom>
        </p:spPr>
        <p:txBody>
          <a:bodyPr wrap="none">
            <a:spAutoFit/>
          </a:bodyPr>
          <a:lstStyle/>
          <a:p>
            <a:pPr lvl="0" defTabSz="457200">
              <a:defRPr/>
            </a:pPr>
            <a:r>
              <a:rPr lang="zh-TW" altLang="zh-TW" sz="2400" b="1" kern="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每月</a:t>
            </a:r>
            <a:r>
              <a:rPr lang="en-US" altLang="zh-TW" sz="2400" b="1" kern="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2400" b="1" kern="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zh-TW" altLang="zh-TW" sz="2400" kern="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前需繳交月進度報告書</a:t>
            </a:r>
            <a:endParaRPr lang="zh-TW" altLang="en-US" sz="2400" kern="0" dirty="0">
              <a:solidFill>
                <a:prstClr val="black"/>
              </a:solidFill>
              <a:latin typeface="微軟正黑體" panose="020B0604030504040204" pitchFamily="34" charset="-120"/>
              <a:ea typeface="微軟正黑體" panose="020B0604030504040204" pitchFamily="34" charset="-120"/>
            </a:endParaRPr>
          </a:p>
        </p:txBody>
      </p:sp>
      <p:sp>
        <p:nvSpPr>
          <p:cNvPr id="45" name="矩形 44"/>
          <p:cNvSpPr/>
          <p:nvPr/>
        </p:nvSpPr>
        <p:spPr>
          <a:xfrm>
            <a:off x="6196801" y="6830475"/>
            <a:ext cx="5665799" cy="584775"/>
          </a:xfrm>
          <a:prstGeom prst="rect">
            <a:avLst/>
          </a:prstGeom>
        </p:spPr>
        <p:txBody>
          <a:bodyPr wrap="square">
            <a:spAutoFit/>
          </a:bodyPr>
          <a:lstStyle/>
          <a:p>
            <a:r>
              <a:rPr lang="zh-TW" altLang="en-US" sz="3200" b="1" dirty="0">
                <a:latin typeface="微軟正黑體" panose="020B0604030504040204" pitchFamily="34" charset="-120"/>
                <a:ea typeface="微軟正黑體" panose="020B0604030504040204" pitchFamily="34" charset="-120"/>
              </a:rPr>
              <a:t>執行成果報告書及</a:t>
            </a:r>
            <a:r>
              <a:rPr lang="zh-TW" altLang="en-US" sz="3200" b="1" dirty="0" smtClean="0">
                <a:latin typeface="微軟正黑體" panose="020B0604030504040204" pitchFamily="34" charset="-120"/>
                <a:ea typeface="微軟正黑體" panose="020B0604030504040204" pitchFamily="34" charset="-120"/>
              </a:rPr>
              <a:t>海報</a:t>
            </a:r>
            <a:r>
              <a:rPr lang="en-US" altLang="zh-TW" sz="3200" b="1" dirty="0" smtClean="0">
                <a:latin typeface="微軟正黑體" panose="020B0604030504040204" pitchFamily="34" charset="-120"/>
                <a:ea typeface="微軟正黑體" panose="020B0604030504040204" pitchFamily="34" charset="-120"/>
              </a:rPr>
              <a:t>(</a:t>
            </a:r>
            <a:r>
              <a:rPr lang="en-US" altLang="zh-TW" sz="3200" b="1" dirty="0">
                <a:latin typeface="微軟正黑體" panose="020B0604030504040204" pitchFamily="34" charset="-120"/>
                <a:ea typeface="微軟正黑體" panose="020B0604030504040204" pitchFamily="34" charset="-120"/>
              </a:rPr>
              <a:t>40%)</a:t>
            </a:r>
          </a:p>
        </p:txBody>
      </p:sp>
      <p:sp>
        <p:nvSpPr>
          <p:cNvPr id="46" name="矩形 45"/>
          <p:cNvSpPr/>
          <p:nvPr/>
        </p:nvSpPr>
        <p:spPr>
          <a:xfrm>
            <a:off x="6196801" y="7558071"/>
            <a:ext cx="6918882" cy="461665"/>
          </a:xfrm>
          <a:prstGeom prst="rect">
            <a:avLst/>
          </a:prstGeom>
        </p:spPr>
        <p:txBody>
          <a:bodyPr wrap="none">
            <a:spAutoFit/>
          </a:bodyPr>
          <a:lstStyle/>
          <a:p>
            <a:pPr lvl="0" defTabSz="457200">
              <a:defRPr/>
            </a:pPr>
            <a:r>
              <a:rPr lang="zh-TW" altLang="en-US" sz="2400" kern="0" dirty="0">
                <a:solidFill>
                  <a:prstClr val="black">
                    <a:lumMod val="95000"/>
                    <a:lumOff val="5000"/>
                  </a:prstClr>
                </a:solidFill>
                <a:latin typeface="微軟正黑體" panose="020B0604030504040204" pitchFamily="34" charset="-120"/>
                <a:ea typeface="微軟正黑體" panose="020B0604030504040204" pitchFamily="34" charset="-120"/>
                <a:cs typeface="Times New Roman" panose="02020603050405020304" pitchFamily="18" charset="0"/>
              </a:rPr>
              <a:t>需於</a:t>
            </a:r>
            <a:r>
              <a:rPr lang="en-US" altLang="zh-TW" sz="2400" b="1" kern="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114/06/05</a:t>
            </a:r>
            <a:r>
              <a:rPr lang="zh-TW" altLang="en-US" sz="2400" b="1" kern="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2400" kern="0" dirty="0" smtClean="0">
                <a:solidFill>
                  <a:prstClr val="black">
                    <a:lumMod val="95000"/>
                    <a:lumOff val="5000"/>
                  </a:prstClr>
                </a:solidFill>
                <a:latin typeface="微軟正黑體" panose="020B0604030504040204" pitchFamily="34" charset="-120"/>
                <a:ea typeface="微軟正黑體" panose="020B0604030504040204" pitchFamily="34" charset="-120"/>
                <a:cs typeface="Times New Roman" panose="02020603050405020304" pitchFamily="18" charset="0"/>
              </a:rPr>
              <a:t>繳交總成果報告書及海報電子檔</a:t>
            </a:r>
            <a:endParaRPr lang="zh-TW" altLang="en-US" sz="2400" kern="0" dirty="0">
              <a:solidFill>
                <a:prstClr val="black">
                  <a:lumMod val="95000"/>
                  <a:lumOff val="5000"/>
                </a:prstClr>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a:off x="4114800" y="8496300"/>
            <a:ext cx="11271864" cy="1166020"/>
          </a:xfrm>
          <a:prstGeom prst="roundRect">
            <a:avLst/>
          </a:prstGeom>
          <a:solidFill>
            <a:sysClr val="window" lastClr="FFFFFF"/>
          </a:solidFill>
          <a:ln w="28575" cap="flat" cmpd="sng" algn="ctr">
            <a:solidFill>
              <a:srgbClr val="FF0000"/>
            </a:solidFill>
            <a:prstDash val="solid"/>
            <a:miter lim="800000"/>
          </a:ln>
          <a:effectLst/>
        </p:spPr>
        <p:txBody>
          <a:bodyPr rtlCol="0" anchor="ctr"/>
          <a:lstStyle/>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TW" altLang="en-US" sz="28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未於規定時間繳交報告，且情勢嚴重者，將取消並收回該社群補助。</a:t>
            </a:r>
            <a:endParaRPr kumimoji="0" lang="en-US" altLang="zh-TW" sz="28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a:p>
            <a:pPr marL="285750" lvl="0" indent="-285750" defTabSz="457200">
              <a:buFont typeface="Wingdings" panose="05000000000000000000" pitchFamily="2" charset="2"/>
              <a:buChar char="p"/>
            </a:pPr>
            <a:r>
              <a:rPr kumimoji="0" lang="zh-TW" altLang="en-US" sz="28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優秀學生自主學習社群，需</a:t>
            </a:r>
            <a:r>
              <a:rPr lang="zh-TW" altLang="en-US" sz="2800" b="1" kern="0" dirty="0" smtClean="0">
                <a:solidFill>
                  <a:prstClr val="black"/>
                </a:solidFill>
                <a:latin typeface="微軟正黑體" panose="020B0604030504040204" pitchFamily="34" charset="-120"/>
                <a:ea typeface="微軟正黑體" panose="020B0604030504040204" pitchFamily="34" charset="-120"/>
              </a:rPr>
              <a:t>製作</a:t>
            </a:r>
            <a:r>
              <a:rPr lang="zh-TW" altLang="en-US" sz="2800" b="1" kern="0" dirty="0">
                <a:solidFill>
                  <a:prstClr val="black"/>
                </a:solidFill>
                <a:latin typeface="微軟正黑體" panose="020B0604030504040204" pitchFamily="34" charset="-120"/>
                <a:ea typeface="微軟正黑體" panose="020B0604030504040204" pitchFamily="34" charset="-120"/>
              </a:rPr>
              <a:t>成果發表影片</a:t>
            </a:r>
            <a:r>
              <a:rPr lang="en-US" altLang="zh-TW" sz="2800" b="1" kern="0" dirty="0">
                <a:solidFill>
                  <a:prstClr val="black"/>
                </a:solidFill>
                <a:latin typeface="微軟正黑體" panose="020B0604030504040204" pitchFamily="34" charset="-120"/>
                <a:ea typeface="微軟正黑體" panose="020B0604030504040204" pitchFamily="34" charset="-120"/>
              </a:rPr>
              <a:t>(</a:t>
            </a:r>
            <a:r>
              <a:rPr lang="zh-TW" altLang="en-US" sz="2800" b="1" kern="0" dirty="0">
                <a:solidFill>
                  <a:prstClr val="black"/>
                </a:solidFill>
                <a:latin typeface="微軟正黑體" panose="020B0604030504040204" pitchFamily="34" charset="-120"/>
                <a:ea typeface="微軟正黑體" panose="020B0604030504040204" pitchFamily="34" charset="-120"/>
              </a:rPr>
              <a:t>約</a:t>
            </a:r>
            <a:r>
              <a:rPr lang="en-US" altLang="zh-TW" sz="2800" b="1" kern="0" dirty="0">
                <a:solidFill>
                  <a:prstClr val="black"/>
                </a:solidFill>
                <a:latin typeface="微軟正黑體" panose="020B0604030504040204" pitchFamily="34" charset="-120"/>
                <a:ea typeface="微軟正黑體" panose="020B0604030504040204" pitchFamily="34" charset="-120"/>
              </a:rPr>
              <a:t>5</a:t>
            </a:r>
            <a:r>
              <a:rPr lang="zh-TW" altLang="en-US" sz="2800" b="1" kern="0" dirty="0">
                <a:solidFill>
                  <a:prstClr val="black"/>
                </a:solidFill>
                <a:latin typeface="微軟正黑體" panose="020B0604030504040204" pitchFamily="34" charset="-120"/>
                <a:ea typeface="微軟正黑體" panose="020B0604030504040204" pitchFamily="34" charset="-120"/>
              </a:rPr>
              <a:t>分鐘</a:t>
            </a:r>
            <a:r>
              <a:rPr lang="en-US" altLang="zh-TW" sz="2800" b="1" kern="0" dirty="0">
                <a:solidFill>
                  <a:prstClr val="black"/>
                </a:solidFill>
                <a:latin typeface="微軟正黑體" panose="020B0604030504040204" pitchFamily="34" charset="-120"/>
                <a:ea typeface="微軟正黑體" panose="020B0604030504040204" pitchFamily="34" charset="-120"/>
              </a:rPr>
              <a:t>)</a:t>
            </a:r>
            <a:r>
              <a:rPr kumimoji="0" lang="zh-TW" altLang="en-US" sz="28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a:t>
            </a:r>
          </a:p>
        </p:txBody>
      </p:sp>
      <p:sp>
        <p:nvSpPr>
          <p:cNvPr id="48" name="文字方塊 47"/>
          <p:cNvSpPr txBox="1"/>
          <p:nvPr/>
        </p:nvSpPr>
        <p:spPr>
          <a:xfrm>
            <a:off x="2813664" y="2469098"/>
            <a:ext cx="14188500" cy="523220"/>
          </a:xfrm>
          <a:prstGeom prst="rect">
            <a:avLst/>
          </a:prstGeom>
          <a:noFill/>
        </p:spPr>
        <p:txBody>
          <a:bodyPr wrap="none" rtlCol="0">
            <a:spAutoFit/>
          </a:bodyPr>
          <a:lstStyle/>
          <a:p>
            <a:r>
              <a:rPr lang="zh-TW" altLang="en-US" sz="2800" dirty="0" smtClean="0">
                <a:latin typeface="微軟正黑體" panose="020B0604030504040204" pitchFamily="34" charset="-120"/>
                <a:ea typeface="微軟正黑體" panose="020B0604030504040204" pitchFamily="34" charset="-120"/>
              </a:rPr>
              <a:t>每學期末進行「優秀社群」選拔，並給予兩千元禮卷之獎勵，預計每一類別各選出三組。</a:t>
            </a:r>
            <a:endParaRPr lang="zh-TW" altLang="en-US" sz="28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366310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1675</Words>
  <Application>Microsoft Office PowerPoint</Application>
  <PresentationFormat>自訂</PresentationFormat>
  <Paragraphs>213</Paragraphs>
  <Slides>17</Slides>
  <Notes>4</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17</vt:i4>
      </vt:variant>
    </vt:vector>
  </HeadingPairs>
  <TitlesOfParts>
    <vt:vector size="33" baseType="lpstr">
      <vt:lpstr>Open Sans</vt:lpstr>
      <vt:lpstr>宋体</vt:lpstr>
      <vt:lpstr>新細明體</vt:lpstr>
      <vt:lpstr>Helios Extended Bold</vt:lpstr>
      <vt:lpstr>方正黑体简体</vt:lpstr>
      <vt:lpstr>Heebo Bold</vt:lpstr>
      <vt:lpstr>Times New Roman</vt:lpstr>
      <vt:lpstr>Wingdings</vt:lpstr>
      <vt:lpstr>Calibri</vt:lpstr>
      <vt:lpstr>微软雅黑</vt:lpstr>
      <vt:lpstr>Lato</vt:lpstr>
      <vt:lpstr>Arial</vt:lpstr>
      <vt:lpstr>Arial Rounded MT Bold</vt:lpstr>
      <vt:lpstr>微軟正黑體</vt:lpstr>
      <vt:lpstr>Assistant</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Grey Modern Business Research Proposal Presentation</dc:title>
  <cp:lastModifiedBy>user</cp:lastModifiedBy>
  <cp:revision>18</cp:revision>
  <dcterms:created xsi:type="dcterms:W3CDTF">2006-08-16T00:00:00Z</dcterms:created>
  <dcterms:modified xsi:type="dcterms:W3CDTF">2024-12-25T03:32:39Z</dcterms:modified>
  <dc:identifier>DAGaMJ_K-pA</dc:identifier>
</cp:coreProperties>
</file>