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sys.ndhu.edu.tw/CTE/StudFile_WebSite/Login.aspx" TargetMode="External"/><Relationship Id="rId2" Type="http://schemas.openxmlformats.org/officeDocument/2006/relationships/hyperlink" Target="https://web.ndhu.edu.tw/aa/MTPGDEP/login.aspx" TargetMode="External"/><Relationship Id="rId1" Type="http://schemas.openxmlformats.org/officeDocument/2006/relationships/hyperlink" Target="http://sys.ndhu.edu.tw/AA/REG/MTPG/score_warning/" TargetMode="External"/><Relationship Id="rId4" Type="http://schemas.openxmlformats.org/officeDocument/2006/relationships/slide" Target="../slides/slide3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sys.ndhu.edu.tw/CTE/StudFile_WebSite/Login.aspx" TargetMode="External"/><Relationship Id="rId2" Type="http://schemas.openxmlformats.org/officeDocument/2006/relationships/hyperlink" Target="https://web.ndhu.edu.tw/aa/MTPGDEP/login.aspx" TargetMode="External"/><Relationship Id="rId1" Type="http://schemas.openxmlformats.org/officeDocument/2006/relationships/hyperlink" Target="http://sys.ndhu.edu.tw/AA/REG/MTPG/score_warnin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C3CED-4108-4400-989C-1681976CD1EA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4614DAE-F272-4592-A172-4015758FC76B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D1EB66-5585-4E3C-8829-6BAB2E39CF80}" type="parTrans" cxnId="{BDBE3CA8-82A8-4AFA-ADE2-D11E56DE54F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AEC4DE-728C-41B1-B809-7C2B89CD653D}" type="sibTrans" cxnId="{BDBE3CA8-82A8-4AFA-ADE2-D11E56DE54F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2A1BDC-BC89-4A48-81CF-EF3059AD9CFF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35E8859-1BC9-4F34-A7D2-8036E3F40563}" type="parTrans" cxnId="{12D336FF-AC94-400F-9EA7-17884B94EA2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6E2AFD-8805-41E3-9E82-AF014822F2B8}" type="sibTrans" cxnId="{12D336FF-AC94-400F-9EA7-17884B94EA2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2B5B4C-A166-453B-851C-5A1951393E58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若學生課堂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表現（如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出席率、期中考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成績）不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則可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至「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課程學習成效不佳登錄系統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」登錄資料以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提醒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學生。</a:t>
          </a:r>
        </a:p>
      </dgm:t>
    </dgm:pt>
    <dgm:pt modelId="{3C76548E-821A-419D-BE51-296D54CAC4C2}" type="parTrans" cxnId="{85574E2D-6D15-4D2F-B0F1-B8E7A4E37C57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A98ECF-8219-4657-93C0-EED9E0463C59}" type="sibTrans" cxnId="{85574E2D-6D15-4D2F-B0F1-B8E7A4E37C57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47DC7B-16CF-4FD2-9514-5A3253661CD8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教師填寫內容會顯示在學生的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電子學習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履歷＼重要資訊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A562C7-F3C7-411A-877C-94223DE40A6F}" type="parTrans" cxnId="{2933064E-EE1B-4BAE-85A0-ED809B498693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5AF6C1-2F86-45D6-B840-9EA5A0F398F0}" type="sibTrans" cxnId="{2933064E-EE1B-4BAE-85A0-ED809B498693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B7ED0F-9493-431D-8C00-5D7F08D0ECDC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系所端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檢視學生所有學習成效不佳內容並彙整，若符合預警條件則可將學生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列入預警名單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，並發送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通知信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導師、學生及家長</a:t>
          </a:r>
        </a:p>
      </dgm:t>
    </dgm:pt>
    <dgm:pt modelId="{5447CE21-393F-40CA-8B02-A99C614CF3F1}" type="parTrans" cxnId="{D58B915E-AB1B-4CF0-81F9-0AFC6AC1B971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FE3B5F-628B-44CE-8A94-18636A04C913}" type="sibTrans" cxnId="{D58B915E-AB1B-4CF0-81F9-0AFC6AC1B971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D4D382-72B8-49A3-A071-F5E6A4C6CA52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若學生需要導師另外晤談，請系所端將其「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加入輔導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晤談後可至「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學生學習檔案查詢系統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」填寫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晤談紀錄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B8571E0A-A7D4-49EC-879E-DA1009999DCE}" type="parTrans" cxnId="{3DF88DFD-CF18-4FBC-81C8-77A9D2422E5E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2DF09-3F26-4EDA-930E-013F0F376A41}" type="sibTrans" cxnId="{3DF88DFD-CF18-4FBC-81C8-77A9D2422E5E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FC75D8-8085-4237-87E8-E44731FE644A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D3E125E-62E5-4ED7-8EAD-C91FA09E23CE}" type="sibTrans" cxnId="{DD7B6A4A-BFF1-4585-BFF3-FCFF1D9A71A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9C105B-7711-47A6-BF3B-9A7C1867F940}" type="parTrans" cxnId="{DD7B6A4A-BFF1-4585-BFF3-FCFF1D9A71A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B5094C-9196-4D10-96C0-2D625F2F3DE7}" type="pres">
      <dgm:prSet presAssocID="{B61C3CED-4108-4400-989C-1681976CD1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40CF95-2E11-4A37-9658-D70EE86BAE61}" type="pres">
      <dgm:prSet presAssocID="{76FC75D8-8085-4237-87E8-E44731FE644A}" presName="parentLin" presStyleCnt="0"/>
      <dgm:spPr/>
      <dgm:t>
        <a:bodyPr/>
        <a:lstStyle/>
        <a:p>
          <a:endParaRPr lang="zh-TW" altLang="en-US"/>
        </a:p>
      </dgm:t>
    </dgm:pt>
    <dgm:pt modelId="{8B234D6B-D392-4DA0-B12A-2816A07FA6D7}" type="pres">
      <dgm:prSet presAssocID="{76FC75D8-8085-4237-87E8-E44731FE644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551D2858-6BDF-4547-96BE-EE4AC607E428}" type="pres">
      <dgm:prSet presAssocID="{76FC75D8-8085-4237-87E8-E44731FE64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4CA1CA-CC67-49E9-BC81-3DF57982159E}" type="pres">
      <dgm:prSet presAssocID="{76FC75D8-8085-4237-87E8-E44731FE644A}" presName="negativeSpace" presStyleCnt="0"/>
      <dgm:spPr/>
      <dgm:t>
        <a:bodyPr/>
        <a:lstStyle/>
        <a:p>
          <a:endParaRPr lang="zh-TW" altLang="en-US"/>
        </a:p>
      </dgm:t>
    </dgm:pt>
    <dgm:pt modelId="{CC32D5E1-613E-442E-A8F4-6F82AB7EAC51}" type="pres">
      <dgm:prSet presAssocID="{76FC75D8-8085-4237-87E8-E44731FE644A}" presName="childText" presStyleLbl="conFgAcc1" presStyleIdx="0" presStyleCnt="3" custLinFactNeighborX="1817" custLinFactNeighborY="-379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69752E-F924-45F1-9158-9CEAB9CD8E9C}" type="pres">
      <dgm:prSet presAssocID="{ED3E125E-62E5-4ED7-8EAD-C91FA09E23CE}" presName="spaceBetweenRectangles" presStyleCnt="0"/>
      <dgm:spPr/>
      <dgm:t>
        <a:bodyPr/>
        <a:lstStyle/>
        <a:p>
          <a:endParaRPr lang="zh-TW" altLang="en-US"/>
        </a:p>
      </dgm:t>
    </dgm:pt>
    <dgm:pt modelId="{38FC2792-9D55-4B2C-AC56-7D8BA9438AB1}" type="pres">
      <dgm:prSet presAssocID="{54614DAE-F272-4592-A172-4015758FC76B}" presName="parentLin" presStyleCnt="0"/>
      <dgm:spPr/>
      <dgm:t>
        <a:bodyPr/>
        <a:lstStyle/>
        <a:p>
          <a:endParaRPr lang="zh-TW" altLang="en-US"/>
        </a:p>
      </dgm:t>
    </dgm:pt>
    <dgm:pt modelId="{9A7F8367-4A88-4185-A047-7D8B2E7AFB81}" type="pres">
      <dgm:prSet presAssocID="{54614DAE-F272-4592-A172-4015758FC76B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90D4824A-75F9-4DAC-87A9-0624DCFF42D6}" type="pres">
      <dgm:prSet presAssocID="{54614DAE-F272-4592-A172-4015758FC7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70536-847C-48CE-9AF2-21DD85EE5342}" type="pres">
      <dgm:prSet presAssocID="{54614DAE-F272-4592-A172-4015758FC76B}" presName="negativeSpace" presStyleCnt="0"/>
      <dgm:spPr/>
      <dgm:t>
        <a:bodyPr/>
        <a:lstStyle/>
        <a:p>
          <a:endParaRPr lang="zh-TW" altLang="en-US"/>
        </a:p>
      </dgm:t>
    </dgm:pt>
    <dgm:pt modelId="{5FA4353F-B478-4358-9142-516F834F28AC}" type="pres">
      <dgm:prSet presAssocID="{54614DAE-F272-4592-A172-4015758FC76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77DDAA-C989-4F22-9153-67B426DBB45A}" type="pres">
      <dgm:prSet presAssocID="{52AEC4DE-728C-41B1-B809-7C2B89CD653D}" presName="spaceBetweenRectangles" presStyleCnt="0"/>
      <dgm:spPr/>
      <dgm:t>
        <a:bodyPr/>
        <a:lstStyle/>
        <a:p>
          <a:endParaRPr lang="zh-TW" altLang="en-US"/>
        </a:p>
      </dgm:t>
    </dgm:pt>
    <dgm:pt modelId="{79277BE8-CDE2-40B0-B7F3-9BDEB4320E62}" type="pres">
      <dgm:prSet presAssocID="{CD2A1BDC-BC89-4A48-81CF-EF3059AD9CFF}" presName="parentLin" presStyleCnt="0"/>
      <dgm:spPr/>
      <dgm:t>
        <a:bodyPr/>
        <a:lstStyle/>
        <a:p>
          <a:endParaRPr lang="zh-TW" altLang="en-US"/>
        </a:p>
      </dgm:t>
    </dgm:pt>
    <dgm:pt modelId="{27CC8249-CAC2-4917-911D-6F2E574BF7BB}" type="pres">
      <dgm:prSet presAssocID="{CD2A1BDC-BC89-4A48-81CF-EF3059AD9CFF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10AEAFF8-51E0-4268-AC37-83F836F41071}" type="pres">
      <dgm:prSet presAssocID="{CD2A1BDC-BC89-4A48-81CF-EF3059AD9C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1399E5-CFF0-46DB-AEBA-51C63F0660F6}" type="pres">
      <dgm:prSet presAssocID="{CD2A1BDC-BC89-4A48-81CF-EF3059AD9CFF}" presName="negativeSpace" presStyleCnt="0"/>
      <dgm:spPr/>
      <dgm:t>
        <a:bodyPr/>
        <a:lstStyle/>
        <a:p>
          <a:endParaRPr lang="zh-TW" altLang="en-US"/>
        </a:p>
      </dgm:t>
    </dgm:pt>
    <dgm:pt modelId="{95C0A356-E224-4F04-AE97-2214912BCB2E}" type="pres">
      <dgm:prSet presAssocID="{CD2A1BDC-BC89-4A48-81CF-EF3059AD9CF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8D2052-28FF-4E17-AE6E-28C050F82777}" type="presOf" srcId="{CD2A1BDC-BC89-4A48-81CF-EF3059AD9CFF}" destId="{27CC8249-CAC2-4917-911D-6F2E574BF7BB}" srcOrd="0" destOrd="0" presId="urn:microsoft.com/office/officeart/2005/8/layout/list1"/>
    <dgm:cxn modelId="{2A2047D0-7F86-4716-8551-3F3625BCE344}" type="presOf" srcId="{4F47DC7B-16CF-4FD2-9514-5A3253661CD8}" destId="{CC32D5E1-613E-442E-A8F4-6F82AB7EAC51}" srcOrd="0" destOrd="1" presId="urn:microsoft.com/office/officeart/2005/8/layout/list1"/>
    <dgm:cxn modelId="{87A3CCF0-1863-46C2-9B08-9B42C5AF46E8}" type="presOf" srcId="{76FC75D8-8085-4237-87E8-E44731FE644A}" destId="{551D2858-6BDF-4547-96BE-EE4AC607E428}" srcOrd="1" destOrd="0" presId="urn:microsoft.com/office/officeart/2005/8/layout/list1"/>
    <dgm:cxn modelId="{D6242532-7BFC-47F5-8098-3D4FF43ADB98}" type="presOf" srcId="{54614DAE-F272-4592-A172-4015758FC76B}" destId="{9A7F8367-4A88-4185-A047-7D8B2E7AFB81}" srcOrd="0" destOrd="0" presId="urn:microsoft.com/office/officeart/2005/8/layout/list1"/>
    <dgm:cxn modelId="{85574E2D-6D15-4D2F-B0F1-B8E7A4E37C57}" srcId="{76FC75D8-8085-4237-87E8-E44731FE644A}" destId="{412B5B4C-A166-453B-851C-5A1951393E58}" srcOrd="0" destOrd="0" parTransId="{3C76548E-821A-419D-BE51-296D54CAC4C2}" sibTransId="{F1A98ECF-8219-4657-93C0-EED9E0463C59}"/>
    <dgm:cxn modelId="{BFB2E6E9-FB74-441B-9505-654F8F026BA5}" type="presOf" srcId="{54614DAE-F272-4592-A172-4015758FC76B}" destId="{90D4824A-75F9-4DAC-87A9-0624DCFF42D6}" srcOrd="1" destOrd="0" presId="urn:microsoft.com/office/officeart/2005/8/layout/list1"/>
    <dgm:cxn modelId="{024681C3-7D2B-48CC-8D19-E9F8F132E3AA}" type="presOf" srcId="{B61C3CED-4108-4400-989C-1681976CD1EA}" destId="{63B5094C-9196-4D10-96C0-2D625F2F3DE7}" srcOrd="0" destOrd="0" presId="urn:microsoft.com/office/officeart/2005/8/layout/list1"/>
    <dgm:cxn modelId="{D938A195-49AC-4188-A8CE-13567F130B8F}" type="presOf" srcId="{95B7ED0F-9493-431D-8C00-5D7F08D0ECDC}" destId="{5FA4353F-B478-4358-9142-516F834F28AC}" srcOrd="0" destOrd="0" presId="urn:microsoft.com/office/officeart/2005/8/layout/list1"/>
    <dgm:cxn modelId="{7116FDA2-4442-4737-820B-4CAC6781CAA1}" type="presOf" srcId="{76FC75D8-8085-4237-87E8-E44731FE644A}" destId="{8B234D6B-D392-4DA0-B12A-2816A07FA6D7}" srcOrd="0" destOrd="0" presId="urn:microsoft.com/office/officeart/2005/8/layout/list1"/>
    <dgm:cxn modelId="{2933064E-EE1B-4BAE-85A0-ED809B498693}" srcId="{76FC75D8-8085-4237-87E8-E44731FE644A}" destId="{4F47DC7B-16CF-4FD2-9514-5A3253661CD8}" srcOrd="1" destOrd="0" parTransId="{45A562C7-F3C7-411A-877C-94223DE40A6F}" sibTransId="{395AF6C1-2F86-45D6-B840-9EA5A0F398F0}"/>
    <dgm:cxn modelId="{12D336FF-AC94-400F-9EA7-17884B94EA25}" srcId="{B61C3CED-4108-4400-989C-1681976CD1EA}" destId="{CD2A1BDC-BC89-4A48-81CF-EF3059AD9CFF}" srcOrd="2" destOrd="0" parTransId="{035E8859-1BC9-4F34-A7D2-8036E3F40563}" sibTransId="{716E2AFD-8805-41E3-9E82-AF014822F2B8}"/>
    <dgm:cxn modelId="{D7CD37CD-0628-46CC-A578-A4BA7A44C16F}" type="presOf" srcId="{412B5B4C-A166-453B-851C-5A1951393E58}" destId="{CC32D5E1-613E-442E-A8F4-6F82AB7EAC51}" srcOrd="0" destOrd="0" presId="urn:microsoft.com/office/officeart/2005/8/layout/list1"/>
    <dgm:cxn modelId="{DD7B6A4A-BFF1-4585-BFF3-FCFF1D9A71AD}" srcId="{B61C3CED-4108-4400-989C-1681976CD1EA}" destId="{76FC75D8-8085-4237-87E8-E44731FE644A}" srcOrd="0" destOrd="0" parTransId="{E99C105B-7711-47A6-BF3B-9A7C1867F940}" sibTransId="{ED3E125E-62E5-4ED7-8EAD-C91FA09E23CE}"/>
    <dgm:cxn modelId="{B31C504F-8DA3-4F4A-AE5D-2725FE526E99}" type="presOf" srcId="{CD2A1BDC-BC89-4A48-81CF-EF3059AD9CFF}" destId="{10AEAFF8-51E0-4268-AC37-83F836F41071}" srcOrd="1" destOrd="0" presId="urn:microsoft.com/office/officeart/2005/8/layout/list1"/>
    <dgm:cxn modelId="{5B7757AA-051F-4115-8C16-0C28B45DF0D5}" type="presOf" srcId="{56D4D382-72B8-49A3-A071-F5E6A4C6CA52}" destId="{95C0A356-E224-4F04-AE97-2214912BCB2E}" srcOrd="0" destOrd="0" presId="urn:microsoft.com/office/officeart/2005/8/layout/list1"/>
    <dgm:cxn modelId="{BDBE3CA8-82A8-4AFA-ADE2-D11E56DE54FB}" srcId="{B61C3CED-4108-4400-989C-1681976CD1EA}" destId="{54614DAE-F272-4592-A172-4015758FC76B}" srcOrd="1" destOrd="0" parTransId="{89D1EB66-5585-4E3C-8829-6BAB2E39CF80}" sibTransId="{52AEC4DE-728C-41B1-B809-7C2B89CD653D}"/>
    <dgm:cxn modelId="{3DF88DFD-CF18-4FBC-81C8-77A9D2422E5E}" srcId="{CD2A1BDC-BC89-4A48-81CF-EF3059AD9CFF}" destId="{56D4D382-72B8-49A3-A071-F5E6A4C6CA52}" srcOrd="0" destOrd="0" parTransId="{B8571E0A-A7D4-49EC-879E-DA1009999DCE}" sibTransId="{B282DF09-3F26-4EDA-930E-013F0F376A41}"/>
    <dgm:cxn modelId="{D58B915E-AB1B-4CF0-81F9-0AFC6AC1B971}" srcId="{54614DAE-F272-4592-A172-4015758FC76B}" destId="{95B7ED0F-9493-431D-8C00-5D7F08D0ECDC}" srcOrd="0" destOrd="0" parTransId="{5447CE21-393F-40CA-8B02-A99C614CF3F1}" sibTransId="{A1FE3B5F-628B-44CE-8A94-18636A04C913}"/>
    <dgm:cxn modelId="{0019A020-9107-431B-94CA-C1BA22C38F2F}" type="presParOf" srcId="{63B5094C-9196-4D10-96C0-2D625F2F3DE7}" destId="{0440CF95-2E11-4A37-9658-D70EE86BAE61}" srcOrd="0" destOrd="0" presId="urn:microsoft.com/office/officeart/2005/8/layout/list1"/>
    <dgm:cxn modelId="{207AB49E-4F79-492D-B082-C92B2977F66E}" type="presParOf" srcId="{0440CF95-2E11-4A37-9658-D70EE86BAE61}" destId="{8B234D6B-D392-4DA0-B12A-2816A07FA6D7}" srcOrd="0" destOrd="0" presId="urn:microsoft.com/office/officeart/2005/8/layout/list1"/>
    <dgm:cxn modelId="{8C59AC74-570D-4D6C-A71E-CC355136E230}" type="presParOf" srcId="{0440CF95-2E11-4A37-9658-D70EE86BAE61}" destId="{551D2858-6BDF-4547-96BE-EE4AC607E428}" srcOrd="1" destOrd="0" presId="urn:microsoft.com/office/officeart/2005/8/layout/list1"/>
    <dgm:cxn modelId="{E0C21228-46A7-4809-BF6A-A07FBC09EF89}" type="presParOf" srcId="{63B5094C-9196-4D10-96C0-2D625F2F3DE7}" destId="{0A4CA1CA-CC67-49E9-BC81-3DF57982159E}" srcOrd="1" destOrd="0" presId="urn:microsoft.com/office/officeart/2005/8/layout/list1"/>
    <dgm:cxn modelId="{4C8C4099-3187-40E4-BF4F-38AA31D941E4}" type="presParOf" srcId="{63B5094C-9196-4D10-96C0-2D625F2F3DE7}" destId="{CC32D5E1-613E-442E-A8F4-6F82AB7EAC51}" srcOrd="2" destOrd="0" presId="urn:microsoft.com/office/officeart/2005/8/layout/list1"/>
    <dgm:cxn modelId="{E9A69C31-9757-46F4-B0BB-A21B18326AA5}" type="presParOf" srcId="{63B5094C-9196-4D10-96C0-2D625F2F3DE7}" destId="{7769752E-F924-45F1-9158-9CEAB9CD8E9C}" srcOrd="3" destOrd="0" presId="urn:microsoft.com/office/officeart/2005/8/layout/list1"/>
    <dgm:cxn modelId="{5970E291-832F-4AD8-9F64-8E985787BCCB}" type="presParOf" srcId="{63B5094C-9196-4D10-96C0-2D625F2F3DE7}" destId="{38FC2792-9D55-4B2C-AC56-7D8BA9438AB1}" srcOrd="4" destOrd="0" presId="urn:microsoft.com/office/officeart/2005/8/layout/list1"/>
    <dgm:cxn modelId="{B75EE1F1-2155-460F-B005-A7879969D4E3}" type="presParOf" srcId="{38FC2792-9D55-4B2C-AC56-7D8BA9438AB1}" destId="{9A7F8367-4A88-4185-A047-7D8B2E7AFB81}" srcOrd="0" destOrd="0" presId="urn:microsoft.com/office/officeart/2005/8/layout/list1"/>
    <dgm:cxn modelId="{460CDE38-3AAA-4EFA-A943-7DD9CB60EA43}" type="presParOf" srcId="{38FC2792-9D55-4B2C-AC56-7D8BA9438AB1}" destId="{90D4824A-75F9-4DAC-87A9-0624DCFF42D6}" srcOrd="1" destOrd="0" presId="urn:microsoft.com/office/officeart/2005/8/layout/list1"/>
    <dgm:cxn modelId="{C2B5D853-CC13-4475-BADA-2C64CF9F343E}" type="presParOf" srcId="{63B5094C-9196-4D10-96C0-2D625F2F3DE7}" destId="{CE770536-847C-48CE-9AF2-21DD85EE5342}" srcOrd="5" destOrd="0" presId="urn:microsoft.com/office/officeart/2005/8/layout/list1"/>
    <dgm:cxn modelId="{C7375187-E458-4DD4-8D0A-79732075626C}" type="presParOf" srcId="{63B5094C-9196-4D10-96C0-2D625F2F3DE7}" destId="{5FA4353F-B478-4358-9142-516F834F28AC}" srcOrd="6" destOrd="0" presId="urn:microsoft.com/office/officeart/2005/8/layout/list1"/>
    <dgm:cxn modelId="{37B4E6F0-F1D6-44E2-AF47-88EFC9CE658A}" type="presParOf" srcId="{63B5094C-9196-4D10-96C0-2D625F2F3DE7}" destId="{3277DDAA-C989-4F22-9153-67B426DBB45A}" srcOrd="7" destOrd="0" presId="urn:microsoft.com/office/officeart/2005/8/layout/list1"/>
    <dgm:cxn modelId="{7D0E7F34-9EA4-44EE-B402-080C59DF225F}" type="presParOf" srcId="{63B5094C-9196-4D10-96C0-2D625F2F3DE7}" destId="{79277BE8-CDE2-40B0-B7F3-9BDEB4320E62}" srcOrd="8" destOrd="0" presId="urn:microsoft.com/office/officeart/2005/8/layout/list1"/>
    <dgm:cxn modelId="{212B51CF-9798-45AF-8CE2-1A2BAC061A12}" type="presParOf" srcId="{79277BE8-CDE2-40B0-B7F3-9BDEB4320E62}" destId="{27CC8249-CAC2-4917-911D-6F2E574BF7BB}" srcOrd="0" destOrd="0" presId="urn:microsoft.com/office/officeart/2005/8/layout/list1"/>
    <dgm:cxn modelId="{8A240C4F-580B-4320-B648-7B97293463F9}" type="presParOf" srcId="{79277BE8-CDE2-40B0-B7F3-9BDEB4320E62}" destId="{10AEAFF8-51E0-4268-AC37-83F836F41071}" srcOrd="1" destOrd="0" presId="urn:microsoft.com/office/officeart/2005/8/layout/list1"/>
    <dgm:cxn modelId="{C787839C-5BD5-430D-AA69-C3E1AED2E2ED}" type="presParOf" srcId="{63B5094C-9196-4D10-96C0-2D625F2F3DE7}" destId="{BE1399E5-CFF0-46DB-AEBA-51C63F0660F6}" srcOrd="9" destOrd="0" presId="urn:microsoft.com/office/officeart/2005/8/layout/list1"/>
    <dgm:cxn modelId="{09232585-A97D-4D1F-8274-9CC8FF6C691B}" type="presParOf" srcId="{63B5094C-9196-4D10-96C0-2D625F2F3DE7}" destId="{95C0A356-E224-4F04-AE97-2214912BCB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Step6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2D5E1-613E-442E-A8F4-6F82AB7EAC51}">
      <dsp:nvSpPr>
        <dsp:cNvPr id="0" name=""/>
        <dsp:cNvSpPr/>
      </dsp:nvSpPr>
      <dsp:spPr>
        <a:xfrm>
          <a:off x="0" y="168884"/>
          <a:ext cx="11443599" cy="167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70764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若學生課堂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表現（如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出席率、期中考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成績）不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則可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至「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課程學習成效不佳登錄系統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」登錄資料以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提醒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教師填寫內容會顯示在學生的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電子學習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履歷＼重要資訊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8884"/>
        <a:ext cx="11443599" cy="1678950"/>
      </dsp:txXfrm>
    </dsp:sp>
    <dsp:sp modelId="{551D2858-6BDF-4547-96BE-EE4AC607E428}">
      <dsp:nvSpPr>
        <dsp:cNvPr id="0" name=""/>
        <dsp:cNvSpPr/>
      </dsp:nvSpPr>
      <dsp:spPr>
        <a:xfrm>
          <a:off x="572179" y="3659"/>
          <a:ext cx="8010519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0913" y="22393"/>
        <a:ext cx="7973051" cy="346292"/>
      </dsp:txXfrm>
    </dsp:sp>
    <dsp:sp modelId="{5FA4353F-B478-4358-9142-516F834F28AC}">
      <dsp:nvSpPr>
        <dsp:cNvPr id="0" name=""/>
        <dsp:cNvSpPr/>
      </dsp:nvSpPr>
      <dsp:spPr>
        <a:xfrm>
          <a:off x="0" y="2136569"/>
          <a:ext cx="11443599" cy="12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70764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系所端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檢視學生所有學習成效不佳內容並彙整，若符合預警條件則可將學生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列入預警名單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，並發送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通知信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導師、學生及家長</a:t>
          </a:r>
        </a:p>
      </dsp:txBody>
      <dsp:txXfrm>
        <a:off x="0" y="2136569"/>
        <a:ext cx="11443599" cy="1208025"/>
      </dsp:txXfrm>
    </dsp:sp>
    <dsp:sp modelId="{90D4824A-75F9-4DAC-87A9-0624DCFF42D6}">
      <dsp:nvSpPr>
        <dsp:cNvPr id="0" name=""/>
        <dsp:cNvSpPr/>
      </dsp:nvSpPr>
      <dsp:spPr>
        <a:xfrm>
          <a:off x="572179" y="1944689"/>
          <a:ext cx="801051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0913" y="1963423"/>
        <a:ext cx="7973051" cy="346292"/>
      </dsp:txXfrm>
    </dsp:sp>
    <dsp:sp modelId="{95C0A356-E224-4F04-AE97-2214912BCB2E}">
      <dsp:nvSpPr>
        <dsp:cNvPr id="0" name=""/>
        <dsp:cNvSpPr/>
      </dsp:nvSpPr>
      <dsp:spPr>
        <a:xfrm>
          <a:off x="0" y="3606674"/>
          <a:ext cx="11443599" cy="12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70764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若學生需要導師另外晤談，請系所端將其「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加入輔導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晤談後可至「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學生學習檔案查詢系統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」填寫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晤談紀錄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sp:txBody>
      <dsp:txXfrm>
        <a:off x="0" y="3606674"/>
        <a:ext cx="11443599" cy="1208025"/>
      </dsp:txXfrm>
    </dsp:sp>
    <dsp:sp modelId="{10AEAFF8-51E0-4268-AC37-83F836F41071}">
      <dsp:nvSpPr>
        <dsp:cNvPr id="0" name=""/>
        <dsp:cNvSpPr/>
      </dsp:nvSpPr>
      <dsp:spPr>
        <a:xfrm>
          <a:off x="572179" y="3414794"/>
          <a:ext cx="801051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0913" y="3433528"/>
        <a:ext cx="7973051" cy="3462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Step6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3320" y="0"/>
          <a:ext cx="4046008" cy="136815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7396" y="0"/>
        <a:ext cx="2677856" cy="1368152"/>
      </dsp:txXfrm>
    </dsp:sp>
    <dsp:sp modelId="{E1FFFCC8-4615-4F3F-9D2B-8E7A75E421D7}">
      <dsp:nvSpPr>
        <dsp:cNvPr id="0" name=""/>
        <dsp:cNvSpPr/>
      </dsp:nvSpPr>
      <dsp:spPr>
        <a:xfrm>
          <a:off x="3644729" y="0"/>
          <a:ext cx="4046008" cy="136815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28805" y="0"/>
        <a:ext cx="2677856" cy="1368152"/>
      </dsp:txXfrm>
    </dsp:sp>
    <dsp:sp modelId="{C6885221-7C50-495C-B6CA-98153FAB520B}">
      <dsp:nvSpPr>
        <dsp:cNvPr id="0" name=""/>
        <dsp:cNvSpPr/>
      </dsp:nvSpPr>
      <dsp:spPr>
        <a:xfrm>
          <a:off x="7286137" y="0"/>
          <a:ext cx="4046008" cy="136815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70213" y="0"/>
        <a:ext cx="2677856" cy="1368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佳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預警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91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94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29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8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5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78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96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57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84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13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94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55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64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0" y="2048163"/>
            <a:ext cx="12192000" cy="2761674"/>
            <a:chOff x="0" y="2262908"/>
            <a:chExt cx="12192000" cy="2761674"/>
          </a:xfrm>
        </p:grpSpPr>
        <p:sp>
          <p:nvSpPr>
            <p:cNvPr id="6" name="矩形 5"/>
            <p:cNvSpPr/>
            <p:nvPr/>
          </p:nvSpPr>
          <p:spPr>
            <a:xfrm>
              <a:off x="0" y="2262908"/>
              <a:ext cx="12192000" cy="17918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4054764"/>
              <a:ext cx="12192000" cy="9698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38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58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A7A7-C89A-470B-979E-6FFDC8B03456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1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0" r:id="rId10"/>
    <p:sldLayoutId id="2147483663" r:id="rId11"/>
    <p:sldLayoutId id="2147483664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hyperlink" Target="https://web.ndhu.edu.tw/aa/MTPGDEP/login.aspx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ys.ndhu.edu.tw/CTE/StudFile_WebSite/Login.aspx" TargetMode="External"/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sys.ndhu.edu.tw/AA/REG/MTPG/score_warning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62" y="1184656"/>
            <a:ext cx="3059832" cy="669460"/>
          </a:xfrm>
          <a:prstGeom prst="rect">
            <a:avLst/>
          </a:prstGeom>
        </p:spPr>
      </p:pic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1955193" y="2436258"/>
            <a:ext cx="82816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zh-TW" altLang="en-US" sz="6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學生學業</a:t>
            </a: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期中</a:t>
            </a:r>
            <a:r>
              <a:rPr lang="zh-TW" altLang="en-US" sz="6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預警</a:t>
            </a:r>
            <a:endParaRPr lang="en-US" altLang="zh-TW" sz="6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18671" y="400176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系統操作說明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75273" y="6365526"/>
            <a:ext cx="221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適用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112-2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學期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9783696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10301" y="2100680"/>
                <a:ext cx="11399360" cy="419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登錄者</a:t>
                </a:r>
                <a:r>
                  <a:rPr lang="zh-TW" altLang="en-US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系所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登錄時間</a:t>
                </a:r>
                <a:r>
                  <a:rPr lang="zh-TW" altLang="en-US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113/11/4</a:t>
                </a:r>
                <a:r>
                  <a:rPr lang="zh-TW" altLang="en-US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～</a:t>
                </a:r>
                <a:r>
                  <a:rPr lang="en-US" altLang="zh-TW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11</a:t>
                </a:r>
                <a:r>
                  <a:rPr lang="en-US" altLang="zh-TW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/22</a:t>
                </a:r>
                <a:endParaRPr lang="zh-TW" altLang="en-US" sz="24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3.</a:t>
                </a:r>
                <a:r>
                  <a:rPr lang="zh-TW" altLang="en-US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系統登錄路徑： </a:t>
                </a:r>
              </a:p>
              <a:p>
                <a:pPr marL="268288">
                  <a:lnSpc>
                    <a:spcPct val="150000"/>
                  </a:lnSpc>
                </a:pPr>
                <a:r>
                  <a:rPr lang="zh-TW" altLang="en-US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教務處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網頁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教務資訊系統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教務資訊系統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-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註冊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成績相關</a:t>
                </a:r>
                <a:r>
                  <a:rPr lang="en-US" altLang="zh-TW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學業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期中預警系統</a:t>
                </a:r>
                <a:r>
                  <a:rPr lang="en-US" altLang="zh-TW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  <a:hlinkClick r:id="rId7"/>
                  </a:rPr>
                  <a:t>系所</a:t>
                </a:r>
                <a:endParaRPr lang="en-US" altLang="zh-TW" sz="24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預警項目包含：</a:t>
                </a:r>
              </a:p>
              <a:p>
                <a:pPr marL="268288"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(1</a:t>
                </a:r>
                <a:r>
                  <a:rPr lang="en-US" altLang="zh-TW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二科以上學習成效不</a:t>
                </a:r>
                <a:r>
                  <a:rPr lang="zh-TW" altLang="en-US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佳　</a:t>
                </a:r>
                <a:r>
                  <a:rPr lang="en-US" altLang="zh-TW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2)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學習成效不佳學分數達修習學分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　</a:t>
                </a:r>
                <a:r>
                  <a:rPr lang="en-US" altLang="zh-TW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3)</a:t>
                </a:r>
                <a:r>
                  <a:rPr lang="zh-TW" altLang="en-US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其他</a:t>
                </a:r>
                <a:endParaRPr lang="en-US" altLang="zh-TW" sz="24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將「預警項目」通知學生及家長、「預警名單」通知</a:t>
                </a:r>
                <a:r>
                  <a:rPr lang="zh-TW" altLang="en-US" sz="24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導師</a:t>
                </a:r>
                <a:endParaRPr lang="zh-TW" altLang="en-US" sz="24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1" y="2100680"/>
                <a:ext cx="11399360" cy="4198650"/>
              </a:xfrm>
              <a:prstGeom prst="rect">
                <a:avLst/>
              </a:prstGeom>
              <a:blipFill>
                <a:blip r:embed="rId8"/>
                <a:stretch>
                  <a:fillRect l="-802" b="-1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5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07067518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92456"/>
            <a:ext cx="6202815" cy="47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214254" y="4241336"/>
            <a:ext cx="600363" cy="4300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2077419"/>
            <a:ext cx="5635923" cy="3754177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>
          <a:xfrm>
            <a:off x="3814617" y="4456343"/>
            <a:ext cx="3334328" cy="2150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04058305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173650" y="1727199"/>
            <a:ext cx="7643688" cy="5023493"/>
            <a:chOff x="179512" y="2081122"/>
            <a:chExt cx="6526170" cy="455880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2" y="2081122"/>
              <a:ext cx="6526170" cy="45588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87867" y="6186152"/>
              <a:ext cx="920146" cy="2577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11" name="內容版面配置區 2"/>
          <p:cNvSpPr txBox="1">
            <a:spLocks/>
          </p:cNvSpPr>
          <p:nvPr/>
        </p:nvSpPr>
        <p:spPr>
          <a:xfrm>
            <a:off x="8239030" y="2371446"/>
            <a:ext cx="3644628" cy="3179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學習成效不佳學生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檢視本學期學習成效不佳之學生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視各狀況選擇是否加入預警、並選擇預警項目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勾選後加入預警名單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80022" y="3246045"/>
            <a:ext cx="1339275" cy="251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707894" y="6013786"/>
            <a:ext cx="1958288" cy="451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267368" y="4002073"/>
            <a:ext cx="1186377" cy="4129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1402141" y="4662102"/>
            <a:ext cx="3529899" cy="708124"/>
          </a:xfrm>
          <a:prstGeom prst="wedgeRoundRectCallout">
            <a:avLst>
              <a:gd name="adj1" fmla="val -14894"/>
              <a:gd name="adj2" fmla="val -7804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可選擇年級、預警科目數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科以上名單或預警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學分以上名單，再加入期中預警名單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495392" y="310514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741992" y="5788230"/>
            <a:ext cx="36798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125268" y="377651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4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137779" y="2395805"/>
            <a:ext cx="9916443" cy="4218340"/>
            <a:chOff x="299518" y="1988840"/>
            <a:chExt cx="8693474" cy="3888432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18" y="1988840"/>
              <a:ext cx="8693474" cy="3888432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1403648" y="5301208"/>
              <a:ext cx="1296144" cy="2880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501453992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內容版面配置區 2"/>
          <p:cNvSpPr txBox="1">
            <a:spLocks/>
          </p:cNvSpPr>
          <p:nvPr/>
        </p:nvSpPr>
        <p:spPr>
          <a:xfrm>
            <a:off x="2513095" y="1796899"/>
            <a:ext cx="5356287" cy="572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預警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已列入名單並選擇是否加入輔導</a:t>
            </a:r>
          </a:p>
        </p:txBody>
      </p:sp>
      <p:sp>
        <p:nvSpPr>
          <p:cNvPr id="13" name="矩形 12"/>
          <p:cNvSpPr/>
          <p:nvPr/>
        </p:nvSpPr>
        <p:spPr>
          <a:xfrm>
            <a:off x="7462803" y="5547687"/>
            <a:ext cx="1302506" cy="945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436128" y="3923217"/>
            <a:ext cx="1204817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1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44437111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83704" y="1875747"/>
            <a:ext cx="6768752" cy="4891656"/>
            <a:chOff x="183704" y="1875747"/>
            <a:chExt cx="6768752" cy="4891656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04" y="1875747"/>
              <a:ext cx="6768752" cy="489165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179915" y="6607629"/>
              <a:ext cx="1388165" cy="1597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16" name="內容版面配置區 2"/>
          <p:cNvSpPr txBox="1">
            <a:spLocks/>
          </p:cNvSpPr>
          <p:nvPr/>
        </p:nvSpPr>
        <p:spPr>
          <a:xfrm>
            <a:off x="7429214" y="1691317"/>
            <a:ext cx="4541509" cy="4996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通知函寄發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寄件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、寄件者全銜、聯絡電話務必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存檔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內容修改完成後按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全部存檔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等資料，再按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載入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選寄送名單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119896" y="396118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230363" y="3591851"/>
            <a:ext cx="36798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245589" y="416359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941213" y="2846422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432132" y="650285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583124" y="576379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209539" y="2252459"/>
            <a:ext cx="1204817" cy="300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7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14964946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666843" y="3115678"/>
            <a:ext cx="422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導師會收到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所有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被預警的導生名單及內容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277278" y="1687284"/>
            <a:ext cx="5852863" cy="5170716"/>
            <a:chOff x="412199" y="2014949"/>
            <a:chExt cx="4479592" cy="4514603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199" y="2014949"/>
              <a:ext cx="4479592" cy="451460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71600" y="5700081"/>
              <a:ext cx="1296144" cy="1216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46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14964946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753929" y="5970053"/>
            <a:ext cx="422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學生及家長會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收到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所有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被預警的科目及內容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21" y="1866230"/>
            <a:ext cx="4610298" cy="40253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" y="1709771"/>
            <a:ext cx="5087734" cy="51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98365713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781815" y="3096224"/>
            <a:ext cx="4018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</a:t>
            </a:r>
            <a:r>
              <a:rPr lang="zh-TW" altLang="en-US" sz="2400" b="1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課程處理</a:t>
            </a:r>
            <a:r>
              <a:rPr lang="zh-TW" altLang="en-US" sz="2400" b="1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狀況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查詢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全系教師登錄期中預警狀況，並通知尚未登錄教師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2" y="1806836"/>
            <a:ext cx="6828222" cy="491117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52795" y="2181317"/>
            <a:ext cx="1204817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1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3183136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2" y="1818203"/>
            <a:ext cx="6312567" cy="48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92917" y="4551979"/>
            <a:ext cx="2821091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640947" y="5112319"/>
            <a:ext cx="544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請導師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依系所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加入的輔導名單，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8"/>
              </a:rPr>
              <a:t>學生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8"/>
              </a:rPr>
              <a:t>學習檔案查詢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8"/>
              </a:rPr>
              <a:t>系統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晤談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紀錄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82" y="1876482"/>
            <a:ext cx="7454446" cy="2667035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V="1">
            <a:off x="3714008" y="4255644"/>
            <a:ext cx="1513774" cy="4867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01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2362" y="608726"/>
            <a:ext cx="9040751" cy="895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學生期中預警作業聯絡窗口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52854" y="2996937"/>
            <a:ext cx="10086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</a:t>
            </a:r>
            <a:r>
              <a:rPr lang="en-US" altLang="zh-TW" sz="3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sz="3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帳號申請－－圖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資處服務組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03-8906747</a:t>
            </a:r>
          </a:p>
          <a:p>
            <a:pPr>
              <a:lnSpc>
                <a:spcPct val="150000"/>
              </a:lnSpc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期中預警系統</a:t>
            </a:r>
            <a:r>
              <a:rPr lang="zh-TW" altLang="en-US" sz="3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登錄問題－－教務處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註冊組</a:t>
            </a:r>
            <a:r>
              <a:rPr lang="en-US" altLang="zh-TW" sz="3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03-8906115</a:t>
            </a:r>
            <a:endParaRPr lang="en-US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圖資處系統</a:t>
            </a:r>
            <a:r>
              <a:rPr lang="zh-TW" altLang="en-US" sz="3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組－－</a:t>
            </a:r>
            <a:r>
              <a:rPr lang="en-US" altLang="zh-TW" sz="3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03-8906752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6757</a:t>
            </a:r>
          </a:p>
        </p:txBody>
      </p:sp>
    </p:spTree>
    <p:extLst>
      <p:ext uri="{BB962C8B-B14F-4D97-AF65-F5344CB8AC3E}">
        <p14:creationId xmlns:p14="http://schemas.microsoft.com/office/powerpoint/2010/main" val="265592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2363" y="608726"/>
            <a:ext cx="7772400" cy="895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學生期中預警作業說明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619382"/>
              </p:ext>
            </p:extLst>
          </p:nvPr>
        </p:nvGraphicFramePr>
        <p:xfrm>
          <a:off x="388182" y="1822586"/>
          <a:ext cx="11443599" cy="481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0696719" y="3105585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696719" y="4689909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696719" y="6149307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2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62" y="5996802"/>
            <a:ext cx="3059832" cy="6694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18671" y="400176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系統操作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701443291"/>
              </p:ext>
            </p:extLst>
          </p:nvPr>
        </p:nvGraphicFramePr>
        <p:xfrm>
          <a:off x="428267" y="2260014"/>
          <a:ext cx="1133546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3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70309046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10301" y="2174571"/>
            <a:ext cx="11399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登錄者：授課教師</a:t>
            </a:r>
          </a:p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登錄時間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113/11/4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/22</a:t>
            </a:r>
            <a:endParaRPr lang="zh-TW" altLang="en-US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系統登錄路徑： </a:t>
            </a:r>
          </a:p>
          <a:p>
            <a:pPr marL="268288">
              <a:lnSpc>
                <a:spcPct val="150000"/>
              </a:lnSpc>
            </a:pP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教務處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網頁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教務資訊系統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教務資訊系統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註冊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成績相關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學業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期中預警系統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教師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預警項目包含：</a:t>
            </a:r>
          </a:p>
          <a:p>
            <a:pPr marL="268288"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缺課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次數　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缺繳報告或作業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次數　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小考缺考次數</a:t>
            </a:r>
          </a:p>
          <a:p>
            <a:pPr marL="268288"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期中缺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　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期中考成績不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佳　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其它學習成效不佳</a:t>
            </a:r>
          </a:p>
        </p:txBody>
      </p:sp>
    </p:spTree>
    <p:extLst>
      <p:ext uri="{BB962C8B-B14F-4D97-AF65-F5344CB8AC3E}">
        <p14:creationId xmlns:p14="http://schemas.microsoft.com/office/powerpoint/2010/main" val="14104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48601308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92456"/>
            <a:ext cx="6202815" cy="47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1659" y="1959688"/>
            <a:ext cx="5065858" cy="340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914408" y="4363590"/>
            <a:ext cx="252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教師以學校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帳號、密碼登入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96" y="4241336"/>
            <a:ext cx="2149777" cy="430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3" idx="3"/>
            <a:endCxn id="8" idx="1"/>
          </p:cNvCxnSpPr>
          <p:nvPr/>
        </p:nvCxnSpPr>
        <p:spPr>
          <a:xfrm flipV="1">
            <a:off x="3269673" y="3660467"/>
            <a:ext cx="3631986" cy="795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25274621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1" y="1945900"/>
            <a:ext cx="7941942" cy="33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555267" y="2659425"/>
            <a:ext cx="1256146" cy="34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2544" y="3253674"/>
            <a:ext cx="5978546" cy="2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393761" y="5536326"/>
            <a:ext cx="4318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教師可以選定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代理輸入預警資料，代理帳號請輸入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在校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</a:t>
            </a:r>
          </a:p>
        </p:txBody>
      </p:sp>
      <p:cxnSp>
        <p:nvCxnSpPr>
          <p:cNvPr id="15" name="直線單箭頭接點 14"/>
          <p:cNvCxnSpPr>
            <a:stCxn id="13" idx="2"/>
          </p:cNvCxnSpPr>
          <p:nvPr/>
        </p:nvCxnSpPr>
        <p:spPr>
          <a:xfrm>
            <a:off x="6183340" y="3006600"/>
            <a:ext cx="834064" cy="1198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72105440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"/>
          <a:stretch/>
        </p:blipFill>
        <p:spPr>
          <a:xfrm>
            <a:off x="2299855" y="1712166"/>
            <a:ext cx="6677890" cy="506968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367975" y="2997520"/>
            <a:ext cx="1262966" cy="38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505878" y="5871058"/>
            <a:ext cx="230909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stCxn id="18" idx="0"/>
          </p:cNvCxnSpPr>
          <p:nvPr/>
        </p:nvCxnSpPr>
        <p:spPr>
          <a:xfrm flipV="1">
            <a:off x="2621333" y="3383578"/>
            <a:ext cx="240197" cy="2487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2774549" y="3769636"/>
            <a:ext cx="2627269" cy="2197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840143" y="2848188"/>
            <a:ext cx="469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該科無需預警，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請勾選「無需預警科目」並儲存</a:t>
            </a:r>
          </a:p>
        </p:txBody>
      </p:sp>
    </p:spTree>
    <p:extLst>
      <p:ext uri="{BB962C8B-B14F-4D97-AF65-F5344CB8AC3E}">
        <p14:creationId xmlns:p14="http://schemas.microsoft.com/office/powerpoint/2010/main" val="41604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02968813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"/>
          <a:stretch/>
        </p:blipFill>
        <p:spPr>
          <a:xfrm>
            <a:off x="193964" y="1841920"/>
            <a:ext cx="6105236" cy="463494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90055" y="5610688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646270" y="3849392"/>
            <a:ext cx="290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如需預警，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「取出」科目</a:t>
            </a:r>
          </a:p>
        </p:txBody>
      </p:sp>
      <p:cxnSp>
        <p:nvCxnSpPr>
          <p:cNvPr id="14" name="直線單箭頭接點 13"/>
          <p:cNvCxnSpPr>
            <a:endCxn id="11" idx="0"/>
          </p:cNvCxnSpPr>
          <p:nvPr/>
        </p:nvCxnSpPr>
        <p:spPr>
          <a:xfrm>
            <a:off x="3574473" y="4642347"/>
            <a:ext cx="333606" cy="9683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91" y="2043160"/>
            <a:ext cx="5273497" cy="4627265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7698417" y="3902555"/>
            <a:ext cx="29047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進入選課名單後，</a:t>
            </a:r>
          </a:p>
          <a:p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勾選欲「預警學生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altLang="zh-TW" sz="20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編輯預警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名單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5691" y="3914678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696384" y="2088949"/>
            <a:ext cx="1002033" cy="46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>
            <a:stCxn id="25" idx="0"/>
            <a:endCxn id="26" idx="2"/>
          </p:cNvCxnSpPr>
          <p:nvPr/>
        </p:nvCxnSpPr>
        <p:spPr>
          <a:xfrm flipV="1">
            <a:off x="6863715" y="2551515"/>
            <a:ext cx="333686" cy="1363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349" y="2041236"/>
            <a:ext cx="7765342" cy="4482827"/>
          </a:xfrm>
          <a:prstGeom prst="rect">
            <a:avLst/>
          </a:prstGeom>
        </p:spPr>
      </p:pic>
      <p:sp>
        <p:nvSpPr>
          <p:cNvPr id="2" name="內容版面配置區 2"/>
          <p:cNvSpPr txBox="1">
            <a:spLocks/>
          </p:cNvSpPr>
          <p:nvPr/>
        </p:nvSpPr>
        <p:spPr>
          <a:xfrm>
            <a:off x="8180101" y="2098904"/>
            <a:ext cx="3880187" cy="40832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選擇「預警項目」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填寫「被預警項目內容」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完成後按下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點選「返回取出科目」進行下一堂課預警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若要新增其他預警學生，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按「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返回選課名單」回到選課名單勾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圖說文字 3"/>
          <p:cNvSpPr/>
          <p:nvPr/>
        </p:nvSpPr>
        <p:spPr>
          <a:xfrm>
            <a:off x="5960316" y="5999462"/>
            <a:ext cx="2071885" cy="612775"/>
          </a:xfrm>
          <a:prstGeom prst="wedgeRoundRectCallout">
            <a:avLst>
              <a:gd name="adj1" fmla="val -26669"/>
              <a:gd name="adj2" fmla="val -7543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其他說明請於備註記錄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654406" y="4392210"/>
            <a:ext cx="2071885" cy="582397"/>
          </a:xfrm>
          <a:prstGeom prst="wedgeRoundRectCallout">
            <a:avLst>
              <a:gd name="adj1" fmla="val -53863"/>
              <a:gd name="adj2" fmla="val -248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無需預警可按此鍵「移除」</a:t>
            </a:r>
          </a:p>
        </p:txBody>
      </p:sp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1658401119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矩形 20"/>
          <p:cNvSpPr/>
          <p:nvPr/>
        </p:nvSpPr>
        <p:spPr>
          <a:xfrm>
            <a:off x="478490" y="2041236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017087" y="2911689"/>
            <a:ext cx="1123277" cy="636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096655" y="3625048"/>
            <a:ext cx="356479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420730" y="2911689"/>
            <a:ext cx="2776870" cy="1087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759120" y="303031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430629" y="3638216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575810" y="272780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09722" y="2254796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843803" y="2037743"/>
            <a:ext cx="924361" cy="3340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608807" y="2239805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950080" y="2027019"/>
            <a:ext cx="860213" cy="318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1246796" y="172530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5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762</Words>
  <Application>Microsoft Office PowerPoint</Application>
  <PresentationFormat>寬螢幕</PresentationFormat>
  <Paragraphs>137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27</cp:revision>
  <dcterms:created xsi:type="dcterms:W3CDTF">2024-04-10T03:38:08Z</dcterms:created>
  <dcterms:modified xsi:type="dcterms:W3CDTF">2024-10-22T08:07:45Z</dcterms:modified>
</cp:coreProperties>
</file>