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0"/>
  </p:notesMasterIdLst>
  <p:sldIdLst>
    <p:sldId id="256" r:id="rId2"/>
    <p:sldId id="257" r:id="rId3"/>
    <p:sldId id="266" r:id="rId4"/>
    <p:sldId id="267" r:id="rId5"/>
    <p:sldId id="268" r:id="rId6"/>
    <p:sldId id="269" r:id="rId7"/>
    <p:sldId id="279" r:id="rId8"/>
    <p:sldId id="270" r:id="rId9"/>
    <p:sldId id="271" r:id="rId10"/>
    <p:sldId id="272" r:id="rId11"/>
    <p:sldId id="273" r:id="rId12"/>
    <p:sldId id="274" r:id="rId13"/>
    <p:sldId id="275" r:id="rId14"/>
    <p:sldId id="258" r:id="rId15"/>
    <p:sldId id="276" r:id="rId16"/>
    <p:sldId id="277" r:id="rId17"/>
    <p:sldId id="278" r:id="rId18"/>
    <p:sldId id="261" r:id="rId19"/>
  </p:sldIdLst>
  <p:sldSz cx="18288000" cy="10287000"/>
  <p:notesSz cx="6858000" cy="9144000"/>
  <p:embeddedFontLst>
    <p:embeddedFont>
      <p:font typeface="宋体" panose="02010600030101010101" pitchFamily="2" charset="-122"/>
      <p:regular r:id="rId21"/>
    </p:embeddedFont>
    <p:embeddedFont>
      <p:font typeface="Assistant Semi-Bold" panose="02020500000000000000" charset="-79"/>
      <p:regular r:id="rId22"/>
    </p:embeddedFont>
    <p:embeddedFont>
      <p:font typeface="Calibri" panose="020F0502020204030204" pitchFamily="34" charset="0"/>
      <p:regular r:id="rId23"/>
      <p:bold r:id="rId24"/>
      <p:italic r:id="rId25"/>
      <p:boldItalic r:id="rId26"/>
    </p:embeddedFont>
    <p:embeddedFont>
      <p:font typeface="微软雅黑" panose="020B0503020204020204" pitchFamily="34" charset="-122"/>
      <p:regular r:id="rId27"/>
      <p:bold r:id="rId28"/>
    </p:embeddedFont>
    <p:embeddedFont>
      <p:font typeface="Arial Rounded MT Bold" panose="020F0704030504030204" pitchFamily="34" charset="0"/>
      <p:regular r:id="rId29"/>
    </p:embeddedFont>
    <p:embeddedFont>
      <p:font typeface="Assistant" panose="02020500000000000000" charset="-79"/>
      <p:regular r:id="rId30"/>
    </p:embeddedFont>
    <p:embeddedFont>
      <p:font typeface="宋体" panose="02010600030101010101" pitchFamily="2" charset="-122"/>
      <p:regular r:id="rId21"/>
    </p:embeddedFont>
    <p:embeddedFont>
      <p:font typeface="微軟正黑體" panose="020B0604030504040204" pitchFamily="34" charset="-12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6735"/>
    <a:srgbClr val="DCB07B"/>
    <a:srgbClr val="24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56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C16CD-0915-4271-B800-920FD2194B0A}" type="datetimeFigureOut">
              <a:rPr lang="zh-TW" altLang="en-US" smtClean="0"/>
              <a:t>2023/12/21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192B6-3BB3-4953-AC56-EA9FA223B5D7}" type="slidenum">
              <a:rPr lang="zh-TW" altLang="en-US" smtClean="0"/>
              <a:t>‹#›</a:t>
            </a:fld>
            <a:endParaRPr lang="zh-TW" altLang="en-US"/>
          </a:p>
        </p:txBody>
      </p:sp>
    </p:spTree>
    <p:extLst>
      <p:ext uri="{BB962C8B-B14F-4D97-AF65-F5344CB8AC3E}">
        <p14:creationId xmlns:p14="http://schemas.microsoft.com/office/powerpoint/2010/main" val="325123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5AA02A-FA4C-42FA-84A9-FCEA957F5146}" type="datetime1">
              <a:rPr lang="en-US" altLang="zh-TW"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98C26-C4C2-4D5A-A99C-A805A553460A}" type="datetime1">
              <a:rPr lang="en-US" altLang="zh-TW"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330E6-19D4-40AB-99B2-DE81BAEBF11F}" type="datetime1">
              <a:rPr lang="en-US" altLang="zh-TW"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84CE-8E2F-49A9-BBCB-B046F779072D}" type="datetime1">
              <a:rPr lang="en-US" altLang="zh-TW"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20B9F8-BFD1-4AE9-A519-CCB61004329E}" type="datetime1">
              <a:rPr lang="en-US" altLang="zh-TW"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4660BF-FE47-443C-8C9D-6CA2703526F0}" type="datetime1">
              <a:rPr lang="en-US" altLang="zh-TW"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303CD5-96CB-447F-8419-54A9F062BE54}" type="datetime1">
              <a:rPr lang="en-US" altLang="zh-TW" smtClean="0"/>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47DC6F-66F2-4145-95F6-640D50A7DF3D}" type="datetime1">
              <a:rPr lang="en-US" altLang="zh-TW" smtClean="0"/>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21C2F-6EED-41A9-A77B-092335D01529}" type="datetime1">
              <a:rPr lang="en-US" altLang="zh-TW" smtClean="0"/>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B290D-270E-413C-B116-E6B67B84C508}" type="datetime1">
              <a:rPr lang="en-US" altLang="zh-TW"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03238-37CA-469B-AEE7-983BB58F5311}" type="datetime1">
              <a:rPr lang="en-US" altLang="zh-TW"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DD265423-A403-4092-A153-FBAAB5891A85}" type="datetime1">
              <a:rPr lang="en-US" altLang="zh-TW" smtClean="0"/>
              <a:t>12/21/2023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endParaRPr lang="en-US"/>
          </a:p>
        </p:txBody>
      </p:sp>
      <p:sp>
        <p:nvSpPr>
          <p:cNvPr id="6" name="Slide Number Placeholder 5"/>
          <p:cNvSpPr>
            <a:spLocks noGrp="1"/>
          </p:cNvSpPr>
          <p:nvPr>
            <p:ph type="sldNum" sz="quarter" idx="4"/>
          </p:nvPr>
        </p:nvSpPr>
        <p:spPr>
          <a:xfrm>
            <a:off x="16002000" y="9639300"/>
            <a:ext cx="2133600" cy="365125"/>
          </a:xfrm>
          <a:prstGeom prst="rect">
            <a:avLst/>
          </a:prstGeom>
        </p:spPr>
        <p:txBody>
          <a:bodyPr vert="horz" lIns="91440" tIns="45720" rIns="91440" bIns="45720" rtlCol="0" anchor="ctr"/>
          <a:lstStyle>
            <a:lvl1pPr algn="r">
              <a:defRPr sz="1600" b="1">
                <a:solidFill>
                  <a:schemeClr val="tx1"/>
                </a:solidFill>
                <a:latin typeface="微軟正黑體" panose="020B0604030504040204" pitchFamily="34" charset="-120"/>
                <a:ea typeface="微軟正黑體" panose="020B0604030504040204" pitchFamily="34" charset="-12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4EF"/>
        </a:solidFill>
        <a:effectLst/>
      </p:bgPr>
    </p:bg>
    <p:spTree>
      <p:nvGrpSpPr>
        <p:cNvPr id="1" name=""/>
        <p:cNvGrpSpPr/>
        <p:nvPr/>
      </p:nvGrpSpPr>
      <p:grpSpPr>
        <a:xfrm>
          <a:off x="0" y="0"/>
          <a:ext cx="0" cy="0"/>
          <a:chOff x="0" y="0"/>
          <a:chExt cx="0" cy="0"/>
        </a:xfrm>
      </p:grpSpPr>
      <p:grpSp>
        <p:nvGrpSpPr>
          <p:cNvPr id="2" name="Group 2"/>
          <p:cNvGrpSpPr/>
          <p:nvPr/>
        </p:nvGrpSpPr>
        <p:grpSpPr>
          <a:xfrm rot="854617">
            <a:off x="11359223" y="-1664079"/>
            <a:ext cx="5295061" cy="13691357"/>
            <a:chOff x="0" y="0"/>
            <a:chExt cx="1394584" cy="3605954"/>
          </a:xfrm>
        </p:grpSpPr>
        <p:sp>
          <p:nvSpPr>
            <p:cNvPr id="3" name="Freeform 3"/>
            <p:cNvSpPr/>
            <p:nvPr/>
          </p:nvSpPr>
          <p:spPr>
            <a:xfrm>
              <a:off x="0" y="0"/>
              <a:ext cx="1394584" cy="3605954"/>
            </a:xfrm>
            <a:custGeom>
              <a:avLst/>
              <a:gdLst/>
              <a:ahLst/>
              <a:cxnLst/>
              <a:rect l="l" t="t" r="r" b="b"/>
              <a:pathLst>
                <a:path w="1394584" h="3605954">
                  <a:moveTo>
                    <a:pt x="0" y="0"/>
                  </a:moveTo>
                  <a:lnTo>
                    <a:pt x="1394584" y="0"/>
                  </a:lnTo>
                  <a:lnTo>
                    <a:pt x="1394584" y="3605954"/>
                  </a:lnTo>
                  <a:lnTo>
                    <a:pt x="0" y="3605954"/>
                  </a:lnTo>
                  <a:close/>
                </a:path>
              </a:pathLst>
            </a:custGeom>
            <a:solidFill>
              <a:srgbClr val="FFFFFF"/>
            </a:solidFill>
          </p:spPr>
        </p:sp>
        <p:sp>
          <p:nvSpPr>
            <p:cNvPr id="4" name="TextBox 4"/>
            <p:cNvSpPr txBox="1"/>
            <p:nvPr/>
          </p:nvSpPr>
          <p:spPr>
            <a:xfrm>
              <a:off x="0" y="-38100"/>
              <a:ext cx="1394584" cy="364405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7259300" y="2491976"/>
            <a:ext cx="1028700" cy="3315980"/>
            <a:chOff x="0" y="0"/>
            <a:chExt cx="270933" cy="873344"/>
          </a:xfrm>
        </p:grpSpPr>
        <p:sp>
          <p:nvSpPr>
            <p:cNvPr id="6" name="Freeform 6"/>
            <p:cNvSpPr/>
            <p:nvPr/>
          </p:nvSpPr>
          <p:spPr>
            <a:xfrm>
              <a:off x="0" y="0"/>
              <a:ext cx="270933" cy="873344"/>
            </a:xfrm>
            <a:custGeom>
              <a:avLst/>
              <a:gdLst/>
              <a:ahLst/>
              <a:cxnLst/>
              <a:rect l="l" t="t" r="r" b="b"/>
              <a:pathLst>
                <a:path w="270933" h="873344">
                  <a:moveTo>
                    <a:pt x="0" y="0"/>
                  </a:moveTo>
                  <a:lnTo>
                    <a:pt x="270933" y="0"/>
                  </a:lnTo>
                  <a:lnTo>
                    <a:pt x="270933" y="873344"/>
                  </a:lnTo>
                  <a:lnTo>
                    <a:pt x="0" y="873344"/>
                  </a:lnTo>
                  <a:close/>
                </a:path>
              </a:pathLst>
            </a:custGeom>
            <a:solidFill>
              <a:srgbClr val="000000"/>
            </a:solidFill>
          </p:spPr>
        </p:sp>
        <p:sp>
          <p:nvSpPr>
            <p:cNvPr id="7" name="TextBox 7"/>
            <p:cNvSpPr txBox="1"/>
            <p:nvPr/>
          </p:nvSpPr>
          <p:spPr>
            <a:xfrm>
              <a:off x="0" y="-38100"/>
              <a:ext cx="270933" cy="911444"/>
            </a:xfrm>
            <a:prstGeom prst="rect">
              <a:avLst/>
            </a:prstGeom>
          </p:spPr>
          <p:txBody>
            <a:bodyPr lIns="50800" tIns="50800" rIns="50800" bIns="50800" rtlCol="0" anchor="ctr"/>
            <a:lstStyle/>
            <a:p>
              <a:pPr algn="ctr">
                <a:lnSpc>
                  <a:spcPts val="2940"/>
                </a:lnSpc>
              </a:pPr>
              <a:endParaRPr/>
            </a:p>
          </p:txBody>
        </p:sp>
      </p:grpSp>
      <p:sp>
        <p:nvSpPr>
          <p:cNvPr id="8" name="Freeform 8"/>
          <p:cNvSpPr/>
          <p:nvPr/>
        </p:nvSpPr>
        <p:spPr>
          <a:xfrm>
            <a:off x="17637160" y="5181600"/>
            <a:ext cx="272980" cy="272980"/>
          </a:xfrm>
          <a:custGeom>
            <a:avLst/>
            <a:gdLst/>
            <a:ahLst/>
            <a:cxnLst/>
            <a:rect l="l" t="t" r="r" b="b"/>
            <a:pathLst>
              <a:path w="272980" h="272980">
                <a:moveTo>
                  <a:pt x="0" y="0"/>
                </a:moveTo>
                <a:lnTo>
                  <a:pt x="272980" y="0"/>
                </a:lnTo>
                <a:lnTo>
                  <a:pt x="272980" y="272980"/>
                </a:lnTo>
                <a:lnTo>
                  <a:pt x="0" y="2729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572941" y="4630324"/>
            <a:ext cx="5033034" cy="2974066"/>
          </a:xfrm>
          <a:custGeom>
            <a:avLst/>
            <a:gdLst/>
            <a:ahLst/>
            <a:cxnLst/>
            <a:rect l="l" t="t" r="r" b="b"/>
            <a:pathLst>
              <a:path w="8125078" h="4801183">
                <a:moveTo>
                  <a:pt x="0" y="0"/>
                </a:moveTo>
                <a:lnTo>
                  <a:pt x="8125079" y="0"/>
                </a:lnTo>
                <a:lnTo>
                  <a:pt x="8125079" y="4801182"/>
                </a:lnTo>
                <a:lnTo>
                  <a:pt x="0" y="48011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5486400" y="2354313"/>
            <a:ext cx="11343157" cy="2462213"/>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rPr>
              <a:t>「學生自主學習社群」</a:t>
            </a:r>
            <a:b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rPr>
              <a:t>「自主學習培力獎勵方案」</a:t>
            </a:r>
          </a:p>
        </p:txBody>
      </p:sp>
      <p:sp>
        <p:nvSpPr>
          <p:cNvPr id="11" name="TextBox 11"/>
          <p:cNvSpPr txBox="1"/>
          <p:nvPr/>
        </p:nvSpPr>
        <p:spPr>
          <a:xfrm>
            <a:off x="6505326" y="5256256"/>
            <a:ext cx="3889483" cy="420180"/>
          </a:xfrm>
          <a:prstGeom prst="rect">
            <a:avLst/>
          </a:prstGeom>
        </p:spPr>
        <p:txBody>
          <a:bodyPr lIns="0" tIns="0" rIns="0" bIns="0" rtlCol="0" anchor="t">
            <a:spAutoFit/>
          </a:bodyPr>
          <a:lstStyle/>
          <a:p>
            <a:pPr>
              <a:lnSpc>
                <a:spcPts val="2940"/>
              </a:lnSpc>
            </a:pPr>
            <a:r>
              <a:rPr lang="zh-TW" altLang="en-US" sz="4800" dirty="0" smtClean="0">
                <a:solidFill>
                  <a:srgbClr val="000000"/>
                </a:solidFill>
                <a:latin typeface="微軟正黑體" panose="020B0604030504040204" pitchFamily="34" charset="-120"/>
                <a:ea typeface="微軟正黑體" panose="020B0604030504040204" pitchFamily="34" charset="-120"/>
              </a:rPr>
              <a:t>申請說明會</a:t>
            </a:r>
            <a:endParaRPr lang="en-US" sz="4800" dirty="0">
              <a:solidFill>
                <a:srgbClr val="000000"/>
              </a:solidFill>
              <a:latin typeface="微軟正黑體" panose="020B0604030504040204" pitchFamily="34" charset="-120"/>
              <a:ea typeface="微軟正黑體" panose="020B0604030504040204" pitchFamily="34" charset="-120"/>
            </a:endParaRPr>
          </a:p>
        </p:txBody>
      </p:sp>
      <p:sp>
        <p:nvSpPr>
          <p:cNvPr id="12" name="TextBox 12"/>
          <p:cNvSpPr txBox="1"/>
          <p:nvPr/>
        </p:nvSpPr>
        <p:spPr>
          <a:xfrm>
            <a:off x="6505326" y="6386116"/>
            <a:ext cx="5259021" cy="577081"/>
          </a:xfrm>
          <a:prstGeom prst="rect">
            <a:avLst/>
          </a:prstGeom>
        </p:spPr>
        <p:txBody>
          <a:bodyPr wrap="square" lIns="0" tIns="0" rIns="0" bIns="0" rtlCol="0" anchor="t">
            <a:spAutoFit/>
          </a:bodyPr>
          <a:lstStyle/>
          <a:p>
            <a:pPr>
              <a:lnSpc>
                <a:spcPts val="4501"/>
              </a:lnSpc>
            </a:pPr>
            <a:r>
              <a:rPr lang="zh-TW" altLang="en-US" sz="3215" dirty="0">
                <a:solidFill>
                  <a:srgbClr val="000000"/>
                </a:solidFill>
                <a:latin typeface="微軟正黑體" panose="020B0604030504040204" pitchFamily="34" charset="-120"/>
                <a:ea typeface="微軟正黑體" panose="020B0604030504040204" pitchFamily="34" charset="-120"/>
              </a:rPr>
              <a:t>教學卓越中心   陳素梅組長</a:t>
            </a:r>
          </a:p>
        </p:txBody>
      </p:sp>
      <p:sp>
        <p:nvSpPr>
          <p:cNvPr id="13" name="AutoShape 13"/>
          <p:cNvSpPr/>
          <p:nvPr/>
        </p:nvSpPr>
        <p:spPr>
          <a:xfrm rot="3487">
            <a:off x="1028717" y="7539329"/>
            <a:ext cx="9389421" cy="0"/>
          </a:xfrm>
          <a:prstGeom prst="line">
            <a:avLst/>
          </a:prstGeom>
          <a:ln w="38100" cap="flat">
            <a:solidFill>
              <a:srgbClr val="243E4D"/>
            </a:solidFill>
            <a:prstDash val="solid"/>
            <a:headEnd type="none" w="sm" len="sm"/>
            <a:tailEnd type="none" w="sm" len="sm"/>
          </a:ln>
        </p:spPr>
      </p:sp>
      <p:sp>
        <p:nvSpPr>
          <p:cNvPr id="16" name="TextBox 11"/>
          <p:cNvSpPr txBox="1"/>
          <p:nvPr/>
        </p:nvSpPr>
        <p:spPr>
          <a:xfrm>
            <a:off x="5949620" y="1800699"/>
            <a:ext cx="3889483" cy="420180"/>
          </a:xfrm>
          <a:prstGeom prst="rect">
            <a:avLst/>
          </a:prstGeom>
        </p:spPr>
        <p:txBody>
          <a:bodyPr lIns="0" tIns="0" rIns="0" bIns="0" rtlCol="0" anchor="t">
            <a:spAutoFit/>
          </a:bodyPr>
          <a:lstStyle/>
          <a:p>
            <a:pPr>
              <a:lnSpc>
                <a:spcPts val="2940"/>
              </a:lnSpc>
            </a:pPr>
            <a:r>
              <a:rPr lang="en-US" altLang="zh-TW" sz="4800" dirty="0" smtClean="0">
                <a:solidFill>
                  <a:srgbClr val="000000"/>
                </a:solidFill>
                <a:latin typeface="微軟正黑體" panose="020B0604030504040204" pitchFamily="34" charset="-120"/>
                <a:ea typeface="微軟正黑體" panose="020B0604030504040204" pitchFamily="34" charset="-120"/>
              </a:rPr>
              <a:t>112-2</a:t>
            </a:r>
            <a:r>
              <a:rPr lang="zh-TW" altLang="en-US" sz="4800" dirty="0" smtClean="0">
                <a:solidFill>
                  <a:srgbClr val="000000"/>
                </a:solidFill>
                <a:latin typeface="微軟正黑體" panose="020B0604030504040204" pitchFamily="34" charset="-120"/>
                <a:ea typeface="微軟正黑體" panose="020B0604030504040204" pitchFamily="34" charset="-120"/>
              </a:rPr>
              <a:t>學期</a:t>
            </a:r>
            <a:endParaRPr lang="en-US" sz="4800" dirty="0">
              <a:solidFill>
                <a:srgbClr val="000000"/>
              </a:solidFill>
              <a:latin typeface="微軟正黑體" panose="020B0604030504040204" pitchFamily="34" charset="-120"/>
              <a:ea typeface="微軟正黑體" panose="020B0604030504040204" pitchFamily="34" charset="-120"/>
            </a:endParaRPr>
          </a:p>
        </p:txBody>
      </p:sp>
      <p:sp>
        <p:nvSpPr>
          <p:cNvPr id="14" name="投影片編號版面配置區 1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67800">
            <a:off x="-3727278" y="7325331"/>
            <a:ext cx="18966276" cy="7392511"/>
            <a:chOff x="0" y="0"/>
            <a:chExt cx="4995233" cy="1946999"/>
          </a:xfrm>
        </p:grpSpPr>
        <p:sp>
          <p:nvSpPr>
            <p:cNvPr id="3" name="Freeform 3"/>
            <p:cNvSpPr/>
            <p:nvPr/>
          </p:nvSpPr>
          <p:spPr>
            <a:xfrm>
              <a:off x="0" y="0"/>
              <a:ext cx="4995233" cy="1946999"/>
            </a:xfrm>
            <a:custGeom>
              <a:avLst/>
              <a:gdLst/>
              <a:ahLst/>
              <a:cxnLst/>
              <a:rect l="l" t="t" r="r" b="b"/>
              <a:pathLst>
                <a:path w="4995233" h="1946999">
                  <a:moveTo>
                    <a:pt x="0" y="0"/>
                  </a:moveTo>
                  <a:lnTo>
                    <a:pt x="4995233" y="0"/>
                  </a:lnTo>
                  <a:lnTo>
                    <a:pt x="4995233" y="1946999"/>
                  </a:lnTo>
                  <a:lnTo>
                    <a:pt x="0" y="1946999"/>
                  </a:lnTo>
                  <a:close/>
                </a:path>
              </a:pathLst>
            </a:custGeom>
            <a:solidFill>
              <a:srgbClr val="F6F4EF"/>
            </a:solidFill>
          </p:spPr>
        </p:sp>
        <p:sp>
          <p:nvSpPr>
            <p:cNvPr id="4" name="TextBox 4"/>
            <p:cNvSpPr txBox="1"/>
            <p:nvPr/>
          </p:nvSpPr>
          <p:spPr>
            <a:xfrm>
              <a:off x="0" y="-38100"/>
              <a:ext cx="4995233" cy="1985099"/>
            </a:xfrm>
            <a:prstGeom prst="rect">
              <a:avLst/>
            </a:prstGeom>
          </p:spPr>
          <p:txBody>
            <a:bodyPr lIns="50800" tIns="50800" rIns="50800" bIns="50800" rtlCol="0" anchor="ctr"/>
            <a:lstStyle/>
            <a:p>
              <a:pPr algn="ctr">
                <a:lnSpc>
                  <a:spcPts val="2940"/>
                </a:lnSpc>
              </a:pPr>
              <a:endParaRPr/>
            </a:p>
          </p:txBody>
        </p:sp>
      </p:grpSp>
      <p:sp>
        <p:nvSpPr>
          <p:cNvPr id="12" name="TextBox 6"/>
          <p:cNvSpPr txBox="1"/>
          <p:nvPr/>
        </p:nvSpPr>
        <p:spPr>
          <a:xfrm>
            <a:off x="1180933" y="754488"/>
            <a:ext cx="6439067" cy="1231106"/>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成果考核</a:t>
            </a:r>
            <a:endPar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grpSp>
        <p:nvGrpSpPr>
          <p:cNvPr id="13" name="组合 13"/>
          <p:cNvGrpSpPr/>
          <p:nvPr/>
        </p:nvGrpSpPr>
        <p:grpSpPr>
          <a:xfrm>
            <a:off x="3061424" y="3598352"/>
            <a:ext cx="1458284" cy="3358307"/>
            <a:chOff x="2210594" y="1730587"/>
            <a:chExt cx="928562" cy="2138401"/>
          </a:xfrm>
        </p:grpSpPr>
        <p:cxnSp>
          <p:nvCxnSpPr>
            <p:cNvPr id="14" name="直接连接符 14"/>
            <p:cNvCxnSpPr/>
            <p:nvPr/>
          </p:nvCxnSpPr>
          <p:spPr>
            <a:xfrm>
              <a:off x="2210594" y="3160810"/>
              <a:ext cx="928562" cy="708178"/>
            </a:xfrm>
            <a:prstGeom prst="line">
              <a:avLst/>
            </a:prstGeom>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6"/>
            <p:cNvCxnSpPr/>
            <p:nvPr/>
          </p:nvCxnSpPr>
          <p:spPr>
            <a:xfrm flipV="1">
              <a:off x="2210594" y="1730587"/>
              <a:ext cx="920215" cy="661380"/>
            </a:xfrm>
            <a:prstGeom prst="line">
              <a:avLst/>
            </a:prstGeom>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
          <p:cNvGrpSpPr/>
          <p:nvPr/>
        </p:nvGrpSpPr>
        <p:grpSpPr>
          <a:xfrm>
            <a:off x="4400466" y="3103246"/>
            <a:ext cx="1143000" cy="1142245"/>
            <a:chOff x="3356926" y="1209247"/>
            <a:chExt cx="727805" cy="727324"/>
          </a:xfrm>
          <a:solidFill>
            <a:srgbClr val="A66735"/>
          </a:solidFill>
        </p:grpSpPr>
        <p:sp>
          <p:nvSpPr>
            <p:cNvPr id="17" name="椭圆 59"/>
            <p:cNvSpPr/>
            <p:nvPr/>
          </p:nvSpPr>
          <p:spPr>
            <a:xfrm>
              <a:off x="3356926" y="1209247"/>
              <a:ext cx="727805" cy="727324"/>
            </a:xfrm>
            <a:prstGeom prst="ellipse">
              <a:avLst/>
            </a:prstGeom>
            <a:grpFill/>
            <a:ln w="15875">
              <a:gradFill flip="none" rotWithShape="1">
                <a:gsLst>
                  <a:gs pos="0">
                    <a:schemeClr val="bg1"/>
                  </a:gs>
                  <a:gs pos="100000">
                    <a:schemeClr val="bg1">
                      <a:lumMod val="75000"/>
                    </a:schemeClr>
                  </a:gs>
                </a:gsLst>
                <a:lin ang="2700000" scaled="1"/>
                <a:tileRect/>
              </a:gradFill>
            </a:ln>
            <a:effectLst>
              <a:outerShdw blurRad="444500" dist="254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8" name="文本框 37"/>
            <p:cNvSpPr>
              <a:spLocks noChangeArrowheads="1"/>
            </p:cNvSpPr>
            <p:nvPr/>
          </p:nvSpPr>
          <p:spPr bwMode="auto">
            <a:xfrm>
              <a:off x="3466059" y="1308341"/>
              <a:ext cx="509539" cy="5291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TW" altLang="en-US"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每月</a:t>
              </a:r>
              <a:endParaRPr lang="en-US" altLang="zh-TW"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a:p>
              <a:pPr algn="ctr" eaLnBrk="1" hangingPunct="1">
                <a:spcBef>
                  <a:spcPct val="0"/>
                </a:spcBef>
                <a:buFont typeface="Arial" charset="0"/>
                <a:buNone/>
              </a:pPr>
              <a:r>
                <a:rPr lang="zh-TW" altLang="en-US"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考核</a:t>
              </a:r>
              <a:endParaRPr lang="zh-CN" altLang="en-US" sz="2400" b="1" dirty="0">
                <a:solidFill>
                  <a:schemeClr val="bg1"/>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19" name="组合 3"/>
          <p:cNvGrpSpPr/>
          <p:nvPr/>
        </p:nvGrpSpPr>
        <p:grpSpPr>
          <a:xfrm>
            <a:off x="4381204" y="6333772"/>
            <a:ext cx="1143000" cy="1142245"/>
            <a:chOff x="3365273" y="3506897"/>
            <a:chExt cx="727805" cy="727324"/>
          </a:xfrm>
          <a:solidFill>
            <a:srgbClr val="DCB07B"/>
          </a:solidFill>
        </p:grpSpPr>
        <p:sp>
          <p:nvSpPr>
            <p:cNvPr id="20" name="椭圆 61"/>
            <p:cNvSpPr/>
            <p:nvPr/>
          </p:nvSpPr>
          <p:spPr>
            <a:xfrm>
              <a:off x="3365273" y="3506897"/>
              <a:ext cx="727805" cy="727324"/>
            </a:xfrm>
            <a:prstGeom prst="ellipse">
              <a:avLst/>
            </a:prstGeom>
            <a:grpFill/>
            <a:ln w="15875">
              <a:gradFill flip="none" rotWithShape="1">
                <a:gsLst>
                  <a:gs pos="0">
                    <a:schemeClr val="bg1"/>
                  </a:gs>
                  <a:gs pos="100000">
                    <a:schemeClr val="bg1">
                      <a:lumMod val="75000"/>
                    </a:schemeClr>
                  </a:gs>
                </a:gsLst>
                <a:lin ang="2700000" scaled="1"/>
                <a:tileRect/>
              </a:gradFill>
            </a:ln>
            <a:effectLst>
              <a:outerShdw blurRad="444500" dist="254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1" name="文本框 37"/>
            <p:cNvSpPr>
              <a:spLocks noChangeArrowheads="1"/>
            </p:cNvSpPr>
            <p:nvPr/>
          </p:nvSpPr>
          <p:spPr bwMode="auto">
            <a:xfrm>
              <a:off x="3466059" y="3630528"/>
              <a:ext cx="509539" cy="5291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TW" altLang="en-US"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成果</a:t>
              </a:r>
              <a:endParaRPr lang="en-US" altLang="zh-TW"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a:p>
              <a:pPr algn="ctr" eaLnBrk="1" hangingPunct="1">
                <a:spcBef>
                  <a:spcPct val="0"/>
                </a:spcBef>
                <a:buFont typeface="Arial" charset="0"/>
                <a:buNone/>
              </a:pPr>
              <a:r>
                <a:rPr lang="zh-TW" altLang="en-US"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報告</a:t>
              </a:r>
              <a:endParaRPr lang="zh-CN" altLang="en-US" sz="2400" b="1" dirty="0">
                <a:solidFill>
                  <a:schemeClr val="bg1"/>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22" name="组合 55"/>
          <p:cNvGrpSpPr/>
          <p:nvPr/>
        </p:nvGrpSpPr>
        <p:grpSpPr>
          <a:xfrm>
            <a:off x="1892722" y="4535756"/>
            <a:ext cx="1432502" cy="1393959"/>
            <a:chOff x="2288503" y="1627073"/>
            <a:chExt cx="711301" cy="711301"/>
          </a:xfrm>
        </p:grpSpPr>
        <p:sp>
          <p:nvSpPr>
            <p:cNvPr id="24" name="椭圆 57"/>
            <p:cNvSpPr/>
            <p:nvPr/>
          </p:nvSpPr>
          <p:spPr>
            <a:xfrm>
              <a:off x="2288503" y="1627073"/>
              <a:ext cx="711301" cy="711301"/>
            </a:xfrm>
            <a:prstGeom prst="ellipse">
              <a:avLst/>
            </a:prstGeom>
            <a:solidFill>
              <a:srgbClr val="243E4D"/>
            </a:solidFill>
            <a:ln w="15875">
              <a:solidFill>
                <a:schemeClr val="bg1"/>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5" name="文本框 17"/>
            <p:cNvSpPr txBox="1"/>
            <p:nvPr/>
          </p:nvSpPr>
          <p:spPr>
            <a:xfrm>
              <a:off x="2365045" y="1762141"/>
              <a:ext cx="558216" cy="486856"/>
            </a:xfrm>
            <a:prstGeom prst="rect">
              <a:avLst/>
            </a:prstGeom>
            <a:noFill/>
          </p:spPr>
          <p:txBody>
            <a:bodyPr wrap="square" rtlCol="0">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成果考</a:t>
              </a:r>
              <a:r>
                <a:rPr lang="zh-TW" altLang="en-US" sz="2800" b="1" dirty="0">
                  <a:solidFill>
                    <a:schemeClr val="bg1"/>
                  </a:solidFill>
                  <a:latin typeface="微軟正黑體" panose="020B0604030504040204" pitchFamily="34" charset="-120"/>
                  <a:ea typeface="微軟正黑體" panose="020B0604030504040204" pitchFamily="34" charset="-120"/>
                </a:rPr>
                <a:t>核</a:t>
              </a:r>
              <a:endParaRPr lang="zh-CN" altLang="en-US" sz="2800" b="1" dirty="0">
                <a:solidFill>
                  <a:schemeClr val="bg1"/>
                </a:solidFill>
                <a:latin typeface="微軟正黑體" panose="020B0604030504040204" pitchFamily="34" charset="-120"/>
                <a:ea typeface="微軟正黑體" panose="020B0604030504040204" pitchFamily="34" charset="-120"/>
              </a:endParaRPr>
            </a:p>
          </p:txBody>
        </p:sp>
      </p:grpSp>
      <p:sp>
        <p:nvSpPr>
          <p:cNvPr id="26" name="矩形 25"/>
          <p:cNvSpPr/>
          <p:nvPr/>
        </p:nvSpPr>
        <p:spPr>
          <a:xfrm>
            <a:off x="5745337" y="3072211"/>
            <a:ext cx="4616970" cy="584775"/>
          </a:xfrm>
          <a:prstGeom prst="rect">
            <a:avLst/>
          </a:prstGeom>
        </p:spPr>
        <p:txBody>
          <a:bodyPr wrap="none">
            <a:spAutoFit/>
          </a:bodyPr>
          <a:lstStyle/>
          <a:p>
            <a:r>
              <a:rPr lang="zh-TW" altLang="en-US" sz="3200" b="1" dirty="0" smtClean="0">
                <a:latin typeface="微軟正黑體" panose="020B0604030504040204" pitchFamily="34" charset="-120"/>
                <a:ea typeface="微軟正黑體" panose="020B0604030504040204" pitchFamily="34" charset="-120"/>
              </a:rPr>
              <a:t>每月執行進度報告</a:t>
            </a:r>
            <a:r>
              <a:rPr lang="en-US" altLang="zh-TW" sz="3200" b="1" dirty="0" smtClean="0">
                <a:latin typeface="微軟正黑體" panose="020B0604030504040204" pitchFamily="34" charset="-120"/>
                <a:ea typeface="微軟正黑體" panose="020B0604030504040204" pitchFamily="34" charset="-120"/>
              </a:rPr>
              <a:t>(60%)</a:t>
            </a:r>
            <a:endParaRPr lang="en-US" altLang="zh-TW" sz="3200" b="1" dirty="0">
              <a:latin typeface="微軟正黑體" panose="020B0604030504040204" pitchFamily="34" charset="-120"/>
              <a:ea typeface="微軟正黑體" panose="020B0604030504040204" pitchFamily="34" charset="-120"/>
            </a:endParaRPr>
          </a:p>
        </p:txBody>
      </p:sp>
      <p:sp>
        <p:nvSpPr>
          <p:cNvPr id="27" name="矩形 26"/>
          <p:cNvSpPr/>
          <p:nvPr/>
        </p:nvSpPr>
        <p:spPr>
          <a:xfrm>
            <a:off x="5745337" y="3789549"/>
            <a:ext cx="4368504" cy="461665"/>
          </a:xfrm>
          <a:prstGeom prst="rect">
            <a:avLst/>
          </a:prstGeom>
        </p:spPr>
        <p:txBody>
          <a:bodyPr wrap="none">
            <a:spAutoFit/>
          </a:bodyPr>
          <a:lstStyle/>
          <a:p>
            <a:pPr lvl="0" defTabSz="457200">
              <a:defRPr/>
            </a:pPr>
            <a:r>
              <a:rPr lang="zh-TW" altLang="zh-TW" sz="2400" b="1" kern="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每月</a:t>
            </a:r>
            <a:r>
              <a:rPr lang="en-US" altLang="zh-TW" sz="2400" b="1" kern="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2400" b="1" kern="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zh-TW" sz="2400" kern="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前需繳交月進度報告書</a:t>
            </a:r>
            <a:endParaRPr lang="zh-TW" altLang="en-US" sz="2400" kern="0" dirty="0">
              <a:solidFill>
                <a:prstClr val="black"/>
              </a:solidFill>
              <a:latin typeface="微軟正黑體" panose="020B0604030504040204" pitchFamily="34" charset="-120"/>
              <a:ea typeface="微軟正黑體" panose="020B0604030504040204" pitchFamily="34" charset="-120"/>
            </a:endParaRPr>
          </a:p>
        </p:txBody>
      </p:sp>
      <p:sp>
        <p:nvSpPr>
          <p:cNvPr id="28" name="矩形 27"/>
          <p:cNvSpPr/>
          <p:nvPr/>
        </p:nvSpPr>
        <p:spPr>
          <a:xfrm>
            <a:off x="5745337" y="6498284"/>
            <a:ext cx="5665799" cy="584775"/>
          </a:xfrm>
          <a:prstGeom prst="rect">
            <a:avLst/>
          </a:prstGeom>
        </p:spPr>
        <p:txBody>
          <a:bodyPr wrap="square">
            <a:spAutoFit/>
          </a:bodyPr>
          <a:lstStyle/>
          <a:p>
            <a:r>
              <a:rPr lang="zh-TW" altLang="en-US" sz="3200" b="1" dirty="0">
                <a:latin typeface="微軟正黑體" panose="020B0604030504040204" pitchFamily="34" charset="-120"/>
                <a:ea typeface="微軟正黑體" panose="020B0604030504040204" pitchFamily="34" charset="-120"/>
              </a:rPr>
              <a:t>執行成果報告書及</a:t>
            </a:r>
            <a:r>
              <a:rPr lang="zh-TW" altLang="en-US" sz="3200" b="1" dirty="0" smtClean="0">
                <a:latin typeface="微軟正黑體" panose="020B0604030504040204" pitchFamily="34" charset="-120"/>
                <a:ea typeface="微軟正黑體" panose="020B0604030504040204" pitchFamily="34" charset="-120"/>
              </a:rPr>
              <a:t>海報</a:t>
            </a:r>
            <a:r>
              <a:rPr lang="en-US" altLang="zh-TW" sz="3200" b="1" dirty="0" smtClean="0">
                <a:latin typeface="微軟正黑體" panose="020B0604030504040204" pitchFamily="34" charset="-120"/>
                <a:ea typeface="微軟正黑體" panose="020B0604030504040204" pitchFamily="34" charset="-120"/>
              </a:rPr>
              <a:t>(</a:t>
            </a:r>
            <a:r>
              <a:rPr lang="en-US" altLang="zh-TW" sz="3200" b="1" dirty="0">
                <a:latin typeface="微軟正黑體" panose="020B0604030504040204" pitchFamily="34" charset="-120"/>
                <a:ea typeface="微軟正黑體" panose="020B0604030504040204" pitchFamily="34" charset="-120"/>
              </a:rPr>
              <a:t>40%)</a:t>
            </a:r>
          </a:p>
        </p:txBody>
      </p:sp>
      <p:sp>
        <p:nvSpPr>
          <p:cNvPr id="29" name="矩形 28"/>
          <p:cNvSpPr/>
          <p:nvPr/>
        </p:nvSpPr>
        <p:spPr>
          <a:xfrm>
            <a:off x="5745337" y="7225880"/>
            <a:ext cx="6918882" cy="461665"/>
          </a:xfrm>
          <a:prstGeom prst="rect">
            <a:avLst/>
          </a:prstGeom>
        </p:spPr>
        <p:txBody>
          <a:bodyPr wrap="none">
            <a:spAutoFit/>
          </a:bodyPr>
          <a:lstStyle/>
          <a:p>
            <a:pPr lvl="0" defTabSz="457200">
              <a:defRPr/>
            </a:pPr>
            <a:r>
              <a:rPr lang="zh-TW" altLang="en-US" sz="2400" kern="0" dirty="0">
                <a:solidFill>
                  <a:prstClr val="black">
                    <a:lumMod val="95000"/>
                    <a:lumOff val="5000"/>
                  </a:prstClr>
                </a:solidFill>
                <a:latin typeface="微軟正黑體" panose="020B0604030504040204" pitchFamily="34" charset="-120"/>
                <a:ea typeface="微軟正黑體" panose="020B0604030504040204" pitchFamily="34" charset="-120"/>
                <a:cs typeface="Times New Roman" panose="02020603050405020304" pitchFamily="18" charset="0"/>
              </a:rPr>
              <a:t>需於</a:t>
            </a:r>
            <a:r>
              <a:rPr lang="en-US" altLang="zh-TW" sz="2400" b="1" kern="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113/06/05</a:t>
            </a:r>
            <a:r>
              <a:rPr lang="zh-TW" altLang="en-US" sz="2400" b="1" kern="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400" kern="0" dirty="0" smtClean="0">
                <a:solidFill>
                  <a:prstClr val="black">
                    <a:lumMod val="95000"/>
                    <a:lumOff val="5000"/>
                  </a:prstClr>
                </a:solidFill>
                <a:latin typeface="微軟正黑體" panose="020B0604030504040204" pitchFamily="34" charset="-120"/>
                <a:ea typeface="微軟正黑體" panose="020B0604030504040204" pitchFamily="34" charset="-120"/>
                <a:cs typeface="Times New Roman" panose="02020603050405020304" pitchFamily="18" charset="0"/>
              </a:rPr>
              <a:t>繳交總成果報告書及海報電子檔</a:t>
            </a:r>
            <a:endParaRPr lang="zh-TW" altLang="en-US" sz="2400" kern="0" dirty="0">
              <a:solidFill>
                <a:prstClr val="black">
                  <a:lumMod val="95000"/>
                  <a:lumOff val="5000"/>
                </a:prstClr>
              </a:solidFill>
              <a:latin typeface="微軟正黑體" panose="020B0604030504040204" pitchFamily="34" charset="-120"/>
              <a:ea typeface="微軟正黑體" panose="020B0604030504040204" pitchFamily="34" charset="-120"/>
            </a:endParaRPr>
          </a:p>
        </p:txBody>
      </p:sp>
      <p:sp>
        <p:nvSpPr>
          <p:cNvPr id="30" name="圓角矩形 29"/>
          <p:cNvSpPr/>
          <p:nvPr/>
        </p:nvSpPr>
        <p:spPr>
          <a:xfrm>
            <a:off x="3663336" y="8164109"/>
            <a:ext cx="11271864" cy="1166020"/>
          </a:xfrm>
          <a:prstGeom prst="roundRect">
            <a:avLst/>
          </a:prstGeom>
          <a:solidFill>
            <a:sysClr val="window" lastClr="FFFFFF"/>
          </a:solidFill>
          <a:ln w="28575" cap="flat" cmpd="sng" algn="ctr">
            <a:solidFill>
              <a:srgbClr val="FF0000"/>
            </a:solidFill>
            <a:prstDash val="solid"/>
            <a:miter lim="800000"/>
          </a:ln>
          <a:effectLst/>
        </p:spPr>
        <p:txBody>
          <a:bodyPr rtlCol="0" anchor="ctr"/>
          <a:lstStyle/>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TW" altLang="en-US" sz="28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未於規定時間繳交報告，且情勢嚴重者，將取消並收回該社群補助。</a:t>
            </a:r>
            <a:endParaRPr kumimoji="0" lang="en-US" altLang="zh-TW" sz="28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marL="285750" lvl="0" indent="-285750" defTabSz="457200">
              <a:buFont typeface="Wingdings" panose="05000000000000000000" pitchFamily="2" charset="2"/>
              <a:buChar char="p"/>
            </a:pPr>
            <a:r>
              <a:rPr kumimoji="0" lang="zh-TW" altLang="en-US" sz="28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優秀學生自主學習社群，需</a:t>
            </a:r>
            <a:r>
              <a:rPr lang="zh-TW" altLang="en-US" sz="2800" b="1" kern="0" dirty="0" smtClean="0">
                <a:solidFill>
                  <a:prstClr val="black"/>
                </a:solidFill>
                <a:latin typeface="微軟正黑體" panose="020B0604030504040204" pitchFamily="34" charset="-120"/>
                <a:ea typeface="微軟正黑體" panose="020B0604030504040204" pitchFamily="34" charset="-120"/>
              </a:rPr>
              <a:t>製作</a:t>
            </a:r>
            <a:r>
              <a:rPr lang="zh-TW" altLang="en-US" sz="2800" b="1" kern="0" dirty="0">
                <a:solidFill>
                  <a:prstClr val="black"/>
                </a:solidFill>
                <a:latin typeface="微軟正黑體" panose="020B0604030504040204" pitchFamily="34" charset="-120"/>
                <a:ea typeface="微軟正黑體" panose="020B0604030504040204" pitchFamily="34" charset="-120"/>
              </a:rPr>
              <a:t>成果發表影片</a:t>
            </a:r>
            <a:r>
              <a:rPr lang="en-US" altLang="zh-TW" sz="2800" b="1" kern="0" dirty="0">
                <a:solidFill>
                  <a:prstClr val="black"/>
                </a:solidFill>
                <a:latin typeface="微軟正黑體" panose="020B0604030504040204" pitchFamily="34" charset="-120"/>
                <a:ea typeface="微軟正黑體" panose="020B0604030504040204" pitchFamily="34" charset="-120"/>
              </a:rPr>
              <a:t>(</a:t>
            </a:r>
            <a:r>
              <a:rPr lang="zh-TW" altLang="en-US" sz="2800" b="1" kern="0" dirty="0">
                <a:solidFill>
                  <a:prstClr val="black"/>
                </a:solidFill>
                <a:latin typeface="微軟正黑體" panose="020B0604030504040204" pitchFamily="34" charset="-120"/>
                <a:ea typeface="微軟正黑體" panose="020B0604030504040204" pitchFamily="34" charset="-120"/>
              </a:rPr>
              <a:t>約</a:t>
            </a:r>
            <a:r>
              <a:rPr lang="en-US" altLang="zh-TW" sz="2800" b="1" kern="0" dirty="0">
                <a:solidFill>
                  <a:prstClr val="black"/>
                </a:solidFill>
                <a:latin typeface="微軟正黑體" panose="020B0604030504040204" pitchFamily="34" charset="-120"/>
                <a:ea typeface="微軟正黑體" panose="020B0604030504040204" pitchFamily="34" charset="-120"/>
              </a:rPr>
              <a:t>5</a:t>
            </a:r>
            <a:r>
              <a:rPr lang="zh-TW" altLang="en-US" sz="2800" b="1" kern="0" dirty="0">
                <a:solidFill>
                  <a:prstClr val="black"/>
                </a:solidFill>
                <a:latin typeface="微軟正黑體" panose="020B0604030504040204" pitchFamily="34" charset="-120"/>
                <a:ea typeface="微軟正黑體" panose="020B0604030504040204" pitchFamily="34" charset="-120"/>
              </a:rPr>
              <a:t>分鐘</a:t>
            </a:r>
            <a:r>
              <a:rPr lang="en-US" altLang="zh-TW" sz="2800" b="1" kern="0" dirty="0">
                <a:solidFill>
                  <a:prstClr val="black"/>
                </a:solidFill>
                <a:latin typeface="微軟正黑體" panose="020B0604030504040204" pitchFamily="34" charset="-120"/>
                <a:ea typeface="微軟正黑體" panose="020B0604030504040204" pitchFamily="34" charset="-120"/>
              </a:rPr>
              <a:t>)</a:t>
            </a:r>
            <a:r>
              <a:rPr kumimoji="0" lang="zh-TW" altLang="en-US" sz="28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a:t>
            </a:r>
          </a:p>
        </p:txBody>
      </p:sp>
      <p:sp>
        <p:nvSpPr>
          <p:cNvPr id="31" name="文字方塊 30"/>
          <p:cNvSpPr txBox="1"/>
          <p:nvPr/>
        </p:nvSpPr>
        <p:spPr>
          <a:xfrm>
            <a:off x="2362200" y="2136907"/>
            <a:ext cx="14188500" cy="523220"/>
          </a:xfrm>
          <a:prstGeom prst="rect">
            <a:avLst/>
          </a:prstGeom>
          <a:noFill/>
        </p:spPr>
        <p:txBody>
          <a:bodyPr wrap="none" rtlCol="0">
            <a:spAutoFit/>
          </a:bodyPr>
          <a:lstStyle/>
          <a:p>
            <a:r>
              <a:rPr lang="zh-TW" altLang="en-US" sz="2800" dirty="0" smtClean="0">
                <a:latin typeface="微軟正黑體" panose="020B0604030504040204" pitchFamily="34" charset="-120"/>
                <a:ea typeface="微軟正黑體" panose="020B0604030504040204" pitchFamily="34" charset="-120"/>
              </a:rPr>
              <a:t>每學期末進行「優秀社群」選拔，並給予兩千元禮卷之獎勵，預計每一類別各選出三組。</a:t>
            </a:r>
            <a:endParaRPr lang="zh-TW" altLang="en-US" sz="2800" dirty="0">
              <a:latin typeface="微軟正黑體" panose="020B0604030504040204" pitchFamily="34" charset="-120"/>
              <a:ea typeface="微軟正黑體" panose="020B0604030504040204" pitchFamily="34" charset="-120"/>
            </a:endParaRPr>
          </a:p>
        </p:txBody>
      </p:sp>
      <p:sp>
        <p:nvSpPr>
          <p:cNvPr id="32" name="投影片編號版面配置區 3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24399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995532">
            <a:off x="7332280" y="8781844"/>
            <a:ext cx="12504578" cy="4545584"/>
            <a:chOff x="0" y="0"/>
            <a:chExt cx="3293387" cy="1197191"/>
          </a:xfrm>
        </p:grpSpPr>
        <p:sp>
          <p:nvSpPr>
            <p:cNvPr id="4" name="Freeform 4"/>
            <p:cNvSpPr/>
            <p:nvPr/>
          </p:nvSpPr>
          <p:spPr>
            <a:xfrm>
              <a:off x="0" y="0"/>
              <a:ext cx="3293387" cy="1197191"/>
            </a:xfrm>
            <a:custGeom>
              <a:avLst/>
              <a:gdLst/>
              <a:ahLst/>
              <a:cxnLst/>
              <a:rect l="l" t="t" r="r" b="b"/>
              <a:pathLst>
                <a:path w="3293387" h="1197191">
                  <a:moveTo>
                    <a:pt x="0" y="0"/>
                  </a:moveTo>
                  <a:lnTo>
                    <a:pt x="3293387" y="0"/>
                  </a:lnTo>
                  <a:lnTo>
                    <a:pt x="3293387" y="1197191"/>
                  </a:lnTo>
                  <a:lnTo>
                    <a:pt x="0" y="1197191"/>
                  </a:lnTo>
                  <a:close/>
                </a:path>
              </a:pathLst>
            </a:custGeom>
            <a:solidFill>
              <a:srgbClr val="F6F4EF"/>
            </a:solidFill>
          </p:spPr>
        </p:sp>
        <p:sp>
          <p:nvSpPr>
            <p:cNvPr id="5" name="TextBox 5"/>
            <p:cNvSpPr txBox="1"/>
            <p:nvPr/>
          </p:nvSpPr>
          <p:spPr>
            <a:xfrm>
              <a:off x="0" y="-38100"/>
              <a:ext cx="3293387" cy="1235291"/>
            </a:xfrm>
            <a:prstGeom prst="rect">
              <a:avLst/>
            </a:prstGeom>
          </p:spPr>
          <p:txBody>
            <a:bodyPr lIns="50800" tIns="50800" rIns="50800" bIns="50800" rtlCol="0" anchor="ctr"/>
            <a:lstStyle/>
            <a:p>
              <a:pPr algn="ctr">
                <a:lnSpc>
                  <a:spcPts val="2940"/>
                </a:lnSpc>
              </a:pPr>
              <a:endParaRPr/>
            </a:p>
          </p:txBody>
        </p:sp>
      </p:grpSp>
      <p:sp>
        <p:nvSpPr>
          <p:cNvPr id="6" name="TextBox 6"/>
          <p:cNvSpPr txBox="1"/>
          <p:nvPr/>
        </p:nvSpPr>
        <p:spPr>
          <a:xfrm>
            <a:off x="987310" y="756057"/>
            <a:ext cx="7288342" cy="1235723"/>
          </a:xfrm>
          <a:prstGeom prst="rect">
            <a:avLst/>
          </a:prstGeom>
        </p:spPr>
        <p:txBody>
          <a:bodyPr wrap="square" lIns="0" tIns="0" rIns="0" bIns="0" rtlCol="0" anchor="t">
            <a:spAutoFit/>
          </a:bodyPr>
          <a:lstStyle/>
          <a:p>
            <a:pPr>
              <a:lnSpc>
                <a:spcPts val="10442"/>
              </a:lnSpc>
            </a:pPr>
            <a:r>
              <a:rPr lang="zh-TW" altLang="en-US" sz="8000" b="1" dirty="0" smtClean="0">
                <a:solidFill>
                  <a:srgbClr val="000000"/>
                </a:solidFill>
                <a:latin typeface="微軟正黑體" panose="020B0604030504040204" pitchFamily="34" charset="-120"/>
                <a:ea typeface="微軟正黑體" panose="020B0604030504040204" pitchFamily="34" charset="-120"/>
              </a:rPr>
              <a:t>注意事項</a:t>
            </a:r>
            <a:endParaRPr lang="en-US" sz="8000" b="1" dirty="0">
              <a:solidFill>
                <a:srgbClr val="000000"/>
              </a:solidFill>
              <a:latin typeface="微軟正黑體" panose="020B0604030504040204" pitchFamily="34" charset="-120"/>
              <a:ea typeface="微軟正黑體" panose="020B0604030504040204" pitchFamily="34" charset="-120"/>
            </a:endParaRPr>
          </a:p>
        </p:txBody>
      </p:sp>
      <p:grpSp>
        <p:nvGrpSpPr>
          <p:cNvPr id="34" name="淘宝网Chenying0907出品 51"/>
          <p:cNvGrpSpPr/>
          <p:nvPr/>
        </p:nvGrpSpPr>
        <p:grpSpPr>
          <a:xfrm>
            <a:off x="2971800" y="2296339"/>
            <a:ext cx="14173200" cy="2197731"/>
            <a:chOff x="3442706" y="3692107"/>
            <a:chExt cx="7879398" cy="2197731"/>
          </a:xfrm>
        </p:grpSpPr>
        <p:sp>
          <p:nvSpPr>
            <p:cNvPr id="35" name="淘宝网Chenying0907出品 103"/>
            <p:cNvSpPr txBox="1"/>
            <p:nvPr/>
          </p:nvSpPr>
          <p:spPr>
            <a:xfrm>
              <a:off x="3442706" y="3692107"/>
              <a:ext cx="1498222" cy="584775"/>
            </a:xfrm>
            <a:prstGeom prst="rect">
              <a:avLst/>
            </a:prstGeom>
            <a:noFill/>
          </p:spPr>
          <p:txBody>
            <a:bodyPr wrap="square" rtlCol="0">
              <a:spAutoFit/>
            </a:bodyPr>
            <a:lstStyle/>
            <a:p>
              <a:r>
                <a:rPr lang="zh-TW" altLang="en-US" sz="3200" b="1" dirty="0" smtClean="0">
                  <a:solidFill>
                    <a:srgbClr val="243E4D"/>
                  </a:solidFill>
                  <a:latin typeface="微軟正黑體" panose="020B0604030504040204" pitchFamily="34" charset="-120"/>
                  <a:ea typeface="微軟正黑體" panose="020B0604030504040204" pitchFamily="34" charset="-120"/>
                </a:rPr>
                <a:t>申請限制</a:t>
              </a:r>
              <a:endParaRPr lang="zh-CN" altLang="en-US" sz="3200" b="1" dirty="0">
                <a:solidFill>
                  <a:srgbClr val="243E4D"/>
                </a:solidFill>
                <a:latin typeface="微軟正黑體" panose="020B0604030504040204" pitchFamily="34" charset="-120"/>
                <a:ea typeface="微軟正黑體" panose="020B0604030504040204" pitchFamily="34" charset="-120"/>
              </a:endParaRPr>
            </a:p>
          </p:txBody>
        </p:sp>
        <p:sp>
          <p:nvSpPr>
            <p:cNvPr id="36" name="淘宝网Chenying0907出品 104"/>
            <p:cNvSpPr txBox="1"/>
            <p:nvPr/>
          </p:nvSpPr>
          <p:spPr>
            <a:xfrm>
              <a:off x="3457190" y="4135512"/>
              <a:ext cx="7864914" cy="1754326"/>
            </a:xfrm>
            <a:prstGeom prst="rect">
              <a:avLst/>
            </a:prstGeom>
            <a:noFill/>
          </p:spPr>
          <p:txBody>
            <a:bodyPr wrap="square" rtlCol="0">
              <a:spAutoFit/>
            </a:bodyPr>
            <a:lstStyle/>
            <a:p>
              <a:pPr marL="265113" indent="-265113" algn="just">
                <a:lnSpc>
                  <a:spcPct val="150000"/>
                </a:lnSpc>
              </a:pPr>
              <a:r>
                <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社群主題為正式課程延伸學習之內容，</a:t>
              </a:r>
              <a:r>
                <a:rPr lang="zh-TW" altLang="en-US" sz="2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一門課程以通過一組社群</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補助</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為限，專題實作類將視每學期總經費調整相同系列課程之通過組數。</a:t>
              </a:r>
              <a:endPar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endParaRPr>
            </a:p>
            <a:p>
              <a:pPr algn="just">
                <a:lnSpc>
                  <a:spcPct val="150000"/>
                </a:lnSpc>
              </a:pPr>
              <a:r>
                <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每位教師所指導之學生社群</a:t>
              </a:r>
              <a:r>
                <a:rPr lang="zh-TW" altLang="en-US" sz="2400" dirty="0" smtClean="0">
                  <a:latin typeface="微軟正黑體" panose="020B0604030504040204" pitchFamily="34" charset="-120"/>
                  <a:ea typeface="微軟正黑體" panose="020B0604030504040204" pitchFamily="34" charset="-120"/>
                  <a:sym typeface="Wingdings" panose="05000000000000000000" pitchFamily="2" charset="2"/>
                </a:rPr>
                <a:t>以</a:t>
              </a:r>
              <a:r>
                <a:rPr lang="zh-TW" altLang="en-US" sz="2400" b="1"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兩組</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為限</a:t>
              </a:r>
              <a:r>
                <a:rPr lang="zh-TW" altLang="en-US" sz="2000" dirty="0">
                  <a:latin typeface="微軟正黑體" panose="020B0604030504040204" pitchFamily="34" charset="-120"/>
                  <a:ea typeface="微軟正黑體" panose="020B0604030504040204" pitchFamily="34" charset="-120"/>
                  <a:sym typeface="Wingdings" panose="05000000000000000000" pitchFamily="2" charset="2"/>
                </a:rPr>
                <a:t>。</a:t>
              </a:r>
              <a:endParaRPr lang="zh-CN" altLang="en-US" sz="2000" dirty="0">
                <a:latin typeface="微軟正黑體" panose="020B0604030504040204" pitchFamily="34" charset="-120"/>
                <a:ea typeface="微軟正黑體" panose="020B0604030504040204" pitchFamily="34" charset="-120"/>
              </a:endParaRPr>
            </a:p>
          </p:txBody>
        </p:sp>
      </p:grpSp>
      <p:grpSp>
        <p:nvGrpSpPr>
          <p:cNvPr id="37" name="淘宝网Chenying0907出品 56"/>
          <p:cNvGrpSpPr/>
          <p:nvPr/>
        </p:nvGrpSpPr>
        <p:grpSpPr>
          <a:xfrm>
            <a:off x="2971800" y="4721089"/>
            <a:ext cx="10662471" cy="1533363"/>
            <a:chOff x="3499722" y="3777171"/>
            <a:chExt cx="7032444" cy="1533363"/>
          </a:xfrm>
        </p:grpSpPr>
        <p:sp>
          <p:nvSpPr>
            <p:cNvPr id="38" name="淘宝网Chenying0907出品 103"/>
            <p:cNvSpPr txBox="1"/>
            <p:nvPr/>
          </p:nvSpPr>
          <p:spPr>
            <a:xfrm>
              <a:off x="3507920" y="3777171"/>
              <a:ext cx="2104965" cy="584775"/>
            </a:xfrm>
            <a:prstGeom prst="rect">
              <a:avLst/>
            </a:prstGeom>
            <a:noFill/>
          </p:spPr>
          <p:txBody>
            <a:bodyPr wrap="square" rtlCol="0">
              <a:spAutoFit/>
            </a:bodyPr>
            <a:lstStyle/>
            <a:p>
              <a:r>
                <a:rPr lang="zh-TW" altLang="en-US" sz="3200" b="1" dirty="0" smtClean="0">
                  <a:solidFill>
                    <a:srgbClr val="A66735"/>
                  </a:solidFill>
                  <a:latin typeface="微軟正黑體" panose="020B0604030504040204" pitchFamily="34" charset="-120"/>
                  <a:ea typeface="微軟正黑體" panose="020B0604030504040204" pitchFamily="34" charset="-120"/>
                </a:rPr>
                <a:t>計畫執行終止</a:t>
              </a:r>
              <a:endParaRPr lang="zh-CN" altLang="en-US" sz="3200" b="1" dirty="0">
                <a:solidFill>
                  <a:srgbClr val="A66735"/>
                </a:solidFill>
                <a:latin typeface="微軟正黑體" panose="020B0604030504040204" pitchFamily="34" charset="-120"/>
                <a:ea typeface="微軟正黑體" panose="020B0604030504040204" pitchFamily="34" charset="-120"/>
              </a:endParaRPr>
            </a:p>
          </p:txBody>
        </p:sp>
        <p:sp>
          <p:nvSpPr>
            <p:cNvPr id="39" name="淘宝网Chenying0907出品 104"/>
            <p:cNvSpPr txBox="1"/>
            <p:nvPr/>
          </p:nvSpPr>
          <p:spPr>
            <a:xfrm>
              <a:off x="3499722" y="4178044"/>
              <a:ext cx="7032444" cy="1132490"/>
            </a:xfrm>
            <a:prstGeom prst="rect">
              <a:avLst/>
            </a:prstGeom>
            <a:noFill/>
          </p:spPr>
          <p:txBody>
            <a:bodyPr wrap="square" rtlCol="0">
              <a:spAutoFit/>
            </a:bodyPr>
            <a:lstStyle/>
            <a:p>
              <a:pPr algn="just">
                <a:lnSpc>
                  <a:spcPct val="150000"/>
                </a:lnSpc>
              </a:pPr>
              <a:r>
                <a:rPr lang="zh-TW" altLang="en-US" sz="2400" dirty="0">
                  <a:latin typeface="微軟正黑體" panose="020B0604030504040204" pitchFamily="34" charset="-120"/>
                  <a:ea typeface="微軟正黑體" panose="020B0604030504040204" pitchFamily="34" charset="-120"/>
                </a:rPr>
                <a:t>因故需中止執行計畫，需填寫「學生自主學習社群中止申請單」，並由指導老師及所有組員簽署後，送至教學卓越中心辦理</a:t>
              </a:r>
              <a:r>
                <a:rPr lang="zh-CN" altLang="en-US" sz="2400" dirty="0" smtClean="0">
                  <a:latin typeface="微軟正黑體" panose="020B0604030504040204" pitchFamily="34" charset="-120"/>
                  <a:ea typeface="微軟正黑體" panose="020B0604030504040204" pitchFamily="34" charset="-120"/>
                </a:rPr>
                <a:t>。</a:t>
              </a:r>
              <a:endParaRPr lang="zh-CN" altLang="en-US" sz="2400" dirty="0">
                <a:latin typeface="微軟正黑體" panose="020B0604030504040204" pitchFamily="34" charset="-120"/>
                <a:ea typeface="微軟正黑體" panose="020B0604030504040204" pitchFamily="34" charset="-120"/>
              </a:endParaRPr>
            </a:p>
          </p:txBody>
        </p:sp>
      </p:grpSp>
      <p:grpSp>
        <p:nvGrpSpPr>
          <p:cNvPr id="40" name="淘宝网Chenying0907出品 59"/>
          <p:cNvGrpSpPr/>
          <p:nvPr/>
        </p:nvGrpSpPr>
        <p:grpSpPr>
          <a:xfrm>
            <a:off x="2971800" y="8484237"/>
            <a:ext cx="9799110" cy="1116596"/>
            <a:chOff x="3548627" y="3745272"/>
            <a:chExt cx="7230752" cy="1116596"/>
          </a:xfrm>
        </p:grpSpPr>
        <p:sp>
          <p:nvSpPr>
            <p:cNvPr id="41" name="淘宝网Chenying0907出品 103"/>
            <p:cNvSpPr txBox="1"/>
            <p:nvPr/>
          </p:nvSpPr>
          <p:spPr>
            <a:xfrm>
              <a:off x="3548627" y="3745272"/>
              <a:ext cx="2140516" cy="584775"/>
            </a:xfrm>
            <a:prstGeom prst="rect">
              <a:avLst/>
            </a:prstGeom>
            <a:noFill/>
          </p:spPr>
          <p:txBody>
            <a:bodyPr wrap="square" rtlCol="0">
              <a:spAutoFit/>
            </a:bodyPr>
            <a:lstStyle/>
            <a:p>
              <a:r>
                <a:rPr lang="zh-TW" altLang="en-US" sz="3200" b="1" dirty="0" smtClean="0">
                  <a:solidFill>
                    <a:srgbClr val="A66735"/>
                  </a:solidFill>
                  <a:latin typeface="微軟正黑體" panose="020B0604030504040204" pitchFamily="34" charset="-120"/>
                  <a:ea typeface="微軟正黑體" panose="020B0604030504040204" pitchFamily="34" charset="-120"/>
                </a:rPr>
                <a:t>請注意智財權</a:t>
              </a:r>
              <a:endParaRPr lang="zh-CN" altLang="en-US" sz="3200" b="1" dirty="0">
                <a:solidFill>
                  <a:srgbClr val="A66735"/>
                </a:solidFill>
                <a:latin typeface="微軟正黑體" panose="020B0604030504040204" pitchFamily="34" charset="-120"/>
                <a:ea typeface="微軟正黑體" panose="020B0604030504040204" pitchFamily="34" charset="-120"/>
              </a:endParaRPr>
            </a:p>
          </p:txBody>
        </p:sp>
        <p:sp>
          <p:nvSpPr>
            <p:cNvPr id="42" name="淘宝网Chenying0907出品 104"/>
            <p:cNvSpPr txBox="1"/>
            <p:nvPr/>
          </p:nvSpPr>
          <p:spPr>
            <a:xfrm>
              <a:off x="3551895" y="4400203"/>
              <a:ext cx="7227484" cy="461665"/>
            </a:xfrm>
            <a:prstGeom prst="rect">
              <a:avLst/>
            </a:prstGeom>
            <a:noFill/>
          </p:spPr>
          <p:txBody>
            <a:bodyPr wrap="square" rtlCol="0">
              <a:spAutoFit/>
            </a:bodyPr>
            <a:lstStyle/>
            <a:p>
              <a:pPr algn="just"/>
              <a:r>
                <a:rPr lang="zh-TW" altLang="en-US" sz="2400" dirty="0">
                  <a:latin typeface="微軟正黑體" panose="020B0604030504040204" pitchFamily="34" charset="-120"/>
                  <a:ea typeface="微軟正黑體" panose="020B0604030504040204" pitchFamily="34" charset="-120"/>
                </a:rPr>
                <a:t>若經本中心查證確</a:t>
              </a:r>
              <a:r>
                <a:rPr lang="zh-TW" altLang="en-US" sz="2400" dirty="0" smtClean="0">
                  <a:latin typeface="微軟正黑體" panose="020B0604030504040204" pitchFamily="34" charset="-120"/>
                  <a:ea typeface="微軟正黑體" panose="020B0604030504040204" pitchFamily="34" charset="-120"/>
                </a:rPr>
                <a:t>有違反智財權情事，</a:t>
              </a:r>
              <a:r>
                <a:rPr lang="zh-TW" altLang="en-US" sz="2400" dirty="0">
                  <a:latin typeface="微軟正黑體" panose="020B0604030504040204" pitchFamily="34" charset="-120"/>
                  <a:ea typeface="微軟正黑體" panose="020B0604030504040204" pitchFamily="34" charset="-120"/>
                </a:rPr>
                <a:t>將取消並收回該社群補助。</a:t>
              </a:r>
              <a:endParaRPr lang="zh-CN" altLang="en-US" sz="2400" dirty="0">
                <a:latin typeface="微軟正黑體" panose="020B0604030504040204" pitchFamily="34" charset="-120"/>
                <a:ea typeface="微軟正黑體" panose="020B0604030504040204" pitchFamily="34" charset="-120"/>
              </a:endParaRPr>
            </a:p>
          </p:txBody>
        </p:sp>
      </p:grpSp>
      <p:grpSp>
        <p:nvGrpSpPr>
          <p:cNvPr id="43" name="淘宝网Chenying0907出品 59"/>
          <p:cNvGrpSpPr/>
          <p:nvPr/>
        </p:nvGrpSpPr>
        <p:grpSpPr>
          <a:xfrm>
            <a:off x="2971800" y="6469640"/>
            <a:ext cx="10662471" cy="1586528"/>
            <a:chOff x="3548627" y="3745272"/>
            <a:chExt cx="7867825" cy="1586528"/>
          </a:xfrm>
        </p:grpSpPr>
        <p:sp>
          <p:nvSpPr>
            <p:cNvPr id="44" name="淘宝网Chenying0907出品 103"/>
            <p:cNvSpPr txBox="1"/>
            <p:nvPr/>
          </p:nvSpPr>
          <p:spPr>
            <a:xfrm>
              <a:off x="3548627" y="3745272"/>
              <a:ext cx="2140516" cy="584775"/>
            </a:xfrm>
            <a:prstGeom prst="rect">
              <a:avLst/>
            </a:prstGeom>
            <a:noFill/>
          </p:spPr>
          <p:txBody>
            <a:bodyPr wrap="square" rtlCol="0">
              <a:spAutoFit/>
            </a:bodyPr>
            <a:lstStyle/>
            <a:p>
              <a:r>
                <a:rPr lang="zh-TW" altLang="en-US" sz="3200" b="1" dirty="0" smtClean="0">
                  <a:solidFill>
                    <a:srgbClr val="243E4D"/>
                  </a:solidFill>
                  <a:latin typeface="微軟正黑體" panose="020B0604030504040204" pitchFamily="34" charset="-120"/>
                  <a:ea typeface="微軟正黑體" panose="020B0604030504040204" pitchFamily="34" charset="-120"/>
                </a:rPr>
                <a:t>計畫執行延後</a:t>
              </a:r>
              <a:endParaRPr lang="zh-CN" altLang="en-US" sz="3200" b="1" dirty="0">
                <a:solidFill>
                  <a:srgbClr val="243E4D"/>
                </a:solidFill>
                <a:latin typeface="微軟正黑體" panose="020B0604030504040204" pitchFamily="34" charset="-120"/>
                <a:ea typeface="微軟正黑體" panose="020B0604030504040204" pitchFamily="34" charset="-120"/>
              </a:endParaRPr>
            </a:p>
          </p:txBody>
        </p:sp>
        <p:sp>
          <p:nvSpPr>
            <p:cNvPr id="45" name="淘宝网Chenying0907出品 104"/>
            <p:cNvSpPr txBox="1"/>
            <p:nvPr/>
          </p:nvSpPr>
          <p:spPr>
            <a:xfrm>
              <a:off x="3563520" y="4199310"/>
              <a:ext cx="7852932" cy="1132490"/>
            </a:xfrm>
            <a:prstGeom prst="rect">
              <a:avLst/>
            </a:prstGeom>
            <a:noFill/>
          </p:spPr>
          <p:txBody>
            <a:bodyPr wrap="square" rtlCol="0">
              <a:spAutoFit/>
            </a:bodyPr>
            <a:lstStyle/>
            <a:p>
              <a:pPr algn="just">
                <a:lnSpc>
                  <a:spcPct val="150000"/>
                </a:lnSpc>
              </a:pPr>
              <a:r>
                <a:rPr lang="zh-TW" altLang="en-US" sz="2400" dirty="0" smtClean="0">
                  <a:latin typeface="微軟正黑體" panose="020B0604030504040204" pitchFamily="34" charset="-120"/>
                  <a:ea typeface="微軟正黑體" panose="020B0604030504040204" pitchFamily="34" charset="-120"/>
                </a:rPr>
                <a:t>延</a:t>
              </a:r>
              <a:r>
                <a:rPr lang="zh-TW" altLang="en-US" sz="2400" dirty="0">
                  <a:latin typeface="微軟正黑體" panose="020B0604030504040204" pitchFamily="34" charset="-120"/>
                  <a:ea typeface="微軟正黑體" panose="020B0604030504040204" pitchFamily="34" charset="-120"/>
                </a:rPr>
                <a:t>後日期最晚為</a:t>
              </a:r>
              <a:r>
                <a:rPr lang="en-US" altLang="zh-TW" sz="2400" dirty="0" smtClean="0">
                  <a:solidFill>
                    <a:srgbClr val="FF0000"/>
                  </a:solidFill>
                  <a:latin typeface="微軟正黑體" panose="020B0604030504040204" pitchFamily="34" charset="-120"/>
                  <a:ea typeface="微軟正黑體" panose="020B0604030504040204" pitchFamily="34" charset="-120"/>
                </a:rPr>
                <a:t>113</a:t>
              </a:r>
              <a:r>
                <a:rPr lang="zh-TW" altLang="en-US" sz="2400" dirty="0" smtClean="0">
                  <a:solidFill>
                    <a:srgbClr val="FF0000"/>
                  </a:solidFill>
                  <a:latin typeface="微軟正黑體" panose="020B0604030504040204" pitchFamily="34" charset="-120"/>
                  <a:ea typeface="微軟正黑體" panose="020B0604030504040204" pitchFamily="34" charset="-120"/>
                </a:rPr>
                <a:t>年</a:t>
              </a:r>
              <a:r>
                <a:rPr lang="en-US" altLang="zh-TW" sz="2400" dirty="0" smtClean="0">
                  <a:solidFill>
                    <a:srgbClr val="FF0000"/>
                  </a:solidFill>
                  <a:latin typeface="微軟正黑體" panose="020B0604030504040204" pitchFamily="34" charset="-120"/>
                  <a:ea typeface="微軟正黑體" panose="020B0604030504040204" pitchFamily="34" charset="-120"/>
                </a:rPr>
                <a:t>06</a:t>
              </a:r>
              <a:r>
                <a:rPr lang="zh-TW" altLang="en-US" sz="2400" dirty="0" smtClean="0">
                  <a:solidFill>
                    <a:srgbClr val="FF0000"/>
                  </a:solidFill>
                  <a:latin typeface="微軟正黑體" panose="020B0604030504040204" pitchFamily="34" charset="-120"/>
                  <a:ea typeface="微軟正黑體" panose="020B0604030504040204" pitchFamily="34" charset="-120"/>
                </a:rPr>
                <a:t>月</a:t>
              </a:r>
              <a:r>
                <a:rPr lang="en-US" altLang="zh-TW" sz="2400" dirty="0" smtClean="0">
                  <a:solidFill>
                    <a:srgbClr val="FF0000"/>
                  </a:solidFill>
                  <a:latin typeface="微軟正黑體" panose="020B0604030504040204" pitchFamily="34" charset="-120"/>
                  <a:ea typeface="微軟正黑體" panose="020B0604030504040204" pitchFamily="34" charset="-120"/>
                </a:rPr>
                <a:t>14</a:t>
              </a:r>
              <a:r>
                <a:rPr lang="zh-TW" altLang="en-US" sz="2400" dirty="0" smtClean="0">
                  <a:solidFill>
                    <a:srgbClr val="FF0000"/>
                  </a:solidFill>
                  <a:latin typeface="微軟正黑體" panose="020B0604030504040204" pitchFamily="34" charset="-120"/>
                  <a:ea typeface="微軟正黑體" panose="020B0604030504040204" pitchFamily="34" charset="-120"/>
                </a:rPr>
                <a:t>日</a:t>
              </a:r>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五</a:t>
              </a:r>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。若因申請延後結案而無法如期繳交成果報告者，則將無法參加優秀社群審查。</a:t>
              </a:r>
              <a:endParaRPr lang="zh-CN" altLang="en-US" sz="2400" dirty="0">
                <a:latin typeface="微軟正黑體" panose="020B0604030504040204" pitchFamily="34" charset="-120"/>
                <a:ea typeface="微軟正黑體" panose="020B0604030504040204" pitchFamily="34" charset="-120"/>
              </a:endParaRPr>
            </a:p>
          </p:txBody>
        </p:sp>
      </p:grpSp>
      <p:sp>
        <p:nvSpPr>
          <p:cNvPr id="47" name="矩形: 圆角 28"/>
          <p:cNvSpPr/>
          <p:nvPr/>
        </p:nvSpPr>
        <p:spPr>
          <a:xfrm>
            <a:off x="1676400" y="2900746"/>
            <a:ext cx="986626" cy="986626"/>
          </a:xfrm>
          <a:prstGeom prst="roundRect">
            <a:avLst/>
          </a:prstGeom>
          <a:solidFill>
            <a:srgbClr val="A6673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微软雅黑"/>
              </a:rPr>
              <a:t>1</a:t>
            </a:r>
            <a:endParaRPr kumimoji="0" lang="zh-CN" alt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微软雅黑"/>
            </a:endParaRPr>
          </a:p>
        </p:txBody>
      </p:sp>
      <p:sp>
        <p:nvSpPr>
          <p:cNvPr id="49" name="矩形: 圆角 28"/>
          <p:cNvSpPr/>
          <p:nvPr/>
        </p:nvSpPr>
        <p:spPr>
          <a:xfrm>
            <a:off x="1632994" y="4994457"/>
            <a:ext cx="986626" cy="986626"/>
          </a:xfrm>
          <a:prstGeom prst="roundRect">
            <a:avLst/>
          </a:prstGeom>
          <a:solidFill>
            <a:srgbClr val="A6673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微软雅黑"/>
                <a:cs typeface="Assistant" panose="02020500000000000000" charset="-79"/>
              </a:rPr>
              <a:t>2</a:t>
            </a:r>
            <a:endParaRPr kumimoji="0" lang="zh-CN" alt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微软雅黑"/>
              <a:cs typeface="Assistant" panose="02020500000000000000" charset="-79"/>
            </a:endParaRPr>
          </a:p>
        </p:txBody>
      </p:sp>
      <p:sp>
        <p:nvSpPr>
          <p:cNvPr id="50" name="矩形: 圆角 28"/>
          <p:cNvSpPr/>
          <p:nvPr/>
        </p:nvSpPr>
        <p:spPr>
          <a:xfrm>
            <a:off x="1631791" y="6769591"/>
            <a:ext cx="986626" cy="986626"/>
          </a:xfrm>
          <a:prstGeom prst="roundRect">
            <a:avLst/>
          </a:prstGeom>
          <a:solidFill>
            <a:srgbClr val="A6673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微软雅黑"/>
              </a:rPr>
              <a:t>3</a:t>
            </a:r>
            <a:endParaRPr kumimoji="0" lang="zh-CN" alt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微软雅黑"/>
            </a:endParaRPr>
          </a:p>
        </p:txBody>
      </p:sp>
      <p:sp>
        <p:nvSpPr>
          <p:cNvPr id="51" name="矩形: 圆角 28"/>
          <p:cNvSpPr/>
          <p:nvPr/>
        </p:nvSpPr>
        <p:spPr>
          <a:xfrm>
            <a:off x="1631791" y="8549222"/>
            <a:ext cx="986626" cy="986626"/>
          </a:xfrm>
          <a:prstGeom prst="roundRect">
            <a:avLst/>
          </a:prstGeom>
          <a:solidFill>
            <a:srgbClr val="A6673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微软雅黑"/>
              </a:rPr>
              <a:t>4</a:t>
            </a:r>
            <a:endParaRPr kumimoji="0" lang="zh-CN" alt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微软雅黑"/>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458788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839090"/>
            <a:ext cx="15125700" cy="2685410"/>
            <a:chOff x="0" y="0"/>
            <a:chExt cx="2562838" cy="476586"/>
          </a:xfrm>
        </p:grpSpPr>
        <p:sp>
          <p:nvSpPr>
            <p:cNvPr id="3" name="Freeform 3"/>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4" name="TextBox 4"/>
            <p:cNvSpPr txBox="1"/>
            <p:nvPr/>
          </p:nvSpPr>
          <p:spPr>
            <a:xfrm>
              <a:off x="0" y="-38100"/>
              <a:ext cx="2562838" cy="514686"/>
            </a:xfrm>
            <a:prstGeom prst="rect">
              <a:avLst/>
            </a:prstGeom>
          </p:spPr>
          <p:txBody>
            <a:bodyPr lIns="50800" tIns="50800" rIns="50800" bIns="50800" rtlCol="0" anchor="ctr"/>
            <a:lstStyle/>
            <a:p>
              <a:pPr algn="ctr">
                <a:lnSpc>
                  <a:spcPts val="2940"/>
                </a:lnSpc>
              </a:pPr>
              <a:endParaRPr/>
            </a:p>
          </p:txBody>
        </p:sp>
      </p:grpSp>
      <p:grpSp>
        <p:nvGrpSpPr>
          <p:cNvPr id="5" name="Group 5"/>
          <p:cNvGrpSpPr/>
          <p:nvPr/>
        </p:nvGrpSpPr>
        <p:grpSpPr>
          <a:xfrm>
            <a:off x="1028700" y="5981700"/>
            <a:ext cx="15125700" cy="2876337"/>
            <a:chOff x="0" y="0"/>
            <a:chExt cx="2562838" cy="476586"/>
          </a:xfrm>
        </p:grpSpPr>
        <p:sp>
          <p:nvSpPr>
            <p:cNvPr id="6" name="Freeform 6"/>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7" name="TextBox 7"/>
            <p:cNvSpPr txBox="1"/>
            <p:nvPr/>
          </p:nvSpPr>
          <p:spPr>
            <a:xfrm>
              <a:off x="0" y="-38100"/>
              <a:ext cx="2562838" cy="514686"/>
            </a:xfrm>
            <a:prstGeom prst="rect">
              <a:avLst/>
            </a:prstGeom>
          </p:spPr>
          <p:txBody>
            <a:bodyPr lIns="50800" tIns="50800" rIns="50800" bIns="50800" rtlCol="0" anchor="ctr"/>
            <a:lstStyle/>
            <a:p>
              <a:pPr algn="ctr">
                <a:lnSpc>
                  <a:spcPts val="2940"/>
                </a:lnSpc>
              </a:pPr>
              <a:endParaRPr/>
            </a:p>
          </p:txBody>
        </p:sp>
      </p:grpSp>
      <p:sp>
        <p:nvSpPr>
          <p:cNvPr id="12" name="TextBox 12"/>
          <p:cNvSpPr txBox="1"/>
          <p:nvPr/>
        </p:nvSpPr>
        <p:spPr>
          <a:xfrm>
            <a:off x="1028700" y="1059524"/>
            <a:ext cx="10629900" cy="1231106"/>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計畫項目規劃小叮嚀</a:t>
            </a:r>
          </a:p>
        </p:txBody>
      </p:sp>
      <p:sp>
        <p:nvSpPr>
          <p:cNvPr id="16" name="TextBox 16"/>
          <p:cNvSpPr txBox="1"/>
          <p:nvPr/>
        </p:nvSpPr>
        <p:spPr>
          <a:xfrm>
            <a:off x="1600200" y="3117530"/>
            <a:ext cx="14325600" cy="1858970"/>
          </a:xfrm>
          <a:prstGeom prst="rect">
            <a:avLst/>
          </a:prstGeom>
        </p:spPr>
        <p:txBody>
          <a:bodyPr wrap="square" lIns="0" tIns="0" rIns="0" bIns="0" rtlCol="0" anchor="t">
            <a:spAutoFit/>
          </a:bodyPr>
          <a:lstStyle/>
          <a:p>
            <a:pPr>
              <a:lnSpc>
                <a:spcPct val="120000"/>
              </a:lnSpc>
              <a:buClr>
                <a:srgbClr val="000066"/>
              </a:buClr>
            </a:pPr>
            <a:r>
              <a:rPr lang="zh-TW" altLang="en-US" sz="4400" b="1" spc="300" dirty="0">
                <a:latin typeface="微軟正黑體" panose="020B0604030504040204" pitchFamily="34" charset="-120"/>
                <a:ea typeface="微軟正黑體" panose="020B0604030504040204" pitchFamily="34" charset="-120"/>
                <a:cs typeface="+mn-ea"/>
                <a:sym typeface="+mn-lt"/>
              </a:rPr>
              <a:t>計畫時間控管</a:t>
            </a:r>
            <a:endParaRPr lang="zh-CN" altLang="en-US" sz="4400" b="1" spc="300" dirty="0">
              <a:latin typeface="微軟正黑體" panose="020B0604030504040204" pitchFamily="34" charset="-120"/>
              <a:ea typeface="微軟正黑體" panose="020B0604030504040204" pitchFamily="34" charset="-120"/>
              <a:cs typeface="+mn-ea"/>
              <a:sym typeface="+mn-lt"/>
            </a:endParaRPr>
          </a:p>
          <a:p>
            <a:r>
              <a:rPr lang="zh-TW" altLang="en-US" sz="2800" dirty="0">
                <a:latin typeface="微軟正黑體" panose="020B0604030504040204" pitchFamily="34" charset="-120"/>
                <a:ea typeface="微軟正黑體" panose="020B0604030504040204" pitchFamily="34" charset="-120"/>
              </a:rPr>
              <a:t>歷屆學生社群皆會有同學反思自己在執行社群中，因</a:t>
            </a:r>
            <a:r>
              <a:rPr lang="zh-TW" altLang="en-US" sz="4000" b="1" dirty="0">
                <a:solidFill>
                  <a:srgbClr val="FF0000"/>
                </a:solidFill>
                <a:latin typeface="微軟正黑體" panose="020B0604030504040204" pitchFamily="34" charset="-120"/>
                <a:ea typeface="微軟正黑體" panose="020B0604030504040204" pitchFamily="34" charset="-120"/>
              </a:rPr>
              <a:t>時間安排</a:t>
            </a:r>
            <a:r>
              <a:rPr lang="zh-TW" altLang="en-US" sz="2800" dirty="0">
                <a:latin typeface="微軟正黑體" panose="020B0604030504040204" pitchFamily="34" charset="-120"/>
                <a:ea typeface="微軟正黑體" panose="020B0604030504040204" pitchFamily="34" charset="-120"/>
              </a:rPr>
              <a:t>與</a:t>
            </a:r>
            <a:r>
              <a:rPr lang="zh-TW" altLang="en-US" sz="4000" b="1" dirty="0">
                <a:solidFill>
                  <a:srgbClr val="FF0000"/>
                </a:solidFill>
                <a:latin typeface="微軟正黑體" panose="020B0604030504040204" pitchFamily="34" charset="-120"/>
                <a:ea typeface="微軟正黑體" panose="020B0604030504040204" pitchFamily="34" charset="-120"/>
              </a:rPr>
              <a:t>工作期程管理</a:t>
            </a:r>
            <a:r>
              <a:rPr lang="zh-TW" altLang="en-US" sz="2800" dirty="0">
                <a:latin typeface="微軟正黑體" panose="020B0604030504040204" pitchFamily="34" charset="-120"/>
                <a:ea typeface="微軟正黑體" panose="020B0604030504040204" pitchFamily="34" charset="-120"/>
              </a:rPr>
              <a:t>問題</a:t>
            </a:r>
            <a:r>
              <a:rPr lang="zh-TW" altLang="en-US" sz="2800" dirty="0" smtClean="0">
                <a:latin typeface="微軟正黑體" panose="020B0604030504040204" pitchFamily="34" charset="-120"/>
                <a:ea typeface="微軟正黑體" panose="020B0604030504040204" pitchFamily="34" charset="-120"/>
              </a:rPr>
              <a:t>，導致</a:t>
            </a:r>
            <a:r>
              <a:rPr lang="zh-TW" altLang="en-US" sz="2800" dirty="0">
                <a:latin typeface="微軟正黑體" panose="020B0604030504040204" pitchFamily="34" charset="-120"/>
                <a:ea typeface="微軟正黑體" panose="020B0604030504040204" pitchFamily="34" charset="-120"/>
              </a:rPr>
              <a:t>計畫執行進度落後，請大家注意。</a:t>
            </a:r>
          </a:p>
        </p:txBody>
      </p:sp>
      <p:sp>
        <p:nvSpPr>
          <p:cNvPr id="17" name="TextBox 17"/>
          <p:cNvSpPr txBox="1"/>
          <p:nvPr/>
        </p:nvSpPr>
        <p:spPr>
          <a:xfrm>
            <a:off x="1600200" y="6210300"/>
            <a:ext cx="14554200" cy="2474524"/>
          </a:xfrm>
          <a:prstGeom prst="rect">
            <a:avLst/>
          </a:prstGeom>
        </p:spPr>
        <p:txBody>
          <a:bodyPr wrap="square" lIns="0" tIns="0" rIns="0" bIns="0" rtlCol="0" anchor="t">
            <a:spAutoFit/>
          </a:bodyPr>
          <a:lstStyle/>
          <a:p>
            <a:pPr>
              <a:lnSpc>
                <a:spcPct val="120000"/>
              </a:lnSpc>
              <a:buClr>
                <a:srgbClr val="000066"/>
              </a:buClr>
            </a:pPr>
            <a:r>
              <a:rPr lang="zh-TW" altLang="en-US" sz="4400" b="1" spc="300" dirty="0">
                <a:latin typeface="微軟正黑體" panose="020B0604030504040204" pitchFamily="34" charset="-120"/>
                <a:ea typeface="微軟正黑體" panose="020B0604030504040204" pitchFamily="34" charset="-120"/>
                <a:cs typeface="+mn-ea"/>
                <a:sym typeface="+mn-lt"/>
              </a:rPr>
              <a:t>計畫經費項目</a:t>
            </a:r>
            <a:endParaRPr lang="zh-CN" altLang="en-US" sz="4400" b="1" spc="300" dirty="0">
              <a:latin typeface="微軟正黑體" panose="020B0604030504040204" pitchFamily="34" charset="-120"/>
              <a:ea typeface="微軟正黑體" panose="020B0604030504040204" pitchFamily="34" charset="-120"/>
              <a:cs typeface="+mn-ea"/>
              <a:sym typeface="+mn-lt"/>
            </a:endParaRPr>
          </a:p>
          <a:p>
            <a:r>
              <a:rPr lang="en-US" altLang="zh-TW" sz="2800" dirty="0">
                <a:latin typeface="微軟正黑體" panose="020B0604030504040204" pitchFamily="34" charset="-120"/>
                <a:ea typeface="微軟正黑體" panose="020B0604030504040204" pitchFamily="34" charset="-120"/>
              </a:rPr>
              <a:t>1.</a:t>
            </a:r>
            <a:r>
              <a:rPr lang="zh-TW" altLang="en-US" sz="4000" b="1" dirty="0">
                <a:solidFill>
                  <a:srgbClr val="FF0000"/>
                </a:solidFill>
                <a:latin typeface="微軟正黑體" panose="020B0604030504040204" pitchFamily="34" charset="-120"/>
                <a:ea typeface="微軟正黑體" panose="020B0604030504040204" pitchFamily="34" charset="-120"/>
              </a:rPr>
              <a:t>不可購買圖書</a:t>
            </a:r>
            <a:r>
              <a:rPr lang="zh-TW" altLang="en-US" sz="2800" dirty="0">
                <a:latin typeface="微軟正黑體" panose="020B0604030504040204" pitchFamily="34" charset="-120"/>
                <a:ea typeface="微軟正黑體" panose="020B0604030504040204" pitchFamily="34" charset="-120"/>
              </a:rPr>
              <a:t>：學生自主學習社群計畫不可補助購買圖書費用。</a:t>
            </a:r>
            <a:endParaRPr lang="en-US" altLang="zh-TW"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2.</a:t>
            </a:r>
            <a:r>
              <a:rPr lang="zh-TW" altLang="en-US" sz="4000" b="1" dirty="0">
                <a:solidFill>
                  <a:srgbClr val="FF0000"/>
                </a:solidFill>
                <a:latin typeface="微軟正黑體" panose="020B0604030504040204" pitchFamily="34" charset="-120"/>
                <a:ea typeface="微軟正黑體" panose="020B0604030504040204" pitchFamily="34" charset="-120"/>
              </a:rPr>
              <a:t>請避免以食品當作獎品</a:t>
            </a:r>
            <a:r>
              <a:rPr lang="zh-TW" altLang="en-US" sz="2800" dirty="0">
                <a:latin typeface="微軟正黑體" panose="020B0604030504040204" pitchFamily="34" charset="-120"/>
                <a:ea typeface="微軟正黑體" panose="020B0604030504040204" pitchFamily="34" charset="-120"/>
              </a:rPr>
              <a:t>：食品類一切請以「午餐、晚餐、點心」等誤餐費用執行， </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   切勿以「物品」申請核銷。</a:t>
            </a:r>
          </a:p>
        </p:txBody>
      </p:sp>
      <p:sp>
        <p:nvSpPr>
          <p:cNvPr id="19" name="投影片編號版面配置區 18"/>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48508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83209">
            <a:off x="-2003455" y="6597304"/>
            <a:ext cx="21881704" cy="10065584"/>
          </a:xfrm>
          <a:custGeom>
            <a:avLst/>
            <a:gdLst/>
            <a:ahLst/>
            <a:cxnLst/>
            <a:rect l="l" t="t" r="r" b="b"/>
            <a:pathLst>
              <a:path w="21881704" h="10065584">
                <a:moveTo>
                  <a:pt x="0" y="0"/>
                </a:moveTo>
                <a:lnTo>
                  <a:pt x="21881704" y="0"/>
                </a:lnTo>
                <a:lnTo>
                  <a:pt x="21881704" y="10065584"/>
                </a:lnTo>
                <a:lnTo>
                  <a:pt x="0" y="10065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558902" y="1630574"/>
            <a:ext cx="8127898" cy="2708434"/>
          </a:xfrm>
          <a:prstGeom prst="rect">
            <a:avLst/>
          </a:prstGeom>
        </p:spPr>
        <p:txBody>
          <a:bodyPr wrap="square" lIns="0" tIns="0" rIns="0" bIns="0" rtlCol="0" anchor="t">
            <a:spAutoFit/>
          </a:bodyPr>
          <a:lstStyle/>
          <a:p>
            <a:pPr>
              <a:spcBef>
                <a:spcPct val="0"/>
              </a:spcBef>
            </a:pPr>
            <a:r>
              <a:rPr lang="zh-TW" altLang="en-US" sz="8800" b="1" dirty="0">
                <a:solidFill>
                  <a:schemeClr val="tx1">
                    <a:lumMod val="75000"/>
                    <a:lumOff val="25000"/>
                  </a:schemeClr>
                </a:solidFill>
                <a:latin typeface="微軟正黑體" panose="020B0604030504040204" pitchFamily="34" charset="-120"/>
                <a:ea typeface="微軟正黑體" panose="020B0604030504040204" pitchFamily="34" charset="-120"/>
              </a:rPr>
              <a:t>「自主學習</a:t>
            </a:r>
            <a:endParaRPr lang="en-US" altLang="zh-TW" sz="8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spcBef>
                <a:spcPct val="0"/>
              </a:spcBef>
            </a:pPr>
            <a:r>
              <a:rPr lang="zh-TW" altLang="en-US" sz="8800" b="1" dirty="0">
                <a:solidFill>
                  <a:schemeClr val="tx1">
                    <a:lumMod val="75000"/>
                    <a:lumOff val="25000"/>
                  </a:schemeClr>
                </a:solidFill>
                <a:latin typeface="微軟正黑體" panose="020B0604030504040204" pitchFamily="34" charset="-120"/>
                <a:ea typeface="微軟正黑體" panose="020B0604030504040204" pitchFamily="34" charset="-120"/>
              </a:rPr>
              <a:t>培力」獎勵方案</a:t>
            </a:r>
          </a:p>
        </p:txBody>
      </p:sp>
      <p:grpSp>
        <p:nvGrpSpPr>
          <p:cNvPr id="12" name="群組 11"/>
          <p:cNvGrpSpPr/>
          <p:nvPr/>
        </p:nvGrpSpPr>
        <p:grpSpPr>
          <a:xfrm>
            <a:off x="1319926" y="4757070"/>
            <a:ext cx="7290674" cy="1187821"/>
            <a:chOff x="1319926" y="4757070"/>
            <a:chExt cx="7290674" cy="1187821"/>
          </a:xfrm>
        </p:grpSpPr>
        <p:sp>
          <p:nvSpPr>
            <p:cNvPr id="6" name="TextBox 99"/>
            <p:cNvSpPr txBox="1"/>
            <p:nvPr/>
          </p:nvSpPr>
          <p:spPr>
            <a:xfrm>
              <a:off x="1383954" y="4757070"/>
              <a:ext cx="3569046" cy="461665"/>
            </a:xfrm>
            <a:prstGeom prst="rect">
              <a:avLst/>
            </a:prstGeom>
            <a:noFill/>
          </p:spPr>
          <p:txBody>
            <a:bodyPr wrap="square" rtlCol="0">
              <a:spAutoFit/>
            </a:bodyPr>
            <a:lstStyle/>
            <a:p>
              <a:pPr marL="342900" indent="-342900">
                <a:buFont typeface="Wingdings" panose="05000000000000000000" pitchFamily="2" charset="2"/>
                <a:buChar char="ü"/>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cs typeface="方正黑体简体" panose="02010601030101010101" pitchFamily="2" charset="-122"/>
                  <a:sym typeface="+mn-lt"/>
                </a:rPr>
                <a:t>實施目的與申請方式</a:t>
              </a:r>
            </a:p>
          </p:txBody>
        </p:sp>
        <p:sp>
          <p:nvSpPr>
            <p:cNvPr id="7" name="TextBox 15"/>
            <p:cNvSpPr txBox="1"/>
            <p:nvPr/>
          </p:nvSpPr>
          <p:spPr>
            <a:xfrm>
              <a:off x="1319926" y="5481799"/>
              <a:ext cx="3328274" cy="461665"/>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獎勵方式與申請期程</a:t>
              </a:r>
            </a:p>
          </p:txBody>
        </p:sp>
        <p:sp>
          <p:nvSpPr>
            <p:cNvPr id="9" name="TextBox 18"/>
            <p:cNvSpPr txBox="1"/>
            <p:nvPr/>
          </p:nvSpPr>
          <p:spPr>
            <a:xfrm>
              <a:off x="5489213" y="4757071"/>
              <a:ext cx="1813554" cy="461665"/>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CN" altLang="en-US" sz="24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審查</a:t>
              </a:r>
              <a:r>
                <a:rPr lang="zh-TW" altLang="en-US" sz="24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方式</a:t>
              </a:r>
              <a:endParaRPr lang="zh-CN" altLang="zh-CN" sz="2400" dirty="0">
                <a:latin typeface="微軟正黑體" panose="020B0604030504040204" pitchFamily="34" charset="-120"/>
                <a:ea typeface="微軟正黑體" panose="020B0604030504040204" pitchFamily="34" charset="-120"/>
                <a:cs typeface="方正黑体简体" panose="02010601030101010101" pitchFamily="2" charset="-122"/>
                <a:sym typeface="+mn-lt"/>
              </a:endParaRPr>
            </a:p>
          </p:txBody>
        </p:sp>
        <p:sp>
          <p:nvSpPr>
            <p:cNvPr id="10" name="TextBox 19"/>
            <p:cNvSpPr txBox="1"/>
            <p:nvPr/>
          </p:nvSpPr>
          <p:spPr>
            <a:xfrm>
              <a:off x="5448063" y="5483226"/>
              <a:ext cx="3162537" cy="461665"/>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方案終止情形</a:t>
              </a:r>
            </a:p>
          </p:txBody>
        </p:sp>
      </p:grpSp>
      <p:sp>
        <p:nvSpPr>
          <p:cNvPr id="13" name="Freeform 9"/>
          <p:cNvSpPr/>
          <p:nvPr/>
        </p:nvSpPr>
        <p:spPr>
          <a:xfrm>
            <a:off x="9489733" y="2824200"/>
            <a:ext cx="7593140" cy="5315198"/>
          </a:xfrm>
          <a:custGeom>
            <a:avLst/>
            <a:gdLst/>
            <a:ahLst/>
            <a:cxnLst/>
            <a:rect l="l" t="t" r="r" b="b"/>
            <a:pathLst>
              <a:path w="7593140" h="5315198">
                <a:moveTo>
                  <a:pt x="0" y="0"/>
                </a:moveTo>
                <a:lnTo>
                  <a:pt x="7593140" y="0"/>
                </a:lnTo>
                <a:lnTo>
                  <a:pt x="7593140" y="5315199"/>
                </a:lnTo>
                <a:lnTo>
                  <a:pt x="0" y="53151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投影片編號版面配置區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329516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67800">
            <a:off x="-3727278" y="7325331"/>
            <a:ext cx="18966276" cy="7392511"/>
            <a:chOff x="0" y="0"/>
            <a:chExt cx="4995233" cy="1946999"/>
          </a:xfrm>
        </p:grpSpPr>
        <p:sp>
          <p:nvSpPr>
            <p:cNvPr id="3" name="Freeform 3"/>
            <p:cNvSpPr/>
            <p:nvPr/>
          </p:nvSpPr>
          <p:spPr>
            <a:xfrm>
              <a:off x="0" y="0"/>
              <a:ext cx="4995233" cy="1946999"/>
            </a:xfrm>
            <a:custGeom>
              <a:avLst/>
              <a:gdLst/>
              <a:ahLst/>
              <a:cxnLst/>
              <a:rect l="l" t="t" r="r" b="b"/>
              <a:pathLst>
                <a:path w="4995233" h="1946999">
                  <a:moveTo>
                    <a:pt x="0" y="0"/>
                  </a:moveTo>
                  <a:lnTo>
                    <a:pt x="4995233" y="0"/>
                  </a:lnTo>
                  <a:lnTo>
                    <a:pt x="4995233" y="1946999"/>
                  </a:lnTo>
                  <a:lnTo>
                    <a:pt x="0" y="1946999"/>
                  </a:lnTo>
                  <a:close/>
                </a:path>
              </a:pathLst>
            </a:custGeom>
            <a:solidFill>
              <a:srgbClr val="F6F4EF"/>
            </a:solidFill>
          </p:spPr>
        </p:sp>
        <p:sp>
          <p:nvSpPr>
            <p:cNvPr id="4" name="TextBox 4"/>
            <p:cNvSpPr txBox="1"/>
            <p:nvPr/>
          </p:nvSpPr>
          <p:spPr>
            <a:xfrm>
              <a:off x="0" y="-38100"/>
              <a:ext cx="4995233" cy="1985099"/>
            </a:xfrm>
            <a:prstGeom prst="rect">
              <a:avLst/>
            </a:prstGeom>
          </p:spPr>
          <p:txBody>
            <a:bodyPr lIns="50800" tIns="50800" rIns="50800" bIns="50800" rtlCol="0" anchor="ctr"/>
            <a:lstStyle/>
            <a:p>
              <a:pPr algn="ctr">
                <a:lnSpc>
                  <a:spcPts val="2940"/>
                </a:lnSpc>
              </a:pPr>
              <a:endParaRPr/>
            </a:p>
          </p:txBody>
        </p:sp>
      </p:grpSp>
      <p:sp>
        <p:nvSpPr>
          <p:cNvPr id="12" name="TextBox 12"/>
          <p:cNvSpPr txBox="1"/>
          <p:nvPr/>
        </p:nvSpPr>
        <p:spPr>
          <a:xfrm>
            <a:off x="1028700" y="1059524"/>
            <a:ext cx="10629900" cy="1231106"/>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實施目的與申請方式</a:t>
            </a:r>
          </a:p>
        </p:txBody>
      </p:sp>
      <p:sp>
        <p:nvSpPr>
          <p:cNvPr id="13" name="六边形 16"/>
          <p:cNvSpPr/>
          <p:nvPr/>
        </p:nvSpPr>
        <p:spPr>
          <a:xfrm flipH="1">
            <a:off x="1580700" y="2750971"/>
            <a:ext cx="2288087" cy="523220"/>
          </a:xfrm>
          <a:prstGeom prst="roundRect">
            <a:avLst/>
          </a:prstGeom>
          <a:solidFill>
            <a:srgbClr val="243E4D"/>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 name="文字方塊 13"/>
          <p:cNvSpPr txBox="1"/>
          <p:nvPr/>
        </p:nvSpPr>
        <p:spPr>
          <a:xfrm>
            <a:off x="1718335" y="2750543"/>
            <a:ext cx="2012816" cy="523220"/>
          </a:xfrm>
          <a:prstGeom prst="rect">
            <a:avLst/>
          </a:prstGeom>
          <a:noFill/>
        </p:spPr>
        <p:txBody>
          <a:bodyPr wrap="square" rtlCol="0">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實施目的</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190143" y="2750971"/>
            <a:ext cx="12099793"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藉由教師個別指導方式，參與</a:t>
            </a:r>
            <a:r>
              <a:rPr lang="zh-TW" altLang="en-US" sz="2400" dirty="0" smtClean="0">
                <a:latin typeface="微軟正黑體" panose="020B0604030504040204" pitchFamily="34" charset="-120"/>
                <a:ea typeface="微軟正黑體" panose="020B0604030504040204" pitchFamily="34" charset="-120"/>
              </a:rPr>
              <a:t>教師課程教學</a:t>
            </a:r>
            <a:r>
              <a:rPr lang="zh-TW" altLang="en-US" sz="2400" dirty="0">
                <a:latin typeface="微軟正黑體" panose="020B0604030504040204" pitchFamily="34" charset="-120"/>
                <a:ea typeface="微軟正黑體" panose="020B0604030504040204" pitchFamily="34" charset="-120"/>
              </a:rPr>
              <a:t>之培力學習及訓練，以提升學生學習</a:t>
            </a:r>
            <a:r>
              <a:rPr lang="zh-TW" altLang="en-US" sz="2400" dirty="0" smtClean="0">
                <a:latin typeface="微軟正黑體" panose="020B0604030504040204" pitchFamily="34" charset="-120"/>
                <a:ea typeface="微軟正黑體" panose="020B0604030504040204" pitchFamily="34" charset="-120"/>
              </a:rPr>
              <a:t>能力。</a:t>
            </a:r>
            <a:endParaRPr lang="zh-TW" altLang="en-US" sz="2400" dirty="0">
              <a:latin typeface="微軟正黑體" panose="020B0604030504040204" pitchFamily="34" charset="-120"/>
              <a:ea typeface="微軟正黑體" panose="020B0604030504040204" pitchFamily="34" charset="-120"/>
            </a:endParaRPr>
          </a:p>
        </p:txBody>
      </p:sp>
      <p:sp>
        <p:nvSpPr>
          <p:cNvPr id="16" name="六边形 16"/>
          <p:cNvSpPr/>
          <p:nvPr/>
        </p:nvSpPr>
        <p:spPr>
          <a:xfrm flipH="1">
            <a:off x="1579565" y="3876563"/>
            <a:ext cx="2289600" cy="522000"/>
          </a:xfrm>
          <a:prstGeom prst="roundRect">
            <a:avLst/>
          </a:prstGeom>
          <a:solidFill>
            <a:srgbClr val="A66735"/>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文字方塊 16"/>
          <p:cNvSpPr txBox="1"/>
          <p:nvPr/>
        </p:nvSpPr>
        <p:spPr>
          <a:xfrm>
            <a:off x="1717957" y="3856375"/>
            <a:ext cx="2012816" cy="523220"/>
          </a:xfrm>
          <a:prstGeom prst="rect">
            <a:avLst/>
          </a:prstGeom>
          <a:noFill/>
        </p:spPr>
        <p:txBody>
          <a:bodyPr wrap="square" rtlCol="0">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申請方式</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4190143" y="3599394"/>
            <a:ext cx="12099793" cy="1200329"/>
          </a:xfrm>
          <a:prstGeom prst="rect">
            <a:avLst/>
          </a:prstGeom>
          <a:noFill/>
        </p:spPr>
        <p:txBody>
          <a:bodyPr wrap="square" rtlCol="0">
            <a:spAutoFit/>
          </a:bodyPr>
          <a:lstStyle/>
          <a:p>
            <a:r>
              <a:rPr lang="zh-TW" altLang="en-US" sz="2400" b="1" dirty="0">
                <a:solidFill>
                  <a:srgbClr val="FF0000"/>
                </a:solidFill>
                <a:latin typeface="微軟正黑體" panose="020B0604030504040204" pitchFamily="34" charset="-120"/>
                <a:ea typeface="微軟正黑體" panose="020B0604030504040204" pitchFamily="34" charset="-120"/>
              </a:rPr>
              <a:t>每名學生僅能申請</a:t>
            </a:r>
            <a:r>
              <a:rPr lang="en-US" altLang="zh-TW" sz="2400" b="1" dirty="0">
                <a:solidFill>
                  <a:srgbClr val="FF0000"/>
                </a:solidFill>
                <a:latin typeface="微軟正黑體" panose="020B0604030504040204" pitchFamily="34" charset="-120"/>
                <a:ea typeface="微軟正黑體" panose="020B0604030504040204" pitchFamily="34" charset="-120"/>
              </a:rPr>
              <a:t>1</a:t>
            </a:r>
            <a:r>
              <a:rPr lang="zh-TW" altLang="en-US" sz="2400" b="1" dirty="0">
                <a:solidFill>
                  <a:srgbClr val="FF0000"/>
                </a:solidFill>
                <a:latin typeface="微軟正黑體" panose="020B0604030504040204" pitchFamily="34" charset="-120"/>
                <a:ea typeface="微軟正黑體" panose="020B0604030504040204" pitchFamily="34" charset="-120"/>
              </a:rPr>
              <a:t>項學習</a:t>
            </a:r>
            <a:r>
              <a:rPr lang="zh-TW" altLang="en-US" sz="2400" b="1" dirty="0" smtClean="0">
                <a:solidFill>
                  <a:srgbClr val="FF0000"/>
                </a:solidFill>
                <a:latin typeface="微軟正黑體" panose="020B0604030504040204" pitchFamily="34" charset="-120"/>
                <a:ea typeface="微軟正黑體" panose="020B0604030504040204" pitchFamily="34" charset="-120"/>
              </a:rPr>
              <a:t>獎勵</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每</a:t>
            </a:r>
            <a:r>
              <a:rPr lang="zh-TW" altLang="en-US" sz="2400" dirty="0">
                <a:latin typeface="微軟正黑體" panose="020B0604030504040204" pitchFamily="34" charset="-120"/>
                <a:ea typeface="微軟正黑體" panose="020B0604030504040204" pitchFamily="34" charset="-120"/>
              </a:rPr>
              <a:t>門課程（合班視為同門課程）以</a:t>
            </a:r>
            <a:r>
              <a:rPr lang="en-US" altLang="zh-TW" sz="2400" b="1" dirty="0">
                <a:solidFill>
                  <a:srgbClr val="FF0000"/>
                </a:solidFill>
                <a:latin typeface="微軟正黑體" panose="020B0604030504040204" pitchFamily="34" charset="-120"/>
                <a:ea typeface="微軟正黑體" panose="020B0604030504040204" pitchFamily="34" charset="-120"/>
              </a:rPr>
              <a:t>25</a:t>
            </a:r>
            <a:r>
              <a:rPr lang="zh-TW" altLang="en-US" sz="2400" b="1" dirty="0">
                <a:solidFill>
                  <a:srgbClr val="FF0000"/>
                </a:solidFill>
                <a:latin typeface="微軟正黑體" panose="020B0604030504040204" pitchFamily="34" charset="-120"/>
                <a:ea typeface="微軟正黑體" panose="020B0604030504040204" pitchFamily="34" charset="-120"/>
              </a:rPr>
              <a:t>人</a:t>
            </a:r>
            <a:r>
              <a:rPr lang="zh-TW" altLang="en-US" sz="2400" dirty="0">
                <a:latin typeface="微軟正黑體" panose="020B0604030504040204" pitchFamily="34" charset="-120"/>
                <a:ea typeface="微軟正黑體" panose="020B0604030504040204" pitchFamily="34" charset="-120"/>
              </a:rPr>
              <a:t>為一個單位，提供</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名學生</a:t>
            </a:r>
            <a:r>
              <a:rPr lang="zh-TW" altLang="en-US" sz="2400" dirty="0" smtClean="0">
                <a:latin typeface="微軟正黑體" panose="020B0604030504040204" pitchFamily="34" charset="-120"/>
                <a:ea typeface="微軟正黑體" panose="020B0604030504040204" pitchFamily="34" charset="-120"/>
              </a:rPr>
              <a:t>申請</a:t>
            </a:r>
            <a:r>
              <a:rPr lang="zh-TW" altLang="zh-TW" sz="2400" b="1" dirty="0">
                <a:solidFill>
                  <a:srgbClr val="FF0000"/>
                </a:solidFill>
                <a:latin typeface="微軟正黑體" panose="020B0604030504040204" pitchFamily="34" charset="-120"/>
                <a:ea typeface="微軟正黑體" panose="020B0604030504040204" pitchFamily="34" charset="-120"/>
              </a:rPr>
              <a:t>（若因開課人數上限而未滿</a:t>
            </a:r>
            <a:r>
              <a:rPr lang="en-US" altLang="zh-TW" sz="2400" b="1" dirty="0">
                <a:solidFill>
                  <a:srgbClr val="FF0000"/>
                </a:solidFill>
                <a:latin typeface="微軟正黑體" panose="020B0604030504040204" pitchFamily="34" charset="-120"/>
                <a:ea typeface="微軟正黑體" panose="020B0604030504040204" pitchFamily="34" charset="-120"/>
              </a:rPr>
              <a:t>25</a:t>
            </a:r>
            <a:r>
              <a:rPr lang="zh-TW" altLang="zh-TW" sz="2400" b="1" dirty="0">
                <a:solidFill>
                  <a:srgbClr val="FF0000"/>
                </a:solidFill>
                <a:latin typeface="微軟正黑體" panose="020B0604030504040204" pitchFamily="34" charset="-120"/>
                <a:ea typeface="微軟正黑體" panose="020B0604030504040204" pitchFamily="34" charset="-120"/>
              </a:rPr>
              <a:t>人者，不在此限）</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19" name="六边形 16"/>
          <p:cNvSpPr/>
          <p:nvPr/>
        </p:nvSpPr>
        <p:spPr>
          <a:xfrm flipH="1">
            <a:off x="1576835" y="6748929"/>
            <a:ext cx="2289600" cy="522000"/>
          </a:xfrm>
          <a:prstGeom prst="roundRect">
            <a:avLst/>
          </a:prstGeom>
          <a:solidFill>
            <a:srgbClr val="EA552B"/>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 name="文字方塊 19"/>
          <p:cNvSpPr txBox="1"/>
          <p:nvPr/>
        </p:nvSpPr>
        <p:spPr>
          <a:xfrm>
            <a:off x="1760974" y="6720488"/>
            <a:ext cx="1921323" cy="578882"/>
          </a:xfrm>
          <a:prstGeom prst="roundRect">
            <a:avLst/>
          </a:prstGeom>
          <a:noFill/>
        </p:spPr>
        <p:txBody>
          <a:bodyPr wrap="square" rtlCol="0">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申請資格</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190144" y="5985066"/>
            <a:ext cx="12442433" cy="2308324"/>
          </a:xfrm>
          <a:prstGeom prst="rect">
            <a:avLst/>
          </a:prstGeom>
          <a:noFill/>
        </p:spPr>
        <p:txBody>
          <a:bodyPr wrap="square" rtlCol="0">
            <a:spAutoFit/>
          </a:bodyPr>
          <a:lstStyle/>
          <a:p>
            <a:pPr marL="342900" indent="-342900">
              <a:buFont typeface="Wingdings" panose="05000000000000000000" pitchFamily="2" charset="2"/>
              <a:buChar char="p"/>
            </a:pPr>
            <a:r>
              <a:rPr lang="zh-TW" altLang="en-US" sz="2400" dirty="0">
                <a:latin typeface="微軟正黑體" panose="020B0604030504040204" pitchFamily="34" charset="-120"/>
                <a:ea typeface="微軟正黑體" panose="020B0604030504040204" pitchFamily="34" charset="-120"/>
              </a:rPr>
              <a:t>須為本校</a:t>
            </a:r>
            <a:r>
              <a:rPr lang="zh-TW" altLang="en-US" sz="2400" b="1" dirty="0">
                <a:solidFill>
                  <a:srgbClr val="FF0000"/>
                </a:solidFill>
                <a:latin typeface="微軟正黑體" panose="020B0604030504040204" pitchFamily="34" charset="-120"/>
                <a:ea typeface="微軟正黑體" panose="020B0604030504040204" pitchFamily="34" charset="-120"/>
              </a:rPr>
              <a:t>大學部高年級</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大三（含）以上</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或研究所</a:t>
            </a:r>
            <a:r>
              <a:rPr lang="zh-TW" altLang="en-US" sz="2400" dirty="0">
                <a:latin typeface="微軟正黑體" panose="020B0604030504040204" pitchFamily="34" charset="-120"/>
                <a:ea typeface="微軟正黑體" panose="020B0604030504040204" pitchFamily="34" charset="-120"/>
              </a:rPr>
              <a:t>之全職</a:t>
            </a:r>
            <a:r>
              <a:rPr lang="zh-TW" altLang="en-US" sz="2400" dirty="0" smtClean="0">
                <a:latin typeface="微軟正黑體" panose="020B0604030504040204" pitchFamily="34" charset="-120"/>
                <a:ea typeface="微軟正黑體" panose="020B0604030504040204" pitchFamily="34" charset="-120"/>
              </a:rPr>
              <a:t>學生</a:t>
            </a:r>
            <a:endParaRPr lang="en-US" altLang="zh-TW" sz="2400" dirty="0" smtClean="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sz="2400" dirty="0">
                <a:latin typeface="微軟正黑體" panose="020B0604030504040204" pitchFamily="34" charset="-120"/>
                <a:ea typeface="微軟正黑體" panose="020B0604030504040204" pitchFamily="34" charset="-120"/>
              </a:rPr>
              <a:t>不得</a:t>
            </a:r>
            <a:r>
              <a:rPr lang="zh-TW" altLang="en-US" sz="2400" dirty="0" smtClean="0">
                <a:latin typeface="微軟正黑體" panose="020B0604030504040204" pitchFamily="34" charset="-120"/>
                <a:ea typeface="微軟正黑體" panose="020B0604030504040204" pitchFamily="34" charset="-120"/>
              </a:rPr>
              <a:t>申請至</a:t>
            </a:r>
            <a:r>
              <a:rPr lang="zh-TW" altLang="en-US" sz="2400" dirty="0">
                <a:latin typeface="微軟正黑體" panose="020B0604030504040204" pitchFamily="34" charset="-120"/>
                <a:ea typeface="微軟正黑體" panose="020B0604030504040204" pitchFamily="34" charset="-120"/>
              </a:rPr>
              <a:t>其當學期修課之課堂上進行學習。</a:t>
            </a:r>
          </a:p>
          <a:p>
            <a:pPr marL="342900" indent="-342900">
              <a:buFont typeface="Wingdings" panose="05000000000000000000" pitchFamily="2" charset="2"/>
              <a:buChar char="p"/>
            </a:pPr>
            <a:r>
              <a:rPr lang="zh-TW" altLang="en-US" sz="2400" dirty="0" smtClean="0">
                <a:latin typeface="微軟正黑體" panose="020B0604030504040204" pitchFamily="34" charset="-120"/>
                <a:ea typeface="微軟正黑體" panose="020B0604030504040204" pitchFamily="34" charset="-120"/>
              </a:rPr>
              <a:t>無法申請本方案狀況（弱勢學生不在此限）</a:t>
            </a:r>
            <a:endParaRPr lang="en-US" altLang="zh-TW" sz="2400" dirty="0" smtClean="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Ø"/>
            </a:pPr>
            <a:r>
              <a:rPr lang="zh-TW" altLang="en-US" sz="2400" b="1" dirty="0">
                <a:solidFill>
                  <a:srgbClr val="FF0000"/>
                </a:solidFill>
                <a:latin typeface="微軟正黑體" panose="020B0604030504040204" pitchFamily="34" charset="-120"/>
                <a:ea typeface="微軟正黑體" panose="020B0604030504040204" pitchFamily="34" charset="-120"/>
              </a:rPr>
              <a:t>在本校擔任教務處、師培中心、通識中心聘任</a:t>
            </a:r>
            <a:r>
              <a:rPr lang="zh-TW" altLang="en-US" sz="2400" b="1" dirty="0" smtClean="0">
                <a:solidFill>
                  <a:srgbClr val="FF0000"/>
                </a:solidFill>
                <a:latin typeface="微軟正黑體" panose="020B0604030504040204" pitchFamily="34" charset="-120"/>
                <a:ea typeface="微軟正黑體" panose="020B0604030504040204" pitchFamily="34" charset="-120"/>
              </a:rPr>
              <a:t>之</a:t>
            </a:r>
            <a:r>
              <a:rPr lang="en-US" altLang="zh-TW" sz="2400" b="1" dirty="0" smtClean="0">
                <a:solidFill>
                  <a:srgbClr val="FF0000"/>
                </a:solidFill>
                <a:latin typeface="微軟正黑體" panose="020B0604030504040204" pitchFamily="34" charset="-120"/>
                <a:ea typeface="微軟正黑體" panose="020B0604030504040204" pitchFamily="34" charset="-120"/>
              </a:rPr>
              <a:t>40</a:t>
            </a:r>
            <a:r>
              <a:rPr lang="zh-TW" altLang="en-US" sz="2400" b="1" dirty="0" smtClean="0">
                <a:solidFill>
                  <a:srgbClr val="FF0000"/>
                </a:solidFill>
                <a:latin typeface="微軟正黑體" panose="020B0604030504040204" pitchFamily="34" charset="-120"/>
                <a:ea typeface="微軟正黑體" panose="020B0604030504040204" pitchFamily="34" charset="-120"/>
              </a:rPr>
              <a:t>人以上之課程</a:t>
            </a:r>
            <a:r>
              <a:rPr lang="zh-TW" altLang="en-US" sz="2400" b="1" dirty="0">
                <a:solidFill>
                  <a:srgbClr val="FF0000"/>
                </a:solidFill>
                <a:latin typeface="微軟正黑體" panose="020B0604030504040204" pitchFamily="34" charset="-120"/>
                <a:ea typeface="微軟正黑體" panose="020B0604030504040204" pitchFamily="34" charset="-120"/>
              </a:rPr>
              <a:t>教學</a:t>
            </a:r>
            <a:r>
              <a:rPr lang="en-US" altLang="zh-TW" sz="2400" b="1" dirty="0" smtClean="0">
                <a:solidFill>
                  <a:srgbClr val="FF0000"/>
                </a:solidFill>
                <a:latin typeface="微軟正黑體" panose="020B0604030504040204" pitchFamily="34" charset="-120"/>
                <a:ea typeface="微軟正黑體" panose="020B0604030504040204" pitchFamily="34" charset="-120"/>
              </a:rPr>
              <a:t>TA</a:t>
            </a:r>
          </a:p>
          <a:p>
            <a:pPr lvl="1"/>
            <a:r>
              <a:rPr lang="zh-TW" altLang="en-US" sz="2400" b="1" dirty="0" smtClean="0">
                <a:solidFill>
                  <a:srgbClr val="FF0000"/>
                </a:solidFill>
                <a:latin typeface="微軟正黑體" panose="020B0604030504040204" pitchFamily="34" charset="-120"/>
                <a:ea typeface="微軟正黑體" panose="020B0604030504040204" pitchFamily="34" charset="-120"/>
              </a:rPr>
              <a:t>（此項目於</a:t>
            </a:r>
            <a:r>
              <a:rPr lang="en-US" altLang="zh-TW" sz="2400" b="1" dirty="0" smtClean="0">
                <a:solidFill>
                  <a:srgbClr val="FF0000"/>
                </a:solidFill>
                <a:latin typeface="微軟正黑體" panose="020B0604030504040204" pitchFamily="34" charset="-120"/>
                <a:ea typeface="微軟正黑體" panose="020B0604030504040204" pitchFamily="34" charset="-120"/>
              </a:rPr>
              <a:t>112-1</a:t>
            </a:r>
            <a:r>
              <a:rPr lang="zh-TW" altLang="en-US" sz="2400" b="1" dirty="0" smtClean="0">
                <a:solidFill>
                  <a:srgbClr val="FF0000"/>
                </a:solidFill>
                <a:latin typeface="微軟正黑體" panose="020B0604030504040204" pitchFamily="34" charset="-120"/>
                <a:ea typeface="微軟正黑體" panose="020B0604030504040204" pitchFamily="34" charset="-120"/>
              </a:rPr>
              <a:t>學期試辦）</a:t>
            </a:r>
            <a:r>
              <a:rPr lang="en-US" altLang="zh-TW" sz="2400" b="1" dirty="0" smtClean="0">
                <a:solidFill>
                  <a:srgbClr val="FF0000"/>
                </a:solidFill>
                <a:latin typeface="微軟正黑體" panose="020B0604030504040204" pitchFamily="34" charset="-120"/>
                <a:ea typeface="微軟正黑體" panose="020B0604030504040204" pitchFamily="34" charset="-120"/>
              </a:rPr>
              <a:t> </a:t>
            </a:r>
          </a:p>
          <a:p>
            <a:pPr marL="800100" lvl="1" indent="-342900">
              <a:buFont typeface="Wingdings" panose="05000000000000000000" pitchFamily="2" charset="2"/>
              <a:buChar char="Ø"/>
            </a:pPr>
            <a:r>
              <a:rPr lang="zh-TW" altLang="en-US" sz="2400" b="1" dirty="0" smtClean="0">
                <a:solidFill>
                  <a:srgbClr val="FF0000"/>
                </a:solidFill>
                <a:latin typeface="微軟正黑體" panose="020B0604030504040204" pitchFamily="34" charset="-120"/>
                <a:ea typeface="微軟正黑體" panose="020B0604030504040204" pitchFamily="34" charset="-120"/>
              </a:rPr>
              <a:t>已</a:t>
            </a:r>
            <a:r>
              <a:rPr lang="zh-TW" altLang="en-US" sz="2400" b="1" dirty="0">
                <a:solidFill>
                  <a:srgbClr val="FF0000"/>
                </a:solidFill>
                <a:latin typeface="微軟正黑體" panose="020B0604030504040204" pitchFamily="34" charset="-120"/>
                <a:ea typeface="微軟正黑體" panose="020B0604030504040204" pitchFamily="34" charset="-120"/>
              </a:rPr>
              <a:t>申請</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參加「學生自主學習社群者」</a:t>
            </a:r>
          </a:p>
        </p:txBody>
      </p:sp>
      <p:sp>
        <p:nvSpPr>
          <p:cNvPr id="22" name="六边形 16"/>
          <p:cNvSpPr/>
          <p:nvPr/>
        </p:nvSpPr>
        <p:spPr>
          <a:xfrm flipH="1">
            <a:off x="1584303" y="5091397"/>
            <a:ext cx="2289600" cy="522000"/>
          </a:xfrm>
          <a:prstGeom prst="roundRect">
            <a:avLst/>
          </a:prstGeom>
          <a:solidFill>
            <a:srgbClr val="F6AA26"/>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文字方塊 22"/>
          <p:cNvSpPr txBox="1"/>
          <p:nvPr/>
        </p:nvSpPr>
        <p:spPr>
          <a:xfrm>
            <a:off x="1689259" y="5090787"/>
            <a:ext cx="2079689" cy="523220"/>
          </a:xfrm>
          <a:prstGeom prst="rect">
            <a:avLst/>
          </a:prstGeom>
          <a:noFill/>
        </p:spPr>
        <p:txBody>
          <a:bodyPr wrap="square" rtlCol="0">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申請書內</a:t>
            </a:r>
            <a:r>
              <a:rPr lang="zh-TW" altLang="en-US" sz="2800" b="1" dirty="0">
                <a:solidFill>
                  <a:schemeClr val="bg1"/>
                </a:solidFill>
                <a:latin typeface="微軟正黑體" panose="020B0604030504040204" pitchFamily="34" charset="-120"/>
                <a:ea typeface="微軟正黑體" panose="020B0604030504040204" pitchFamily="34" charset="-120"/>
              </a:rPr>
              <a:t>容</a:t>
            </a:r>
          </a:p>
        </p:txBody>
      </p:sp>
      <p:sp>
        <p:nvSpPr>
          <p:cNvPr id="24" name="文字方塊 23"/>
          <p:cNvSpPr txBox="1"/>
          <p:nvPr/>
        </p:nvSpPr>
        <p:spPr>
          <a:xfrm>
            <a:off x="4144934" y="5121565"/>
            <a:ext cx="12562944"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學習期</a:t>
            </a:r>
            <a:r>
              <a:rPr lang="zh-TW" altLang="en-US" sz="2400" dirty="0" smtClean="0">
                <a:latin typeface="微軟正黑體" panose="020B0604030504040204" pitchFamily="34" charset="-120"/>
                <a:ea typeface="微軟正黑體" panose="020B0604030504040204" pitchFamily="34" charset="-120"/>
              </a:rPr>
              <a:t>程、學生資料、</a:t>
            </a:r>
            <a:r>
              <a:rPr lang="zh-TW" altLang="en-US" sz="2400" dirty="0">
                <a:latin typeface="微軟正黑體" panose="020B0604030504040204" pitchFamily="34" charset="-120"/>
                <a:ea typeface="微軟正黑體" panose="020B0604030504040204" pitchFamily="34" charset="-120"/>
              </a:rPr>
              <a:t>指導教師資料、學習目標及指導方式等</a:t>
            </a:r>
          </a:p>
        </p:txBody>
      </p:sp>
      <p:sp>
        <p:nvSpPr>
          <p:cNvPr id="25" name="投影片編號版面配置區 2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38500">
            <a:off x="11466264" y="-702543"/>
            <a:ext cx="8568617" cy="13356802"/>
            <a:chOff x="0" y="0"/>
            <a:chExt cx="2256755" cy="3517841"/>
          </a:xfrm>
        </p:grpSpPr>
        <p:sp>
          <p:nvSpPr>
            <p:cNvPr id="3" name="Freeform 3"/>
            <p:cNvSpPr/>
            <p:nvPr/>
          </p:nvSpPr>
          <p:spPr>
            <a:xfrm>
              <a:off x="0" y="0"/>
              <a:ext cx="2256755" cy="3517841"/>
            </a:xfrm>
            <a:custGeom>
              <a:avLst/>
              <a:gdLst/>
              <a:ahLst/>
              <a:cxnLst/>
              <a:rect l="l" t="t" r="r" b="b"/>
              <a:pathLst>
                <a:path w="2256755" h="3517841">
                  <a:moveTo>
                    <a:pt x="0" y="0"/>
                  </a:moveTo>
                  <a:lnTo>
                    <a:pt x="2256755" y="0"/>
                  </a:lnTo>
                  <a:lnTo>
                    <a:pt x="2256755" y="3517841"/>
                  </a:lnTo>
                  <a:lnTo>
                    <a:pt x="0" y="3517841"/>
                  </a:lnTo>
                  <a:close/>
                </a:path>
              </a:pathLst>
            </a:custGeom>
            <a:solidFill>
              <a:srgbClr val="F6F4EF"/>
            </a:solidFill>
          </p:spPr>
        </p:sp>
        <p:sp>
          <p:nvSpPr>
            <p:cNvPr id="4" name="TextBox 4"/>
            <p:cNvSpPr txBox="1"/>
            <p:nvPr/>
          </p:nvSpPr>
          <p:spPr>
            <a:xfrm>
              <a:off x="0" y="-38100"/>
              <a:ext cx="2256755" cy="3555941"/>
            </a:xfrm>
            <a:prstGeom prst="rect">
              <a:avLst/>
            </a:prstGeom>
          </p:spPr>
          <p:txBody>
            <a:bodyPr lIns="50800" tIns="50800" rIns="50800" bIns="50800" rtlCol="0" anchor="ctr"/>
            <a:lstStyle/>
            <a:p>
              <a:pPr algn="ctr">
                <a:lnSpc>
                  <a:spcPts val="2940"/>
                </a:lnSpc>
              </a:pPr>
              <a:endParaRPr/>
            </a:p>
          </p:txBody>
        </p:sp>
      </p:grpSp>
      <p:sp>
        <p:nvSpPr>
          <p:cNvPr id="21" name="TextBox 12"/>
          <p:cNvSpPr txBox="1"/>
          <p:nvPr/>
        </p:nvSpPr>
        <p:spPr>
          <a:xfrm>
            <a:off x="1028700" y="1059524"/>
            <a:ext cx="10629900" cy="1231106"/>
          </a:xfrm>
          <a:prstGeom prst="rect">
            <a:avLst/>
          </a:prstGeom>
        </p:spPr>
        <p:txBody>
          <a:bodyPr wrap="square" lIns="0" tIns="0" rIns="0" bIns="0" rtlCol="0" anchor="t">
            <a:spAutoFit/>
          </a:bodyPr>
          <a:lstStyle/>
          <a:p>
            <a:r>
              <a:rPr lang="zh-TW" altLang="en-US" sz="80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計畫執行日程</a:t>
            </a:r>
            <a:endPar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sp>
        <p:nvSpPr>
          <p:cNvPr id="22" name="Parallelogram 11"/>
          <p:cNvSpPr/>
          <p:nvPr/>
        </p:nvSpPr>
        <p:spPr>
          <a:xfrm>
            <a:off x="10286545" y="2675216"/>
            <a:ext cx="5400000" cy="684000"/>
          </a:xfrm>
          <a:prstGeom prst="parallelogram">
            <a:avLst>
              <a:gd name="adj" fmla="val 34259"/>
            </a:avLst>
          </a:prstGeom>
          <a:solidFill>
            <a:srgbClr val="DCB07B"/>
          </a:solidFill>
          <a:ln w="12700" cap="flat" cmpd="sng" algn="ctr">
            <a:noFill/>
            <a:prstDash val="solid"/>
            <a:miter lim="800000"/>
          </a:ln>
          <a:effectLst/>
        </p:spPr>
        <p:txBody>
          <a:bodyPr rtlCol="0" anchor="ctr"/>
          <a:lstStyle/>
          <a:p>
            <a:pPr algn="ctr" defTabSz="914400">
              <a:defRPr/>
            </a:pPr>
            <a:r>
              <a:rPr lang="zh-TW" altLang="en-US" sz="3200" b="1" kern="0" dirty="0" smtClean="0">
                <a:solidFill>
                  <a:prstClr val="white"/>
                </a:solidFill>
                <a:latin typeface="微軟正黑體" panose="020B0604030504040204" pitchFamily="34" charset="-120"/>
                <a:ea typeface="微軟正黑體" panose="020B0604030504040204" pitchFamily="34" charset="-120"/>
              </a:rPr>
              <a:t>評量階段</a:t>
            </a:r>
            <a:endParaRPr lang="en-US" sz="3200" b="1" kern="0" dirty="0" smtClean="0">
              <a:solidFill>
                <a:prstClr val="white"/>
              </a:solidFill>
              <a:latin typeface="微軟正黑體" panose="020B0604030504040204" pitchFamily="34" charset="-120"/>
              <a:ea typeface="微軟正黑體" panose="020B0604030504040204" pitchFamily="34" charset="-120"/>
            </a:endParaRPr>
          </a:p>
        </p:txBody>
      </p:sp>
      <p:sp>
        <p:nvSpPr>
          <p:cNvPr id="23" name="Parallelogram 8"/>
          <p:cNvSpPr/>
          <p:nvPr/>
        </p:nvSpPr>
        <p:spPr>
          <a:xfrm>
            <a:off x="5066864" y="2675216"/>
            <a:ext cx="5400000" cy="684000"/>
          </a:xfrm>
          <a:prstGeom prst="parallelogram">
            <a:avLst>
              <a:gd name="adj" fmla="val 34259"/>
            </a:avLst>
          </a:prstGeom>
          <a:solidFill>
            <a:srgbClr val="243E4D"/>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TW" altLang="en-US" sz="32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學習階段</a:t>
            </a:r>
            <a:endParaRPr kumimoji="1" lang="en-US" sz="32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Parallelogram 7"/>
          <p:cNvSpPr/>
          <p:nvPr/>
        </p:nvSpPr>
        <p:spPr>
          <a:xfrm>
            <a:off x="1123072" y="2675216"/>
            <a:ext cx="4140000" cy="684000"/>
          </a:xfrm>
          <a:prstGeom prst="parallelogram">
            <a:avLst>
              <a:gd name="adj" fmla="val 34259"/>
            </a:avLst>
          </a:prstGeom>
          <a:solidFill>
            <a:srgbClr val="A667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TW" altLang="en-US" sz="32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方案申請</a:t>
            </a:r>
            <a:endParaRPr kumimoji="1" lang="en-US" sz="32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25" name="Straight Connector 15"/>
          <p:cNvCxnSpPr/>
          <p:nvPr/>
        </p:nvCxnSpPr>
        <p:spPr>
          <a:xfrm flipH="1">
            <a:off x="3226202" y="3498519"/>
            <a:ext cx="1" cy="632222"/>
          </a:xfrm>
          <a:prstGeom prst="line">
            <a:avLst/>
          </a:prstGeom>
          <a:noFill/>
          <a:ln w="9525" cap="flat" cmpd="sng" algn="ctr">
            <a:solidFill>
              <a:sysClr val="windowText" lastClr="000000">
                <a:shade val="95000"/>
                <a:satMod val="105000"/>
              </a:sysClr>
            </a:solidFill>
            <a:prstDash val="solid"/>
            <a:tailEnd type="oval"/>
          </a:ln>
          <a:effectLst/>
        </p:spPr>
      </p:cxnSp>
      <p:cxnSp>
        <p:nvCxnSpPr>
          <p:cNvPr id="26" name="Straight Connector 16"/>
          <p:cNvCxnSpPr/>
          <p:nvPr/>
        </p:nvCxnSpPr>
        <p:spPr>
          <a:xfrm flipH="1">
            <a:off x="7760921" y="3471585"/>
            <a:ext cx="1" cy="632222"/>
          </a:xfrm>
          <a:prstGeom prst="line">
            <a:avLst/>
          </a:prstGeom>
          <a:noFill/>
          <a:ln w="9525" cap="flat" cmpd="sng" algn="ctr">
            <a:solidFill>
              <a:sysClr val="windowText" lastClr="000000">
                <a:shade val="95000"/>
                <a:satMod val="105000"/>
              </a:sysClr>
            </a:solidFill>
            <a:prstDash val="solid"/>
            <a:tailEnd type="oval"/>
          </a:ln>
          <a:effectLst/>
        </p:spPr>
      </p:cxnSp>
      <p:sp>
        <p:nvSpPr>
          <p:cNvPr id="27" name="TextBox 20"/>
          <p:cNvSpPr txBox="1"/>
          <p:nvPr/>
        </p:nvSpPr>
        <p:spPr>
          <a:xfrm>
            <a:off x="903834" y="4669202"/>
            <a:ext cx="4038164" cy="2246769"/>
          </a:xfrm>
          <a:prstGeom prst="rect">
            <a:avLst/>
          </a:prstGeom>
          <a:noFill/>
        </p:spPr>
        <p:txBody>
          <a:bodyPr wrap="square" rtlCol="0" anchor="ctr">
            <a:spAutoFit/>
          </a:bodyPr>
          <a:lstStyle/>
          <a:p>
            <a:pPr fontAlgn="base">
              <a:spcBef>
                <a:spcPct val="0"/>
              </a:spcBef>
              <a:spcAft>
                <a:spcPct val="0"/>
              </a:spcAft>
            </a:pPr>
            <a:r>
              <a:rPr kumimoji="1"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112/12/25~113/01/17</a:t>
            </a:r>
            <a:r>
              <a:rPr kumimoji="1" lang="zh-TW" altLang="en-US"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繳交紙本「自主學習培力申請書」，由校外專業評審審核通過，擇優錄取至多</a:t>
            </a:r>
            <a:r>
              <a:rPr kumimoji="1"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50</a:t>
            </a:r>
            <a:r>
              <a:rPr kumimoji="1"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名</a:t>
            </a:r>
            <a:r>
              <a:rPr kumimoji="1" lang="zh-TW" altLang="en-US"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1" lang="en-US"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TextBox 21"/>
          <p:cNvSpPr txBox="1"/>
          <p:nvPr/>
        </p:nvSpPr>
        <p:spPr>
          <a:xfrm>
            <a:off x="5687145" y="4669202"/>
            <a:ext cx="4137149" cy="1815882"/>
          </a:xfrm>
          <a:prstGeom prst="rect">
            <a:avLst/>
          </a:prstGeom>
          <a:noFill/>
        </p:spPr>
        <p:txBody>
          <a:bodyPr wrap="square" rtlCol="0" anchor="ctr">
            <a:spAutoFit/>
          </a:bodyPr>
          <a:lstStyle/>
          <a:p>
            <a:pPr algn="just" fontAlgn="base">
              <a:spcBef>
                <a:spcPct val="0"/>
              </a:spcBef>
              <a:spcAft>
                <a:spcPct val="0"/>
              </a:spcAft>
            </a:pPr>
            <a:r>
              <a:rPr kumimoji="1"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113/02~113/04</a:t>
            </a:r>
          </a:p>
          <a:p>
            <a:pPr algn="just" defTabSz="914400" fontAlgn="base">
              <a:spcBef>
                <a:spcPct val="0"/>
              </a:spcBef>
              <a:spcAft>
                <a:spcPct val="0"/>
              </a:spcAft>
            </a:pPr>
            <a:r>
              <a:rPr kumimoji="1" lang="zh-TW" altLang="en-US"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於</a:t>
            </a:r>
            <a:r>
              <a:rPr kumimoji="1"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期</a:t>
            </a:r>
            <a:r>
              <a:rPr kumimoji="1" lang="zh-TW"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中</a:t>
            </a:r>
            <a:r>
              <a:rPr kumimoji="1" lang="zh-TW" altLang="zh-TW"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繳交「期中學習報告」</a:t>
            </a:r>
            <a:r>
              <a:rPr kumimoji="1" lang="zh-TW" altLang="en-US"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，合格者則核予經費，每案新臺幣</a:t>
            </a:r>
            <a:r>
              <a:rPr kumimoji="1"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伍仟元</a:t>
            </a:r>
            <a:r>
              <a:rPr kumimoji="1" lang="zh-TW" altLang="en-US"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1" lang="en-US" altLang="zh-TW" sz="28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29" name="Straight Connector 19"/>
          <p:cNvCxnSpPr/>
          <p:nvPr/>
        </p:nvCxnSpPr>
        <p:spPr>
          <a:xfrm flipH="1">
            <a:off x="12986544" y="3471585"/>
            <a:ext cx="1" cy="632222"/>
          </a:xfrm>
          <a:prstGeom prst="line">
            <a:avLst/>
          </a:prstGeom>
          <a:noFill/>
          <a:ln w="9525" cap="flat" cmpd="sng" algn="ctr">
            <a:solidFill>
              <a:sysClr val="windowText" lastClr="000000">
                <a:shade val="95000"/>
                <a:satMod val="105000"/>
              </a:sysClr>
            </a:solidFill>
            <a:prstDash val="solid"/>
            <a:tailEnd type="oval"/>
          </a:ln>
          <a:effectLst/>
        </p:spPr>
      </p:cxnSp>
      <p:sp>
        <p:nvSpPr>
          <p:cNvPr id="30" name="TextBox 24"/>
          <p:cNvSpPr txBox="1"/>
          <p:nvPr/>
        </p:nvSpPr>
        <p:spPr>
          <a:xfrm>
            <a:off x="11049000" y="4669202"/>
            <a:ext cx="4210318" cy="1815882"/>
          </a:xfrm>
          <a:prstGeom prst="rect">
            <a:avLst/>
          </a:prstGeom>
          <a:noFill/>
        </p:spPr>
        <p:txBody>
          <a:bodyPr wrap="square" rtlCol="0" anchor="ctr">
            <a:spAutoFit/>
          </a:bodyPr>
          <a:lstStyle/>
          <a:p>
            <a:pPr algn="just" fontAlgn="base">
              <a:spcBef>
                <a:spcPct val="0"/>
              </a:spcBef>
              <a:spcAft>
                <a:spcPct val="0"/>
              </a:spcAft>
            </a:pPr>
            <a:r>
              <a:rPr kumimoji="1"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113/04~113/06</a:t>
            </a:r>
          </a:p>
          <a:p>
            <a:pPr algn="just" fontAlgn="base">
              <a:spcBef>
                <a:spcPct val="0"/>
              </a:spcBef>
              <a:spcAft>
                <a:spcPct val="0"/>
              </a:spcAft>
            </a:pPr>
            <a:r>
              <a:rPr kumimoji="1" lang="zh-TW" altLang="zh-TW"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於</a:t>
            </a:r>
            <a:r>
              <a:rPr kumimoji="1"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期末</a:t>
            </a:r>
            <a:r>
              <a:rPr kumimoji="1" lang="zh-TW" altLang="zh-TW"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繳交「</a:t>
            </a:r>
            <a:r>
              <a:rPr kumimoji="1" lang="zh-TW" altLang="en-US"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期末學習報告</a:t>
            </a:r>
            <a:r>
              <a:rPr kumimoji="1" lang="zh-TW" altLang="zh-TW"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，合格者則核予經費，每案新臺幣</a:t>
            </a:r>
            <a:r>
              <a:rPr kumimoji="1"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伍仟元</a:t>
            </a:r>
            <a:r>
              <a:rPr kumimoji="1" lang="zh-TW" altLang="en-US"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1" lang="en-US" altLang="zh-TW" sz="28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1" name="圓角矩形 30"/>
          <p:cNvSpPr/>
          <p:nvPr/>
        </p:nvSpPr>
        <p:spPr>
          <a:xfrm>
            <a:off x="2949420" y="7818169"/>
            <a:ext cx="11959301" cy="1288265"/>
          </a:xfrm>
          <a:prstGeom prst="roundRect">
            <a:avLst/>
          </a:prstGeom>
          <a:solidFill>
            <a:sysClr val="window" lastClr="FFFFFF"/>
          </a:solidFill>
          <a:ln w="28575" cap="flat" cmpd="sng" algn="ctr">
            <a:solidFill>
              <a:srgbClr val="FF0000"/>
            </a:solidFill>
            <a:prstDash val="solid"/>
            <a:miter lim="800000"/>
          </a:ln>
          <a:effectLst/>
        </p:spPr>
        <p:txBody>
          <a:bodyPr rtlCol="0" anchor="ctr"/>
          <a:lstStyle/>
          <a:p>
            <a:pPr lvl="0" defTabSz="457200"/>
            <a:r>
              <a:rPr lang="zh-TW" altLang="en-US" sz="3200" b="1" kern="0" dirty="0">
                <a:solidFill>
                  <a:prstClr val="black"/>
                </a:solidFill>
                <a:latin typeface="微軟正黑體" panose="020B0604030504040204" pitchFamily="34" charset="-120"/>
                <a:ea typeface="微軟正黑體" panose="020B0604030504040204" pitchFamily="34" charset="-120"/>
              </a:rPr>
              <a:t>備註：</a:t>
            </a:r>
            <a:r>
              <a:rPr lang="zh-TW" altLang="en-US" sz="3200" b="1" kern="0" dirty="0" smtClean="0">
                <a:solidFill>
                  <a:prstClr val="black"/>
                </a:solidFill>
                <a:latin typeface="微軟正黑體" panose="020B0604030504040204" pitchFamily="34" charset="-120"/>
                <a:ea typeface="微軟正黑體" panose="020B0604030504040204" pitchFamily="34" charset="-120"/>
              </a:rPr>
              <a:t>方案詳細時</a:t>
            </a:r>
            <a:r>
              <a:rPr lang="zh-TW" altLang="en-US" sz="3200" b="1" kern="0" dirty="0">
                <a:solidFill>
                  <a:prstClr val="black"/>
                </a:solidFill>
                <a:latin typeface="微軟正黑體" panose="020B0604030504040204" pitchFamily="34" charset="-120"/>
                <a:ea typeface="微軟正黑體" panose="020B0604030504040204" pitchFamily="34" charset="-120"/>
              </a:rPr>
              <a:t>程以當學期中心公告為準，方案執行期間未繳交各項報告者，隨即停止方案，不再獎勵。</a:t>
            </a:r>
          </a:p>
        </p:txBody>
      </p:sp>
      <p:sp>
        <p:nvSpPr>
          <p:cNvPr id="36" name="投影片編號版面配置區 35"/>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464567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694429"/>
            <a:ext cx="11849101" cy="1954198"/>
            <a:chOff x="0" y="-38100"/>
            <a:chExt cx="2796641" cy="514686"/>
          </a:xfrm>
        </p:grpSpPr>
        <p:sp>
          <p:nvSpPr>
            <p:cNvPr id="3" name="Freeform 3"/>
            <p:cNvSpPr/>
            <p:nvPr/>
          </p:nvSpPr>
          <p:spPr>
            <a:xfrm>
              <a:off x="0" y="0"/>
              <a:ext cx="2796641" cy="367241"/>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4" name="TextBox 4"/>
            <p:cNvSpPr txBox="1"/>
            <p:nvPr/>
          </p:nvSpPr>
          <p:spPr>
            <a:xfrm>
              <a:off x="0" y="-38100"/>
              <a:ext cx="2562838" cy="514686"/>
            </a:xfrm>
            <a:prstGeom prst="rect">
              <a:avLst/>
            </a:prstGeom>
          </p:spPr>
          <p:txBody>
            <a:bodyPr lIns="50800" tIns="50800" rIns="50800" bIns="50800" rtlCol="0" anchor="ctr"/>
            <a:lstStyle/>
            <a:p>
              <a:pPr algn="ctr">
                <a:lnSpc>
                  <a:spcPts val="2940"/>
                </a:lnSpc>
              </a:pPr>
              <a:endParaRPr/>
            </a:p>
          </p:txBody>
        </p:sp>
      </p:grpSp>
      <p:sp>
        <p:nvSpPr>
          <p:cNvPr id="12" name="TextBox 12"/>
          <p:cNvSpPr txBox="1"/>
          <p:nvPr/>
        </p:nvSpPr>
        <p:spPr>
          <a:xfrm>
            <a:off x="1028700" y="1059524"/>
            <a:ext cx="6057900" cy="1231106"/>
          </a:xfrm>
          <a:prstGeom prst="rect">
            <a:avLst/>
          </a:prstGeom>
        </p:spPr>
        <p:txBody>
          <a:bodyPr wrap="square" lIns="0" tIns="0" rIns="0" bIns="0" rtlCol="0" anchor="t">
            <a:spAutoFit/>
          </a:bodyPr>
          <a:lstStyle/>
          <a:p>
            <a:r>
              <a:rPr lang="zh-TW" altLang="en-US" sz="80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審查</a:t>
            </a:r>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標準</a:t>
            </a:r>
          </a:p>
        </p:txBody>
      </p:sp>
      <p:sp>
        <p:nvSpPr>
          <p:cNvPr id="13" name="TextBox 13"/>
          <p:cNvSpPr txBox="1"/>
          <p:nvPr/>
        </p:nvSpPr>
        <p:spPr>
          <a:xfrm>
            <a:off x="1856424" y="2904573"/>
            <a:ext cx="452199" cy="1103022"/>
          </a:xfrm>
          <a:prstGeom prst="rect">
            <a:avLst/>
          </a:prstGeom>
        </p:spPr>
        <p:txBody>
          <a:bodyPr lIns="0" tIns="0" rIns="0" bIns="0" rtlCol="0" anchor="t">
            <a:spAutoFit/>
          </a:bodyPr>
          <a:lstStyle/>
          <a:p>
            <a:pPr>
              <a:lnSpc>
                <a:spcPts val="9028"/>
              </a:lnSpc>
            </a:pPr>
            <a:r>
              <a:rPr lang="en-US" altLang="zh-TW" sz="6448" dirty="0" smtClean="0">
                <a:solidFill>
                  <a:srgbClr val="A66735"/>
                </a:solidFill>
                <a:latin typeface="Assistant Semi-Bold"/>
              </a:rPr>
              <a:t>1</a:t>
            </a:r>
            <a:endParaRPr lang="en-US" sz="6448" dirty="0">
              <a:solidFill>
                <a:srgbClr val="A66735"/>
              </a:solidFill>
              <a:latin typeface="Assistant Semi-Bold"/>
            </a:endParaRPr>
          </a:p>
        </p:txBody>
      </p:sp>
      <p:sp>
        <p:nvSpPr>
          <p:cNvPr id="16" name="TextBox 16"/>
          <p:cNvSpPr txBox="1"/>
          <p:nvPr/>
        </p:nvSpPr>
        <p:spPr>
          <a:xfrm>
            <a:off x="2978828" y="3117530"/>
            <a:ext cx="9736096" cy="677108"/>
          </a:xfrm>
          <a:prstGeom prst="rect">
            <a:avLst/>
          </a:prstGeom>
        </p:spPr>
        <p:txBody>
          <a:bodyPr wrap="square" lIns="0" tIns="0" rIns="0" bIns="0" rtlCol="0" anchor="t">
            <a:spAutoFit/>
          </a:bodyPr>
          <a:lstStyle/>
          <a:p>
            <a:pPr lvl="0"/>
            <a:r>
              <a:rPr lang="zh-TW" altLang="zh-TW" sz="4400" dirty="0">
                <a:latin typeface="微軟正黑體" panose="020B0604030504040204" pitchFamily="34" charset="-120"/>
                <a:ea typeface="微軟正黑體" panose="020B0604030504040204" pitchFamily="34" charset="-120"/>
              </a:rPr>
              <a:t>申請</a:t>
            </a:r>
            <a:r>
              <a:rPr lang="zh-TW" altLang="en-US" sz="4400" dirty="0">
                <a:latin typeface="微軟正黑體" panose="020B0604030504040204" pitchFamily="34" charset="-120"/>
                <a:ea typeface="微軟正黑體" panose="020B0604030504040204" pitchFamily="34" charset="-120"/>
              </a:rPr>
              <a:t>人基本資料、</a:t>
            </a:r>
            <a:r>
              <a:rPr lang="zh-TW" altLang="zh-TW" sz="4400" dirty="0">
                <a:latin typeface="微軟正黑體" panose="020B0604030504040204" pitchFamily="34" charset="-120"/>
                <a:ea typeface="微軟正黑體" panose="020B0604030504040204" pitchFamily="34" charset="-120"/>
              </a:rPr>
              <a:t>課程屬性與班級規模</a:t>
            </a:r>
            <a:endParaRPr lang="en-US" altLang="zh-CN" sz="2800" dirty="0">
              <a:solidFill>
                <a:prstClr val="black">
                  <a:lumMod val="75000"/>
                </a:prstClr>
              </a:solidFill>
              <a:latin typeface="微軟正黑體" panose="020B0604030504040204" pitchFamily="34" charset="-120"/>
              <a:ea typeface="微軟正黑體" panose="020B0604030504040204" pitchFamily="34" charset="-120"/>
            </a:endParaRPr>
          </a:p>
        </p:txBody>
      </p:sp>
      <p:grpSp>
        <p:nvGrpSpPr>
          <p:cNvPr id="19" name="Group 2"/>
          <p:cNvGrpSpPr/>
          <p:nvPr/>
        </p:nvGrpSpPr>
        <p:grpSpPr>
          <a:xfrm>
            <a:off x="1028700" y="4249127"/>
            <a:ext cx="11849101" cy="1954198"/>
            <a:chOff x="0" y="-38100"/>
            <a:chExt cx="2796641" cy="514686"/>
          </a:xfrm>
        </p:grpSpPr>
        <p:sp>
          <p:nvSpPr>
            <p:cNvPr id="20" name="Freeform 3"/>
            <p:cNvSpPr/>
            <p:nvPr/>
          </p:nvSpPr>
          <p:spPr>
            <a:xfrm>
              <a:off x="0" y="0"/>
              <a:ext cx="2796641" cy="367241"/>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21" name="TextBox 4"/>
            <p:cNvSpPr txBox="1"/>
            <p:nvPr/>
          </p:nvSpPr>
          <p:spPr>
            <a:xfrm>
              <a:off x="0" y="-38100"/>
              <a:ext cx="2562838" cy="514686"/>
            </a:xfrm>
            <a:prstGeom prst="rect">
              <a:avLst/>
            </a:prstGeom>
          </p:spPr>
          <p:txBody>
            <a:bodyPr lIns="50800" tIns="50800" rIns="50800" bIns="50800" rtlCol="0" anchor="ctr"/>
            <a:lstStyle/>
            <a:p>
              <a:pPr algn="ctr">
                <a:lnSpc>
                  <a:spcPts val="2940"/>
                </a:lnSpc>
              </a:pPr>
              <a:endParaRPr/>
            </a:p>
          </p:txBody>
        </p:sp>
      </p:grpSp>
      <p:grpSp>
        <p:nvGrpSpPr>
          <p:cNvPr id="22" name="Group 2"/>
          <p:cNvGrpSpPr/>
          <p:nvPr/>
        </p:nvGrpSpPr>
        <p:grpSpPr>
          <a:xfrm>
            <a:off x="1028700" y="5796190"/>
            <a:ext cx="11849101" cy="1954198"/>
            <a:chOff x="0" y="-38100"/>
            <a:chExt cx="2796641" cy="514686"/>
          </a:xfrm>
        </p:grpSpPr>
        <p:sp>
          <p:nvSpPr>
            <p:cNvPr id="23" name="Freeform 3"/>
            <p:cNvSpPr/>
            <p:nvPr/>
          </p:nvSpPr>
          <p:spPr>
            <a:xfrm>
              <a:off x="0" y="0"/>
              <a:ext cx="2796641" cy="367241"/>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24" name="TextBox 4"/>
            <p:cNvSpPr txBox="1"/>
            <p:nvPr/>
          </p:nvSpPr>
          <p:spPr>
            <a:xfrm>
              <a:off x="0" y="-38100"/>
              <a:ext cx="2562838" cy="514686"/>
            </a:xfrm>
            <a:prstGeom prst="rect">
              <a:avLst/>
            </a:prstGeom>
          </p:spPr>
          <p:txBody>
            <a:bodyPr lIns="50800" tIns="50800" rIns="50800" bIns="50800" rtlCol="0" anchor="ctr"/>
            <a:lstStyle/>
            <a:p>
              <a:pPr algn="ctr">
                <a:lnSpc>
                  <a:spcPts val="2940"/>
                </a:lnSpc>
              </a:pPr>
              <a:endParaRPr/>
            </a:p>
          </p:txBody>
        </p:sp>
      </p:grpSp>
      <p:grpSp>
        <p:nvGrpSpPr>
          <p:cNvPr id="25" name="Group 2"/>
          <p:cNvGrpSpPr/>
          <p:nvPr/>
        </p:nvGrpSpPr>
        <p:grpSpPr>
          <a:xfrm>
            <a:off x="1010663" y="7315655"/>
            <a:ext cx="11849101" cy="1954198"/>
            <a:chOff x="0" y="-38100"/>
            <a:chExt cx="2796641" cy="514686"/>
          </a:xfrm>
        </p:grpSpPr>
        <p:sp>
          <p:nvSpPr>
            <p:cNvPr id="26" name="Freeform 3"/>
            <p:cNvSpPr/>
            <p:nvPr/>
          </p:nvSpPr>
          <p:spPr>
            <a:xfrm>
              <a:off x="0" y="0"/>
              <a:ext cx="2796641" cy="367241"/>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27" name="TextBox 4"/>
            <p:cNvSpPr txBox="1"/>
            <p:nvPr/>
          </p:nvSpPr>
          <p:spPr>
            <a:xfrm>
              <a:off x="0" y="-38100"/>
              <a:ext cx="2562838" cy="514686"/>
            </a:xfrm>
            <a:prstGeom prst="rect">
              <a:avLst/>
            </a:prstGeom>
          </p:spPr>
          <p:txBody>
            <a:bodyPr lIns="50800" tIns="50800" rIns="50800" bIns="50800" rtlCol="0" anchor="ctr"/>
            <a:lstStyle/>
            <a:p>
              <a:pPr algn="ctr">
                <a:lnSpc>
                  <a:spcPts val="2940"/>
                </a:lnSpc>
              </a:pPr>
              <a:endParaRPr/>
            </a:p>
          </p:txBody>
        </p:sp>
      </p:grpSp>
      <p:sp>
        <p:nvSpPr>
          <p:cNvPr id="28" name="TextBox 13"/>
          <p:cNvSpPr txBox="1"/>
          <p:nvPr/>
        </p:nvSpPr>
        <p:spPr>
          <a:xfrm>
            <a:off x="1818324" y="4550347"/>
            <a:ext cx="452199" cy="1103022"/>
          </a:xfrm>
          <a:prstGeom prst="rect">
            <a:avLst/>
          </a:prstGeom>
        </p:spPr>
        <p:txBody>
          <a:bodyPr lIns="0" tIns="0" rIns="0" bIns="0" rtlCol="0" anchor="t">
            <a:spAutoFit/>
          </a:bodyPr>
          <a:lstStyle/>
          <a:p>
            <a:pPr>
              <a:lnSpc>
                <a:spcPts val="9028"/>
              </a:lnSpc>
            </a:pPr>
            <a:r>
              <a:rPr lang="en-US" altLang="zh-TW" sz="6448" dirty="0" smtClean="0">
                <a:solidFill>
                  <a:srgbClr val="A66735"/>
                </a:solidFill>
                <a:latin typeface="Assistant Semi-Bold"/>
              </a:rPr>
              <a:t>2</a:t>
            </a:r>
            <a:endParaRPr lang="en-US" sz="6448" dirty="0">
              <a:solidFill>
                <a:srgbClr val="A66735"/>
              </a:solidFill>
              <a:latin typeface="Assistant Semi-Bold"/>
            </a:endParaRPr>
          </a:p>
        </p:txBody>
      </p:sp>
      <p:sp>
        <p:nvSpPr>
          <p:cNvPr id="29" name="TextBox 16"/>
          <p:cNvSpPr txBox="1"/>
          <p:nvPr/>
        </p:nvSpPr>
        <p:spPr>
          <a:xfrm>
            <a:off x="2940728" y="4763304"/>
            <a:ext cx="9736096" cy="677108"/>
          </a:xfrm>
          <a:prstGeom prst="rect">
            <a:avLst/>
          </a:prstGeom>
        </p:spPr>
        <p:txBody>
          <a:bodyPr wrap="square" lIns="0" tIns="0" rIns="0" bIns="0" rtlCol="0" anchor="t">
            <a:spAutoFit/>
          </a:bodyPr>
          <a:lstStyle/>
          <a:p>
            <a:pPr lvl="0"/>
            <a:r>
              <a:rPr lang="zh-TW" altLang="en-US" sz="4400" dirty="0">
                <a:latin typeface="微軟正黑體" panose="020B0604030504040204" pitchFamily="34" charset="-120"/>
                <a:ea typeface="微軟正黑體" panose="020B0604030504040204" pitchFamily="34" charset="-120"/>
              </a:rPr>
              <a:t>學生學習目標與教師指導方式之</a:t>
            </a:r>
            <a:r>
              <a:rPr lang="zh-TW" altLang="en-US" sz="4400" dirty="0" smtClean="0">
                <a:latin typeface="微軟正黑體" panose="020B0604030504040204" pitchFamily="34" charset="-120"/>
                <a:ea typeface="微軟正黑體" panose="020B0604030504040204" pitchFamily="34" charset="-120"/>
              </a:rPr>
              <a:t>相關性</a:t>
            </a:r>
            <a:endParaRPr lang="zh-TW" altLang="en-US" sz="4400" dirty="0">
              <a:latin typeface="微軟正黑體" panose="020B0604030504040204" pitchFamily="34" charset="-120"/>
              <a:ea typeface="微軟正黑體" panose="020B0604030504040204" pitchFamily="34" charset="-120"/>
            </a:endParaRPr>
          </a:p>
        </p:txBody>
      </p:sp>
      <p:sp>
        <p:nvSpPr>
          <p:cNvPr id="30" name="TextBox 13"/>
          <p:cNvSpPr txBox="1"/>
          <p:nvPr/>
        </p:nvSpPr>
        <p:spPr>
          <a:xfrm>
            <a:off x="1818324" y="6092450"/>
            <a:ext cx="452199" cy="1103022"/>
          </a:xfrm>
          <a:prstGeom prst="rect">
            <a:avLst/>
          </a:prstGeom>
        </p:spPr>
        <p:txBody>
          <a:bodyPr lIns="0" tIns="0" rIns="0" bIns="0" rtlCol="0" anchor="t">
            <a:spAutoFit/>
          </a:bodyPr>
          <a:lstStyle/>
          <a:p>
            <a:pPr>
              <a:lnSpc>
                <a:spcPts val="9028"/>
              </a:lnSpc>
            </a:pPr>
            <a:r>
              <a:rPr lang="en-US" altLang="zh-TW" sz="6448" dirty="0" smtClean="0">
                <a:solidFill>
                  <a:srgbClr val="A66735"/>
                </a:solidFill>
                <a:latin typeface="Assistant Semi-Bold"/>
              </a:rPr>
              <a:t>3</a:t>
            </a:r>
            <a:endParaRPr lang="en-US" sz="6448" dirty="0">
              <a:solidFill>
                <a:srgbClr val="A66735"/>
              </a:solidFill>
              <a:latin typeface="Assistant Semi-Bold"/>
            </a:endParaRPr>
          </a:p>
        </p:txBody>
      </p:sp>
      <p:sp>
        <p:nvSpPr>
          <p:cNvPr id="31" name="TextBox 16"/>
          <p:cNvSpPr txBox="1"/>
          <p:nvPr/>
        </p:nvSpPr>
        <p:spPr>
          <a:xfrm>
            <a:off x="2940728" y="6305407"/>
            <a:ext cx="9736096" cy="677108"/>
          </a:xfrm>
          <a:prstGeom prst="rect">
            <a:avLst/>
          </a:prstGeom>
        </p:spPr>
        <p:txBody>
          <a:bodyPr wrap="square" lIns="0" tIns="0" rIns="0" bIns="0" rtlCol="0" anchor="t">
            <a:spAutoFit/>
          </a:bodyPr>
          <a:lstStyle/>
          <a:p>
            <a:pPr lvl="0"/>
            <a:r>
              <a:rPr lang="zh-TW" altLang="zh-TW" sz="4400" dirty="0">
                <a:latin typeface="微軟正黑體" panose="020B0604030504040204" pitchFamily="34" charset="-120"/>
                <a:ea typeface="微軟正黑體" panose="020B0604030504040204" pitchFamily="34" charset="-120"/>
              </a:rPr>
              <a:t>申請書內容之完整性</a:t>
            </a:r>
            <a:r>
              <a:rPr lang="zh-TW" altLang="en-US" sz="4400" dirty="0">
                <a:latin typeface="微軟正黑體" panose="020B0604030504040204" pitchFamily="34" charset="-120"/>
                <a:ea typeface="微軟正黑體" panose="020B0604030504040204" pitchFamily="34" charset="-120"/>
              </a:rPr>
              <a:t>與獨特性</a:t>
            </a:r>
          </a:p>
        </p:txBody>
      </p:sp>
      <p:sp>
        <p:nvSpPr>
          <p:cNvPr id="32" name="TextBox 13"/>
          <p:cNvSpPr txBox="1"/>
          <p:nvPr/>
        </p:nvSpPr>
        <p:spPr>
          <a:xfrm>
            <a:off x="1818324" y="7639513"/>
            <a:ext cx="452199" cy="1103022"/>
          </a:xfrm>
          <a:prstGeom prst="rect">
            <a:avLst/>
          </a:prstGeom>
        </p:spPr>
        <p:txBody>
          <a:bodyPr lIns="0" tIns="0" rIns="0" bIns="0" rtlCol="0" anchor="t">
            <a:spAutoFit/>
          </a:bodyPr>
          <a:lstStyle/>
          <a:p>
            <a:pPr>
              <a:lnSpc>
                <a:spcPts val="9028"/>
              </a:lnSpc>
            </a:pPr>
            <a:r>
              <a:rPr lang="en-US" altLang="zh-TW" sz="6448" dirty="0" smtClean="0">
                <a:solidFill>
                  <a:srgbClr val="A66735"/>
                </a:solidFill>
                <a:latin typeface="Assistant Semi-Bold"/>
              </a:rPr>
              <a:t>4</a:t>
            </a:r>
            <a:endParaRPr lang="en-US" sz="6448" dirty="0">
              <a:solidFill>
                <a:srgbClr val="A66735"/>
              </a:solidFill>
              <a:latin typeface="Assistant Semi-Bold"/>
            </a:endParaRPr>
          </a:p>
        </p:txBody>
      </p:sp>
      <p:sp>
        <p:nvSpPr>
          <p:cNvPr id="33" name="TextBox 16"/>
          <p:cNvSpPr txBox="1"/>
          <p:nvPr/>
        </p:nvSpPr>
        <p:spPr>
          <a:xfrm>
            <a:off x="2940728" y="7852470"/>
            <a:ext cx="9736096" cy="677108"/>
          </a:xfrm>
          <a:prstGeom prst="rect">
            <a:avLst/>
          </a:prstGeom>
        </p:spPr>
        <p:txBody>
          <a:bodyPr wrap="square" lIns="0" tIns="0" rIns="0" bIns="0" rtlCol="0" anchor="t">
            <a:spAutoFit/>
          </a:bodyPr>
          <a:lstStyle/>
          <a:p>
            <a:pPr lvl="0"/>
            <a:r>
              <a:rPr lang="zh-TW" altLang="en-US" sz="4400" dirty="0">
                <a:latin typeface="微軟正黑體" panose="020B0604030504040204" pitchFamily="34" charset="-120"/>
                <a:ea typeface="微軟正黑體" panose="020B0604030504040204" pitchFamily="34" charset="-120"/>
              </a:rPr>
              <a:t>細則另行公告</a:t>
            </a:r>
            <a:r>
              <a:rPr lang="zh-TW" altLang="en-US" sz="4400" dirty="0" smtClean="0">
                <a:latin typeface="微軟正黑體" panose="020B0604030504040204" pitchFamily="34" charset="-120"/>
                <a:ea typeface="微軟正黑體" panose="020B0604030504040204" pitchFamily="34" charset="-120"/>
              </a:rPr>
              <a:t>之</a:t>
            </a:r>
            <a:endParaRPr lang="zh-TW" altLang="en-US" sz="4400" dirty="0">
              <a:latin typeface="微軟正黑體" panose="020B0604030504040204" pitchFamily="34" charset="-120"/>
              <a:ea typeface="微軟正黑體" panose="020B0604030504040204" pitchFamily="34" charset="-120"/>
            </a:endParaRPr>
          </a:p>
        </p:txBody>
      </p:sp>
      <p:sp>
        <p:nvSpPr>
          <p:cNvPr id="34" name="圓角矩形 33"/>
          <p:cNvSpPr/>
          <p:nvPr/>
        </p:nvSpPr>
        <p:spPr>
          <a:xfrm>
            <a:off x="8417334" y="7605863"/>
            <a:ext cx="9067800" cy="1847430"/>
          </a:xfrm>
          <a:prstGeom prst="roundRect">
            <a:avLst/>
          </a:prstGeom>
          <a:solidFill>
            <a:srgbClr val="DCB07B"/>
          </a:solidFill>
          <a:ln w="28575" cap="flat" cmpd="sng" algn="ctr">
            <a:solidFill>
              <a:srgbClr val="A66735"/>
            </a:solidFill>
            <a:prstDash val="solid"/>
            <a:miter lim="800000"/>
          </a:ln>
          <a:effectLst/>
        </p:spPr>
        <p:txBody>
          <a:bodyPr rtlCol="0" anchor="ctr"/>
          <a:lstStyle/>
          <a:p>
            <a:pPr>
              <a:buClr>
                <a:srgbClr val="C00000"/>
              </a:buClr>
              <a:buSzPct val="120000"/>
            </a:pPr>
            <a:r>
              <a:rPr lang="zh-TW" altLang="zh-TW" sz="3600" b="1" dirty="0" smtClean="0">
                <a:solidFill>
                  <a:schemeClr val="bg1"/>
                </a:solidFill>
                <a:latin typeface="微軟正黑體" panose="020B0604030504040204" pitchFamily="34" charset="-120"/>
                <a:ea typeface="微軟正黑體" panose="020B0604030504040204" pitchFamily="34" charset="-120"/>
              </a:rPr>
              <a:t>審查結果公告：</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a:buClr>
                <a:srgbClr val="C00000"/>
              </a:buClr>
              <a:buSzPct val="120000"/>
            </a:pPr>
            <a:r>
              <a:rPr lang="zh-TW" altLang="zh-TW" sz="3600" b="1" dirty="0" smtClean="0">
                <a:solidFill>
                  <a:schemeClr val="bg1"/>
                </a:solidFill>
                <a:latin typeface="微軟正黑體" panose="020B0604030504040204" pitchFamily="34" charset="-120"/>
                <a:ea typeface="微軟正黑體" panose="020B0604030504040204" pitchFamily="34" charset="-120"/>
              </a:rPr>
              <a:t>經審查通過之學生名單將由教卓中心公告</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
        <p:nvSpPr>
          <p:cNvPr id="35" name="投影片編號版面配置區 34"/>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472497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995532">
            <a:off x="7332280" y="8781844"/>
            <a:ext cx="12504578" cy="4545584"/>
            <a:chOff x="0" y="0"/>
            <a:chExt cx="3293387" cy="1197191"/>
          </a:xfrm>
        </p:grpSpPr>
        <p:sp>
          <p:nvSpPr>
            <p:cNvPr id="4" name="Freeform 4"/>
            <p:cNvSpPr/>
            <p:nvPr/>
          </p:nvSpPr>
          <p:spPr>
            <a:xfrm>
              <a:off x="0" y="0"/>
              <a:ext cx="3293387" cy="1197191"/>
            </a:xfrm>
            <a:custGeom>
              <a:avLst/>
              <a:gdLst/>
              <a:ahLst/>
              <a:cxnLst/>
              <a:rect l="l" t="t" r="r" b="b"/>
              <a:pathLst>
                <a:path w="3293387" h="1197191">
                  <a:moveTo>
                    <a:pt x="0" y="0"/>
                  </a:moveTo>
                  <a:lnTo>
                    <a:pt x="3293387" y="0"/>
                  </a:lnTo>
                  <a:lnTo>
                    <a:pt x="3293387" y="1197191"/>
                  </a:lnTo>
                  <a:lnTo>
                    <a:pt x="0" y="1197191"/>
                  </a:lnTo>
                  <a:close/>
                </a:path>
              </a:pathLst>
            </a:custGeom>
            <a:solidFill>
              <a:srgbClr val="F6F4EF"/>
            </a:solidFill>
          </p:spPr>
        </p:sp>
        <p:sp>
          <p:nvSpPr>
            <p:cNvPr id="5" name="TextBox 5"/>
            <p:cNvSpPr txBox="1"/>
            <p:nvPr/>
          </p:nvSpPr>
          <p:spPr>
            <a:xfrm>
              <a:off x="0" y="-38100"/>
              <a:ext cx="3293387" cy="1235291"/>
            </a:xfrm>
            <a:prstGeom prst="rect">
              <a:avLst/>
            </a:prstGeom>
          </p:spPr>
          <p:txBody>
            <a:bodyPr lIns="50800" tIns="50800" rIns="50800" bIns="50800" rtlCol="0" anchor="ctr"/>
            <a:lstStyle/>
            <a:p>
              <a:pPr algn="ctr">
                <a:lnSpc>
                  <a:spcPts val="2940"/>
                </a:lnSpc>
              </a:pPr>
              <a:endParaRPr/>
            </a:p>
          </p:txBody>
        </p:sp>
      </p:grpSp>
      <p:sp>
        <p:nvSpPr>
          <p:cNvPr id="6" name="TextBox 6"/>
          <p:cNvSpPr txBox="1"/>
          <p:nvPr/>
        </p:nvSpPr>
        <p:spPr>
          <a:xfrm>
            <a:off x="987310" y="756057"/>
            <a:ext cx="7288342" cy="1231106"/>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方案終止情形</a:t>
            </a:r>
          </a:p>
        </p:txBody>
      </p:sp>
      <p:sp>
        <p:nvSpPr>
          <p:cNvPr id="22" name="內容版面配置區 2"/>
          <p:cNvSpPr txBox="1">
            <a:spLocks/>
          </p:cNvSpPr>
          <p:nvPr/>
        </p:nvSpPr>
        <p:spPr>
          <a:xfrm>
            <a:off x="1600200" y="2620163"/>
            <a:ext cx="146304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zh-TW" altLang="en-US" sz="4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自行申請</a:t>
            </a:r>
            <a:endParaRPr kumimoji="0" lang="en-US" altLang="zh-TW" sz="4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zh-TW" altLang="en-US" sz="4000" b="0" i="0" u="none" strike="noStrike" kern="1200" cap="none" spc="0" normalizeH="0" baseline="0" noProof="0" dirty="0" smtClean="0">
                <a:ln>
                  <a:noFill/>
                </a:ln>
                <a:solidFill>
                  <a:sysClr val="windowText" lastClr="000000"/>
                </a:solidFill>
                <a:effectLst/>
                <a:uLnTx/>
                <a:uFillTx/>
              </a:rPr>
              <a:t>學生：可於</a:t>
            </a:r>
            <a:r>
              <a:rPr lang="zh-TW" altLang="en-US" sz="4000" dirty="0">
                <a:solidFill>
                  <a:sysClr val="windowText" lastClr="000000"/>
                </a:solidFill>
              </a:rPr>
              <a:t>期</a:t>
            </a:r>
            <a:r>
              <a:rPr kumimoji="0" lang="zh-TW" altLang="en-US" sz="4000" b="0" i="0" u="none" strike="noStrike" kern="1200" cap="none" spc="0" normalizeH="0" baseline="0" noProof="0" dirty="0" smtClean="0">
                <a:ln>
                  <a:noFill/>
                </a:ln>
                <a:solidFill>
                  <a:sysClr val="windowText" lastClr="000000"/>
                </a:solidFill>
                <a:effectLst/>
                <a:uLnTx/>
                <a:uFillTx/>
              </a:rPr>
              <a:t>中以前提出</a:t>
            </a:r>
            <a:endParaRPr kumimoji="0" lang="en-US" altLang="zh-TW" sz="4000" b="0" i="0" u="none" strike="noStrike" kern="1200" cap="none" spc="0" normalizeH="0" baseline="0" noProof="0" dirty="0" smtClean="0">
              <a:ln>
                <a:noFill/>
              </a:ln>
              <a:solidFill>
                <a:sysClr val="windowText" lastClr="000000"/>
              </a:solidFill>
              <a:effectLst/>
              <a:uLnTx/>
              <a:uFillTx/>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zh-TW" altLang="en-US" sz="4000" b="0" i="0" u="none" strike="noStrike" kern="1200" cap="none" spc="0" normalizeH="0" baseline="0" noProof="0" dirty="0" smtClean="0">
                <a:ln>
                  <a:noFill/>
                </a:ln>
                <a:solidFill>
                  <a:sysClr val="windowText" lastClr="000000"/>
                </a:solidFill>
                <a:effectLst/>
                <a:uLnTx/>
                <a:uFillTx/>
              </a:rPr>
              <a:t>教師：</a:t>
            </a:r>
            <a:r>
              <a:rPr kumimoji="0" lang="zh-TW" altLang="zh-TW" sz="4000" b="0" i="0" u="none" strike="noStrike" kern="1200" cap="none" spc="0" normalizeH="0" baseline="0" noProof="0" dirty="0" smtClean="0">
                <a:ln>
                  <a:noFill/>
                </a:ln>
                <a:solidFill>
                  <a:sysClr val="windowText" lastClr="000000"/>
                </a:solidFill>
                <a:effectLst/>
                <a:uLnTx/>
                <a:uFillTx/>
              </a:rPr>
              <a:t>期中評量學生學習情況不佳，亦得提出終止</a:t>
            </a:r>
            <a:endParaRPr kumimoji="0" lang="en-US" altLang="zh-TW" sz="4000" b="0" i="0" u="none" strike="noStrike" kern="1200" cap="none" spc="0" normalizeH="0" baseline="0" noProof="0" dirty="0" smtClean="0">
              <a:ln>
                <a:noFill/>
              </a:ln>
              <a:solidFill>
                <a:sysClr val="windowText" lastClr="000000"/>
              </a:solidFill>
              <a:effectLst/>
              <a:uLnTx/>
              <a:uFillTx/>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altLang="zh-TW" sz="4000" b="1" i="0" u="none" strike="noStrike" kern="1200" cap="none" spc="0" normalizeH="0" baseline="0" noProof="0" dirty="0" smtClean="0">
                <a:ln>
                  <a:noFill/>
                </a:ln>
                <a:solidFill>
                  <a:srgbClr val="FF0000"/>
                </a:solidFill>
                <a:effectLst/>
                <a:uLnTx/>
                <a:uFillTx/>
                <a:sym typeface="Wingdings" panose="05000000000000000000" pitchFamily="2" charset="2"/>
              </a:rPr>
              <a:t></a:t>
            </a:r>
            <a:r>
              <a:rPr kumimoji="0" lang="zh-TW" altLang="zh-TW" sz="4000" b="1" i="0" u="none" strike="noStrike" kern="1200" cap="none" spc="0" normalizeH="0" baseline="0" noProof="0" dirty="0" smtClean="0">
                <a:ln>
                  <a:noFill/>
                </a:ln>
                <a:solidFill>
                  <a:srgbClr val="FF0000"/>
                </a:solidFill>
                <a:effectLst/>
                <a:uLnTx/>
                <a:uFillTx/>
              </a:rPr>
              <a:t>終止後即不再核發學生獎勵金。</a:t>
            </a:r>
            <a:endParaRPr kumimoji="0" lang="en-US" altLang="zh-TW" sz="4000" b="0" i="0" u="none" strike="noStrike" kern="1200" cap="none" spc="0" normalizeH="0" baseline="0" noProof="0" dirty="0" smtClean="0">
              <a:ln>
                <a:noFill/>
              </a:ln>
              <a:solidFill>
                <a:sysClr val="windowText" lastClr="000000"/>
              </a:solidFill>
              <a:effectLst/>
              <a:uLnTx/>
              <a:uFillTx/>
            </a:endParaRPr>
          </a:p>
          <a:p>
            <a:pPr marL="228600" marR="0" lvl="1"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zh-TW" altLang="zh-TW" sz="44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學生於學期中</a:t>
            </a:r>
            <a:r>
              <a:rPr kumimoji="0" lang="zh-TW" altLang="zh-TW" sz="44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申請休學或遭退學生效</a:t>
            </a:r>
            <a:endParaRPr kumimoji="0" lang="en-US" altLang="zh-TW" sz="44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p>
            <a:pPr marL="228600" marR="0" lvl="1"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zh-TW" altLang="en-US" sz="44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未按時繳交期中與期末報告</a:t>
            </a:r>
            <a:endParaRPr kumimoji="0" lang="en-US" altLang="zh-TW" sz="4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p:txBody>
      </p:sp>
      <p:sp>
        <p:nvSpPr>
          <p:cNvPr id="23" name="圓角矩形 22"/>
          <p:cNvSpPr/>
          <p:nvPr/>
        </p:nvSpPr>
        <p:spPr>
          <a:xfrm>
            <a:off x="3200400" y="7604501"/>
            <a:ext cx="12268200" cy="911733"/>
          </a:xfrm>
          <a:prstGeom prst="roundRect">
            <a:avLst/>
          </a:prstGeom>
          <a:solidFill>
            <a:sysClr val="window" lastClr="FFFFFF"/>
          </a:solidFill>
          <a:ln w="28575" cap="flat" cmpd="sng" algn="ctr">
            <a:solidFill>
              <a:srgbClr val="FF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以上狀況若有發生，教學</a:t>
            </a:r>
            <a:r>
              <a:rPr kumimoji="0" lang="zh-TW" altLang="en-US" sz="32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卓越中心將作為嗣後獎勵之參考依據。</a:t>
            </a: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499960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89517">
            <a:off x="-3355734" y="7933313"/>
            <a:ext cx="18966276" cy="7392511"/>
            <a:chOff x="0" y="0"/>
            <a:chExt cx="4995233" cy="1946999"/>
          </a:xfrm>
        </p:grpSpPr>
        <p:sp>
          <p:nvSpPr>
            <p:cNvPr id="3" name="Freeform 3"/>
            <p:cNvSpPr/>
            <p:nvPr/>
          </p:nvSpPr>
          <p:spPr>
            <a:xfrm>
              <a:off x="0" y="0"/>
              <a:ext cx="4995233" cy="1946999"/>
            </a:xfrm>
            <a:custGeom>
              <a:avLst/>
              <a:gdLst/>
              <a:ahLst/>
              <a:cxnLst/>
              <a:rect l="l" t="t" r="r" b="b"/>
              <a:pathLst>
                <a:path w="4995233" h="1946999">
                  <a:moveTo>
                    <a:pt x="0" y="0"/>
                  </a:moveTo>
                  <a:lnTo>
                    <a:pt x="4995233" y="0"/>
                  </a:lnTo>
                  <a:lnTo>
                    <a:pt x="4995233" y="1946999"/>
                  </a:lnTo>
                  <a:lnTo>
                    <a:pt x="0" y="1946999"/>
                  </a:lnTo>
                  <a:close/>
                </a:path>
              </a:pathLst>
            </a:custGeom>
            <a:solidFill>
              <a:srgbClr val="F6F4EF"/>
            </a:solidFill>
          </p:spPr>
        </p:sp>
        <p:sp>
          <p:nvSpPr>
            <p:cNvPr id="4" name="TextBox 4"/>
            <p:cNvSpPr txBox="1"/>
            <p:nvPr/>
          </p:nvSpPr>
          <p:spPr>
            <a:xfrm>
              <a:off x="0" y="-38100"/>
              <a:ext cx="4995233" cy="1985099"/>
            </a:xfrm>
            <a:prstGeom prst="rect">
              <a:avLst/>
            </a:prstGeom>
          </p:spPr>
          <p:txBody>
            <a:bodyPr lIns="50800" tIns="50800" rIns="50800" bIns="50800" rtlCol="0" anchor="ctr"/>
            <a:lstStyle/>
            <a:p>
              <a:pPr algn="ctr">
                <a:lnSpc>
                  <a:spcPts val="2940"/>
                </a:lnSpc>
              </a:pPr>
              <a:endParaRPr/>
            </a:p>
          </p:txBody>
        </p:sp>
      </p:grpSp>
      <p:grpSp>
        <p:nvGrpSpPr>
          <p:cNvPr id="5" name="Group 5"/>
          <p:cNvGrpSpPr/>
          <p:nvPr/>
        </p:nvGrpSpPr>
        <p:grpSpPr>
          <a:xfrm rot="989517">
            <a:off x="-4673027" y="8845285"/>
            <a:ext cx="18966276" cy="7392511"/>
            <a:chOff x="0" y="0"/>
            <a:chExt cx="4995233" cy="1946999"/>
          </a:xfrm>
        </p:grpSpPr>
        <p:sp>
          <p:nvSpPr>
            <p:cNvPr id="6" name="Freeform 6"/>
            <p:cNvSpPr/>
            <p:nvPr/>
          </p:nvSpPr>
          <p:spPr>
            <a:xfrm>
              <a:off x="0" y="0"/>
              <a:ext cx="4995233" cy="1946999"/>
            </a:xfrm>
            <a:custGeom>
              <a:avLst/>
              <a:gdLst/>
              <a:ahLst/>
              <a:cxnLst/>
              <a:rect l="l" t="t" r="r" b="b"/>
              <a:pathLst>
                <a:path w="4995233" h="1946999">
                  <a:moveTo>
                    <a:pt x="0" y="0"/>
                  </a:moveTo>
                  <a:lnTo>
                    <a:pt x="4995233" y="0"/>
                  </a:lnTo>
                  <a:lnTo>
                    <a:pt x="4995233" y="1946999"/>
                  </a:lnTo>
                  <a:lnTo>
                    <a:pt x="0" y="1946999"/>
                  </a:lnTo>
                  <a:close/>
                </a:path>
              </a:pathLst>
            </a:custGeom>
            <a:solidFill>
              <a:srgbClr val="243E4D"/>
            </a:solidFill>
          </p:spPr>
        </p:sp>
        <p:sp>
          <p:nvSpPr>
            <p:cNvPr id="7" name="TextBox 7"/>
            <p:cNvSpPr txBox="1"/>
            <p:nvPr/>
          </p:nvSpPr>
          <p:spPr>
            <a:xfrm>
              <a:off x="0" y="-38100"/>
              <a:ext cx="4995233" cy="1985099"/>
            </a:xfrm>
            <a:prstGeom prst="rect">
              <a:avLst/>
            </a:prstGeom>
          </p:spPr>
          <p:txBody>
            <a:bodyPr lIns="50800" tIns="50800" rIns="50800" bIns="50800" rtlCol="0" anchor="ctr"/>
            <a:lstStyle/>
            <a:p>
              <a:pPr algn="ctr">
                <a:lnSpc>
                  <a:spcPts val="2940"/>
                </a:lnSpc>
              </a:pPr>
              <a:endParaRPr/>
            </a:p>
          </p:txBody>
        </p:sp>
      </p:grpSp>
      <p:sp>
        <p:nvSpPr>
          <p:cNvPr id="8" name="Freeform 8"/>
          <p:cNvSpPr/>
          <p:nvPr/>
        </p:nvSpPr>
        <p:spPr>
          <a:xfrm rot="805906">
            <a:off x="1159" y="2025722"/>
            <a:ext cx="6044986" cy="7664007"/>
          </a:xfrm>
          <a:custGeom>
            <a:avLst/>
            <a:gdLst/>
            <a:ahLst/>
            <a:cxnLst/>
            <a:rect l="l" t="t" r="r" b="b"/>
            <a:pathLst>
              <a:path w="6044986" h="7664007">
                <a:moveTo>
                  <a:pt x="0" y="0"/>
                </a:moveTo>
                <a:lnTo>
                  <a:pt x="6044985" y="0"/>
                </a:lnTo>
                <a:lnTo>
                  <a:pt x="6044985" y="7664007"/>
                </a:lnTo>
                <a:lnTo>
                  <a:pt x="0" y="7664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TextBox 6"/>
          <p:cNvSpPr txBox="1"/>
          <p:nvPr/>
        </p:nvSpPr>
        <p:spPr>
          <a:xfrm>
            <a:off x="7239000" y="2091070"/>
            <a:ext cx="10728773" cy="1231106"/>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rPr>
              <a:t>期待各位同學的申請</a:t>
            </a:r>
            <a:r>
              <a:rPr lang="en-US" altLang="zh-TW" sz="80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cxnSp>
        <p:nvCxnSpPr>
          <p:cNvPr id="15" name="直接连接符 19"/>
          <p:cNvCxnSpPr/>
          <p:nvPr/>
        </p:nvCxnSpPr>
        <p:spPr>
          <a:xfrm>
            <a:off x="7803518" y="3559207"/>
            <a:ext cx="2197322" cy="8679"/>
          </a:xfrm>
          <a:prstGeom prst="line">
            <a:avLst/>
          </a:prstGeom>
          <a:ln w="15875">
            <a:solidFill>
              <a:srgbClr val="5B727D"/>
            </a:solidFill>
          </a:ln>
        </p:spPr>
        <p:style>
          <a:lnRef idx="1">
            <a:schemeClr val="accent1"/>
          </a:lnRef>
          <a:fillRef idx="0">
            <a:schemeClr val="accent1"/>
          </a:fillRef>
          <a:effectRef idx="0">
            <a:schemeClr val="accent1"/>
          </a:effectRef>
          <a:fontRef idx="minor">
            <a:schemeClr val="tx1"/>
          </a:fontRef>
        </p:style>
      </p:cxnSp>
      <p:sp>
        <p:nvSpPr>
          <p:cNvPr id="16" name="TextBox 18"/>
          <p:cNvSpPr txBox="1"/>
          <p:nvPr/>
        </p:nvSpPr>
        <p:spPr>
          <a:xfrm>
            <a:off x="7924692" y="4947417"/>
            <a:ext cx="8686176" cy="1384995"/>
          </a:xfrm>
          <a:prstGeom prst="rect">
            <a:avLst/>
          </a:prstGeom>
          <a:noFill/>
          <a:ln>
            <a:noFill/>
          </a:ln>
        </p:spPr>
        <p:txBody>
          <a:bodyPr wrap="square" rtlCol="0">
            <a:spAutoFit/>
          </a:bodyPr>
          <a:lstStyle/>
          <a:p>
            <a:pPr>
              <a:lnSpc>
                <a:spcPct val="150000"/>
              </a:lnSpc>
            </a:pPr>
            <a:r>
              <a:rPr lang="zh-TW" altLang="en-US" sz="2800" dirty="0" smtClean="0">
                <a:latin typeface="微軟正黑體" panose="020B0604030504040204" pitchFamily="34" charset="-120"/>
                <a:ea typeface="微軟正黑體" panose="020B0604030504040204" pitchFamily="34" charset="-120"/>
              </a:rPr>
              <a:t>學生自主學習社群：李小姐，</a:t>
            </a:r>
            <a:r>
              <a:rPr lang="en-US" altLang="zh-TW" sz="2800" dirty="0" smtClean="0">
                <a:latin typeface="微軟正黑體" panose="020B0604030504040204" pitchFamily="34" charset="-120"/>
                <a:ea typeface="微軟正黑體" panose="020B0604030504040204" pitchFamily="34" charset="-120"/>
              </a:rPr>
              <a:t>Tel:03-8906587</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lnSpc>
                <a:spcPct val="150000"/>
              </a:lnSpc>
            </a:pPr>
            <a:r>
              <a:rPr lang="en-US" altLang="zh-TW" sz="2800" dirty="0" smtClean="0">
                <a:latin typeface="微軟正黑體" panose="020B0604030504040204" pitchFamily="34" charset="-120"/>
                <a:ea typeface="微軟正黑體" panose="020B0604030504040204" pitchFamily="34" charset="-120"/>
              </a:rPr>
              <a:t>email: jeannie@gms.ndhu.edu.tw</a:t>
            </a:r>
            <a:endParaRPr lang="zh-CN" altLang="en-US" sz="3200" dirty="0">
              <a:latin typeface="微軟正黑體" panose="020B0604030504040204" pitchFamily="34" charset="-120"/>
              <a:ea typeface="微軟正黑體" panose="020B0604030504040204" pitchFamily="34" charset="-120"/>
            </a:endParaRPr>
          </a:p>
        </p:txBody>
      </p:sp>
      <p:sp>
        <p:nvSpPr>
          <p:cNvPr id="17" name="TextBox 25"/>
          <p:cNvSpPr txBox="1"/>
          <p:nvPr/>
        </p:nvSpPr>
        <p:spPr>
          <a:xfrm>
            <a:off x="7924692" y="6397888"/>
            <a:ext cx="8537707" cy="1305870"/>
          </a:xfrm>
          <a:prstGeom prst="rect">
            <a:avLst/>
          </a:prstGeom>
          <a:noFill/>
          <a:ln>
            <a:noFill/>
          </a:ln>
        </p:spPr>
        <p:txBody>
          <a:bodyPr wrap="square" rtlCol="0">
            <a:spAutoFit/>
          </a:bodyPr>
          <a:lstStyle/>
          <a:p>
            <a:pPr>
              <a:lnSpc>
                <a:spcPct val="150000"/>
              </a:lnSpc>
            </a:pPr>
            <a:r>
              <a:rPr lang="zh-TW" altLang="en-US" sz="2800" dirty="0" smtClean="0">
                <a:latin typeface="微軟正黑體" panose="020B0604030504040204" pitchFamily="34" charset="-120"/>
                <a:ea typeface="微軟正黑體" panose="020B0604030504040204" pitchFamily="34" charset="-120"/>
              </a:rPr>
              <a:t>自主學習培力獎勵方案：鄭先生，</a:t>
            </a:r>
            <a:r>
              <a:rPr lang="en-US" altLang="zh-TW" sz="2800" dirty="0" smtClean="0">
                <a:latin typeface="微軟正黑體" panose="020B0604030504040204" pitchFamily="34" charset="-120"/>
                <a:ea typeface="微軟正黑體" panose="020B0604030504040204" pitchFamily="34" charset="-120"/>
              </a:rPr>
              <a:t>Tel:03-8906590</a:t>
            </a:r>
            <a:r>
              <a:rPr lang="zh-TW" altLang="en-US" sz="2800" dirty="0" smtClean="0">
                <a:latin typeface="微軟正黑體" panose="020B0604030504040204" pitchFamily="34" charset="-120"/>
                <a:ea typeface="微軟正黑體" panose="020B0604030504040204" pitchFamily="34" charset="-120"/>
              </a:rPr>
              <a:t>，</a:t>
            </a:r>
            <a:br>
              <a:rPr lang="zh-TW" altLang="en-US" sz="2800" dirty="0" smtClean="0">
                <a:latin typeface="微軟正黑體" panose="020B0604030504040204" pitchFamily="34" charset="-120"/>
                <a:ea typeface="微軟正黑體" panose="020B0604030504040204" pitchFamily="34" charset="-120"/>
              </a:rPr>
            </a:br>
            <a:r>
              <a:rPr lang="en-US" altLang="zh-TW" sz="2800" dirty="0" smtClean="0">
                <a:latin typeface="微軟正黑體" panose="020B0604030504040204" pitchFamily="34" charset="-120"/>
                <a:ea typeface="微軟正黑體" panose="020B0604030504040204" pitchFamily="34" charset="-120"/>
              </a:rPr>
              <a:t>email: bighead7361@gms.ndhu.edu.tw</a:t>
            </a:r>
          </a:p>
        </p:txBody>
      </p:sp>
      <p:sp>
        <p:nvSpPr>
          <p:cNvPr id="18" name="矩形 17"/>
          <p:cNvSpPr/>
          <p:nvPr/>
        </p:nvSpPr>
        <p:spPr>
          <a:xfrm>
            <a:off x="7535865" y="5143500"/>
            <a:ext cx="217170" cy="217170"/>
          </a:xfrm>
          <a:prstGeom prst="rect">
            <a:avLst/>
          </a:prstGeom>
          <a:solidFill>
            <a:srgbClr val="A66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7535865" y="6667500"/>
            <a:ext cx="217170" cy="217170"/>
          </a:xfrm>
          <a:prstGeom prst="rect">
            <a:avLst/>
          </a:prstGeom>
          <a:solidFill>
            <a:srgbClr val="A66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p:cNvSpPr/>
          <p:nvPr/>
        </p:nvSpPr>
        <p:spPr>
          <a:xfrm>
            <a:off x="7459267" y="4107770"/>
            <a:ext cx="3877985" cy="584775"/>
          </a:xfrm>
          <a:prstGeom prst="rect">
            <a:avLst/>
          </a:prstGeom>
        </p:spPr>
        <p:txBody>
          <a:bodyPr wrap="none">
            <a:spAutoFit/>
          </a:bodyPr>
          <a:lstStyle/>
          <a:p>
            <a:r>
              <a:rPr lang="zh-TW" altLang="en-US" sz="3200" b="1" dirty="0">
                <a:latin typeface="微軟正黑體" panose="020B0604030504040204" pitchFamily="34" charset="-120"/>
                <a:ea typeface="微軟正黑體" panose="020B0604030504040204" pitchFamily="34" charset="-120"/>
              </a:rPr>
              <a:t>教卓中心業務承辦人</a:t>
            </a:r>
            <a:endParaRPr lang="en-US" altLang="zh-TW" sz="3200" b="1" dirty="0">
              <a:latin typeface="微軟正黑體" panose="020B0604030504040204" pitchFamily="34" charset="-120"/>
              <a:ea typeface="微軟正黑體" panose="020B0604030504040204" pitchFamily="34" charset="-120"/>
            </a:endParaRPr>
          </a:p>
        </p:txBody>
      </p:sp>
      <p:sp>
        <p:nvSpPr>
          <p:cNvPr id="21" name="投影片編號版面配置區 20"/>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83209">
            <a:off x="-2003455" y="6597304"/>
            <a:ext cx="21881704" cy="10065584"/>
          </a:xfrm>
          <a:custGeom>
            <a:avLst/>
            <a:gdLst/>
            <a:ahLst/>
            <a:cxnLst/>
            <a:rect l="l" t="t" r="r" b="b"/>
            <a:pathLst>
              <a:path w="21881704" h="10065584">
                <a:moveTo>
                  <a:pt x="0" y="0"/>
                </a:moveTo>
                <a:lnTo>
                  <a:pt x="21881704" y="0"/>
                </a:lnTo>
                <a:lnTo>
                  <a:pt x="21881704" y="10065584"/>
                </a:lnTo>
                <a:lnTo>
                  <a:pt x="0" y="10065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72177" y="1853842"/>
            <a:ext cx="8664791" cy="7404458"/>
          </a:xfrm>
          <a:custGeom>
            <a:avLst/>
            <a:gdLst/>
            <a:ahLst/>
            <a:cxnLst/>
            <a:rect l="l" t="t" r="r" b="b"/>
            <a:pathLst>
              <a:path w="8664791" h="7404458">
                <a:moveTo>
                  <a:pt x="0" y="0"/>
                </a:moveTo>
                <a:lnTo>
                  <a:pt x="8664791" y="0"/>
                </a:lnTo>
                <a:lnTo>
                  <a:pt x="8664791" y="7404458"/>
                </a:lnTo>
                <a:lnTo>
                  <a:pt x="0" y="740445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558902" y="1630574"/>
            <a:ext cx="6527151" cy="2708434"/>
          </a:xfrm>
          <a:prstGeom prst="rect">
            <a:avLst/>
          </a:prstGeom>
        </p:spPr>
        <p:txBody>
          <a:bodyPr wrap="square" lIns="0" tIns="0" rIns="0" bIns="0" rtlCol="0" anchor="t">
            <a:spAutoFit/>
          </a:bodyPr>
          <a:lstStyle/>
          <a:p>
            <a:pPr algn="ctr">
              <a:spcBef>
                <a:spcPct val="0"/>
              </a:spcBef>
            </a:pPr>
            <a:r>
              <a:rPr lang="zh-TW" altLang="en-US" sz="8800" b="1" dirty="0">
                <a:solidFill>
                  <a:schemeClr val="tx1">
                    <a:lumMod val="75000"/>
                    <a:lumOff val="25000"/>
                  </a:schemeClr>
                </a:solidFill>
                <a:latin typeface="微軟正黑體" panose="020B0604030504040204" pitchFamily="34" charset="-120"/>
                <a:ea typeface="微軟正黑體" panose="020B0604030504040204" pitchFamily="34" charset="-120"/>
              </a:rPr>
              <a:t>學生自主</a:t>
            </a:r>
            <a:endParaRPr lang="en-US" altLang="zh-TW" sz="8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spcBef>
                <a:spcPct val="0"/>
              </a:spcBef>
            </a:pPr>
            <a:r>
              <a:rPr lang="zh-TW" altLang="en-US" sz="8800" b="1" dirty="0">
                <a:solidFill>
                  <a:schemeClr val="tx1">
                    <a:lumMod val="75000"/>
                    <a:lumOff val="25000"/>
                  </a:schemeClr>
                </a:solidFill>
                <a:latin typeface="微軟正黑體" panose="020B0604030504040204" pitchFamily="34" charset="-120"/>
                <a:ea typeface="微軟正黑體" panose="020B0604030504040204" pitchFamily="34" charset="-120"/>
              </a:rPr>
              <a:t>學習社群</a:t>
            </a:r>
            <a:endParaRPr lang="zh-CN" altLang="en-US" sz="88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1319926" y="4757070"/>
            <a:ext cx="6166192" cy="1187822"/>
            <a:chOff x="1319926" y="4757070"/>
            <a:chExt cx="6166192" cy="1187822"/>
          </a:xfrm>
        </p:grpSpPr>
        <p:sp>
          <p:nvSpPr>
            <p:cNvPr id="6" name="TextBox 99"/>
            <p:cNvSpPr txBox="1"/>
            <p:nvPr/>
          </p:nvSpPr>
          <p:spPr>
            <a:xfrm>
              <a:off x="1383954" y="4757070"/>
              <a:ext cx="1892504" cy="461665"/>
            </a:xfrm>
            <a:prstGeom prst="rect">
              <a:avLst/>
            </a:prstGeom>
            <a:noFill/>
          </p:spPr>
          <p:txBody>
            <a:bodyPr wrap="square" rtlCol="0">
              <a:spAutoFit/>
            </a:bodyPr>
            <a:lstStyle/>
            <a:p>
              <a:pPr marL="342900" indent="-342900">
                <a:buFont typeface="Wingdings" panose="05000000000000000000" pitchFamily="2" charset="2"/>
                <a:buChar char="ü"/>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cs typeface="方正黑体简体" panose="02010601030101010101" pitchFamily="2" charset="-122"/>
                  <a:sym typeface="+mn-lt"/>
                </a:rPr>
                <a:t>實施</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方正黑体简体" panose="02010601030101010101" pitchFamily="2" charset="-122"/>
                  <a:sym typeface="+mn-lt"/>
                </a:rPr>
                <a:t>目的</a:t>
              </a:r>
            </a:p>
          </p:txBody>
        </p:sp>
        <p:sp>
          <p:nvSpPr>
            <p:cNvPr id="7" name="TextBox 15"/>
            <p:cNvSpPr txBox="1"/>
            <p:nvPr/>
          </p:nvSpPr>
          <p:spPr>
            <a:xfrm>
              <a:off x="1319926" y="5481799"/>
              <a:ext cx="2514600" cy="461665"/>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經費補助項目</a:t>
              </a:r>
            </a:p>
          </p:txBody>
        </p:sp>
        <p:sp>
          <p:nvSpPr>
            <p:cNvPr id="8" name="TextBox 17"/>
            <p:cNvSpPr txBox="1"/>
            <p:nvPr/>
          </p:nvSpPr>
          <p:spPr>
            <a:xfrm>
              <a:off x="5473228" y="5483227"/>
              <a:ext cx="2012890" cy="461665"/>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CN" altLang="en-US" sz="24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注意事項</a:t>
              </a:r>
            </a:p>
          </p:txBody>
        </p:sp>
        <p:sp>
          <p:nvSpPr>
            <p:cNvPr id="9" name="TextBox 18"/>
            <p:cNvSpPr txBox="1"/>
            <p:nvPr/>
          </p:nvSpPr>
          <p:spPr>
            <a:xfrm>
              <a:off x="3719487" y="4757071"/>
              <a:ext cx="1813554" cy="461665"/>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cs typeface="方正黑体简体" panose="02010601030101010101" pitchFamily="2" charset="-122"/>
                </a:rPr>
                <a:t>申請方式</a:t>
              </a:r>
              <a:endParaRPr lang="zh-CN" altLang="zh-CN" sz="2400" dirty="0">
                <a:latin typeface="微軟正黑體" panose="020B0604030504040204" pitchFamily="34" charset="-120"/>
                <a:ea typeface="微軟正黑體" panose="020B0604030504040204" pitchFamily="34" charset="-120"/>
                <a:cs typeface="方正黑体简体" panose="02010601030101010101" pitchFamily="2" charset="-122"/>
                <a:sym typeface="+mn-lt"/>
              </a:endParaRPr>
            </a:p>
          </p:txBody>
        </p:sp>
        <p:sp>
          <p:nvSpPr>
            <p:cNvPr id="10" name="TextBox 19"/>
            <p:cNvSpPr txBox="1"/>
            <p:nvPr/>
          </p:nvSpPr>
          <p:spPr>
            <a:xfrm>
              <a:off x="3678337" y="5483226"/>
              <a:ext cx="1895855" cy="461665"/>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CN" altLang="en-US" sz="24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成果考核</a:t>
              </a:r>
            </a:p>
          </p:txBody>
        </p:sp>
        <p:sp>
          <p:nvSpPr>
            <p:cNvPr id="11" name="TextBox 20"/>
            <p:cNvSpPr txBox="1"/>
            <p:nvPr/>
          </p:nvSpPr>
          <p:spPr>
            <a:xfrm>
              <a:off x="5473228" y="4757072"/>
              <a:ext cx="1819735" cy="461665"/>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CN" altLang="en-US" sz="24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審查項目</a:t>
              </a:r>
              <a:endParaRPr lang="zh-CN" altLang="zh-CN" sz="2400" dirty="0">
                <a:latin typeface="微軟正黑體" panose="020B0604030504040204" pitchFamily="34" charset="-120"/>
                <a:ea typeface="微軟正黑體" panose="020B0604030504040204" pitchFamily="34" charset="-120"/>
                <a:cs typeface="方正黑体简体" panose="02010601030101010101" pitchFamily="2" charset="-122"/>
                <a:sym typeface="+mn-lt"/>
              </a:endParaRPr>
            </a:p>
          </p:txBody>
        </p:sp>
      </p:grpSp>
      <p:sp>
        <p:nvSpPr>
          <p:cNvPr id="5" name="投影片編號版面配置區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38500">
            <a:off x="11466264" y="-702543"/>
            <a:ext cx="8568617" cy="13356802"/>
            <a:chOff x="0" y="0"/>
            <a:chExt cx="2256755" cy="3517841"/>
          </a:xfrm>
        </p:grpSpPr>
        <p:sp>
          <p:nvSpPr>
            <p:cNvPr id="3" name="Freeform 3"/>
            <p:cNvSpPr/>
            <p:nvPr/>
          </p:nvSpPr>
          <p:spPr>
            <a:xfrm>
              <a:off x="0" y="0"/>
              <a:ext cx="2256755" cy="3517841"/>
            </a:xfrm>
            <a:custGeom>
              <a:avLst/>
              <a:gdLst/>
              <a:ahLst/>
              <a:cxnLst/>
              <a:rect l="l" t="t" r="r" b="b"/>
              <a:pathLst>
                <a:path w="2256755" h="3517841">
                  <a:moveTo>
                    <a:pt x="0" y="0"/>
                  </a:moveTo>
                  <a:lnTo>
                    <a:pt x="2256755" y="0"/>
                  </a:lnTo>
                  <a:lnTo>
                    <a:pt x="2256755" y="3517841"/>
                  </a:lnTo>
                  <a:lnTo>
                    <a:pt x="0" y="3517841"/>
                  </a:lnTo>
                  <a:close/>
                </a:path>
              </a:pathLst>
            </a:custGeom>
            <a:solidFill>
              <a:srgbClr val="F6F4EF"/>
            </a:solidFill>
          </p:spPr>
        </p:sp>
        <p:sp>
          <p:nvSpPr>
            <p:cNvPr id="4" name="TextBox 4"/>
            <p:cNvSpPr txBox="1"/>
            <p:nvPr/>
          </p:nvSpPr>
          <p:spPr>
            <a:xfrm>
              <a:off x="0" y="-38100"/>
              <a:ext cx="2256755" cy="3555941"/>
            </a:xfrm>
            <a:prstGeom prst="rect">
              <a:avLst/>
            </a:prstGeom>
          </p:spPr>
          <p:txBody>
            <a:bodyPr lIns="50800" tIns="50800" rIns="50800" bIns="50800" rtlCol="0" anchor="ctr"/>
            <a:lstStyle/>
            <a:p>
              <a:pPr algn="ctr">
                <a:lnSpc>
                  <a:spcPts val="2940"/>
                </a:lnSpc>
              </a:pPr>
              <a:endParaRPr/>
            </a:p>
          </p:txBody>
        </p:sp>
      </p:grpSp>
      <p:grpSp>
        <p:nvGrpSpPr>
          <p:cNvPr id="5" name="Group 5"/>
          <p:cNvGrpSpPr/>
          <p:nvPr/>
        </p:nvGrpSpPr>
        <p:grpSpPr>
          <a:xfrm>
            <a:off x="1519124" y="3246048"/>
            <a:ext cx="4284319" cy="4284319"/>
            <a:chOff x="0" y="0"/>
            <a:chExt cx="812800" cy="812800"/>
          </a:xfrm>
        </p:grpSpPr>
        <p:sp>
          <p:nvSpPr>
            <p:cNvPr id="6" name="Freeform 6"/>
            <p:cNvSpPr/>
            <p:nvPr/>
          </p:nvSpPr>
          <p:spPr>
            <a:xfrm>
              <a:off x="0" y="0"/>
              <a:ext cx="812800" cy="812800"/>
            </a:xfrm>
            <a:prstGeom prst="roundRect">
              <a:avLst/>
            </a:prstGeom>
            <a:solidFill>
              <a:srgbClr val="FFFFFF"/>
            </a:solidFill>
            <a:ln w="38100" cap="sq">
              <a:solidFill>
                <a:srgbClr val="A66735"/>
              </a:solidFill>
              <a:prstDash val="solid"/>
              <a:miter/>
            </a:ln>
          </p:spPr>
        </p:sp>
        <p:sp>
          <p:nvSpPr>
            <p:cNvPr id="7" name="TextBox 7"/>
            <p:cNvSpPr txBox="1"/>
            <p:nvPr/>
          </p:nvSpPr>
          <p:spPr>
            <a:xfrm>
              <a:off x="76200" y="38100"/>
              <a:ext cx="660400" cy="698500"/>
            </a:xfrm>
            <a:prstGeom prst="roundRect">
              <a:avLst/>
            </a:prstGeom>
          </p:spPr>
          <p:txBody>
            <a:bodyPr lIns="50800" tIns="50800" rIns="50800" bIns="50800" rtlCol="0" anchor="ctr"/>
            <a:lstStyle/>
            <a:p>
              <a:pPr algn="ctr">
                <a:lnSpc>
                  <a:spcPts val="2940"/>
                </a:lnSpc>
              </a:pPr>
              <a:endParaRPr/>
            </a:p>
          </p:txBody>
        </p:sp>
      </p:grpSp>
      <p:sp>
        <p:nvSpPr>
          <p:cNvPr id="8" name="TextBox 8"/>
          <p:cNvSpPr txBox="1"/>
          <p:nvPr/>
        </p:nvSpPr>
        <p:spPr>
          <a:xfrm>
            <a:off x="1797352" y="3519869"/>
            <a:ext cx="3813681" cy="1231106"/>
          </a:xfrm>
          <a:prstGeom prst="rect">
            <a:avLst/>
          </a:prstGeom>
        </p:spPr>
        <p:txBody>
          <a:bodyPr wrap="square" lIns="0" tIns="0" rIns="0" bIns="0" rtlCol="0" anchor="t">
            <a:spAutoFit/>
          </a:bodyPr>
          <a:lstStyle/>
          <a:p>
            <a:pPr lvl="0" algn="ctr">
              <a:defRPr/>
            </a:pPr>
            <a:r>
              <a:rPr lang="zh-TW" altLang="en-US" sz="4000" b="1" spc="600" dirty="0">
                <a:latin typeface="微軟正黑體" panose="020B0604030504040204" pitchFamily="34" charset="-120"/>
                <a:ea typeface="微軟正黑體" panose="020B0604030504040204" pitchFamily="34" charset="-120"/>
                <a:cs typeface="Open Sans" panose="020B0606030504020204" pitchFamily="34" charset="0"/>
                <a:sym typeface="+mn-ea"/>
              </a:rPr>
              <a:t>執行各項深度學習活動</a:t>
            </a:r>
          </a:p>
        </p:txBody>
      </p:sp>
      <p:sp>
        <p:nvSpPr>
          <p:cNvPr id="9" name="TextBox 9"/>
          <p:cNvSpPr txBox="1"/>
          <p:nvPr/>
        </p:nvSpPr>
        <p:spPr>
          <a:xfrm>
            <a:off x="1901974" y="5181258"/>
            <a:ext cx="3604436" cy="1477328"/>
          </a:xfrm>
          <a:prstGeom prst="rect">
            <a:avLst/>
          </a:prstGeom>
        </p:spPr>
        <p:txBody>
          <a:bodyPr wrap="square" lIns="0" tIns="0" rIns="0" bIns="0" rtlCol="0" anchor="t">
            <a:spAutoFit/>
          </a:bodyPr>
          <a:lstStyle/>
          <a:p>
            <a:pPr lvl="0" algn="just">
              <a:defRPr/>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以自身感興趣主題，進行各項實行或學習活動。</a:t>
            </a:r>
          </a:p>
        </p:txBody>
      </p:sp>
      <p:grpSp>
        <p:nvGrpSpPr>
          <p:cNvPr id="10" name="Group 10"/>
          <p:cNvGrpSpPr/>
          <p:nvPr/>
        </p:nvGrpSpPr>
        <p:grpSpPr>
          <a:xfrm>
            <a:off x="6347675" y="3246048"/>
            <a:ext cx="4284319" cy="4284319"/>
            <a:chOff x="0" y="0"/>
            <a:chExt cx="812800" cy="812800"/>
          </a:xfrm>
        </p:grpSpPr>
        <p:sp>
          <p:nvSpPr>
            <p:cNvPr id="11" name="Freeform 11"/>
            <p:cNvSpPr/>
            <p:nvPr/>
          </p:nvSpPr>
          <p:spPr>
            <a:xfrm>
              <a:off x="0" y="0"/>
              <a:ext cx="812800" cy="812800"/>
            </a:xfrm>
            <a:prstGeom prst="roundRect">
              <a:avLst/>
            </a:prstGeom>
            <a:solidFill>
              <a:srgbClr val="A66735"/>
            </a:solidFill>
          </p:spPr>
        </p:sp>
        <p:sp>
          <p:nvSpPr>
            <p:cNvPr id="12" name="TextBox 12"/>
            <p:cNvSpPr txBox="1"/>
            <p:nvPr/>
          </p:nvSpPr>
          <p:spPr>
            <a:xfrm>
              <a:off x="76200" y="38100"/>
              <a:ext cx="660400" cy="698500"/>
            </a:xfrm>
            <a:prstGeom prst="roundRect">
              <a:avLst/>
            </a:prstGeom>
          </p:spPr>
          <p:txBody>
            <a:bodyPr lIns="50800" tIns="50800" rIns="50800" bIns="50800" rtlCol="0" anchor="ctr"/>
            <a:lstStyle/>
            <a:p>
              <a:pPr algn="ctr">
                <a:lnSpc>
                  <a:spcPts val="2940"/>
                </a:lnSpc>
              </a:pPr>
              <a:endParaRPr/>
            </a:p>
          </p:txBody>
        </p:sp>
      </p:grpSp>
      <p:grpSp>
        <p:nvGrpSpPr>
          <p:cNvPr id="13" name="Group 13"/>
          <p:cNvGrpSpPr/>
          <p:nvPr/>
        </p:nvGrpSpPr>
        <p:grpSpPr>
          <a:xfrm>
            <a:off x="11176226" y="3246047"/>
            <a:ext cx="4284319" cy="4284319"/>
            <a:chOff x="0" y="0"/>
            <a:chExt cx="812800" cy="812800"/>
          </a:xfrm>
        </p:grpSpPr>
        <p:sp>
          <p:nvSpPr>
            <p:cNvPr id="14" name="Freeform 14"/>
            <p:cNvSpPr/>
            <p:nvPr/>
          </p:nvSpPr>
          <p:spPr>
            <a:xfrm>
              <a:off x="0" y="0"/>
              <a:ext cx="812800" cy="812800"/>
            </a:xfrm>
            <a:prstGeom prst="roundRect">
              <a:avLst/>
            </a:prstGeom>
            <a:solidFill>
              <a:srgbClr val="243E4D"/>
            </a:solidFill>
          </p:spPr>
        </p:sp>
        <p:sp>
          <p:nvSpPr>
            <p:cNvPr id="15" name="TextBox 15"/>
            <p:cNvSpPr txBox="1"/>
            <p:nvPr/>
          </p:nvSpPr>
          <p:spPr>
            <a:xfrm>
              <a:off x="76200" y="38100"/>
              <a:ext cx="660400" cy="698500"/>
            </a:xfrm>
            <a:prstGeom prst="roundRect">
              <a:avLst/>
            </a:prstGeom>
          </p:spPr>
          <p:txBody>
            <a:bodyPr lIns="50800" tIns="50800" rIns="50800" bIns="50800" rtlCol="0" anchor="ctr"/>
            <a:lstStyle/>
            <a:p>
              <a:pPr algn="ctr">
                <a:lnSpc>
                  <a:spcPts val="2940"/>
                </a:lnSpc>
              </a:pPr>
              <a:endParaRPr/>
            </a:p>
          </p:txBody>
        </p:sp>
      </p:grpSp>
      <p:sp>
        <p:nvSpPr>
          <p:cNvPr id="16" name="TextBox 16"/>
          <p:cNvSpPr txBox="1"/>
          <p:nvPr/>
        </p:nvSpPr>
        <p:spPr>
          <a:xfrm>
            <a:off x="6614741" y="3519869"/>
            <a:ext cx="3750186" cy="1231106"/>
          </a:xfrm>
          <a:prstGeom prst="rect">
            <a:avLst/>
          </a:prstGeom>
        </p:spPr>
        <p:txBody>
          <a:bodyPr wrap="square" lIns="0" tIns="0" rIns="0" bIns="0" rtlCol="0" anchor="t">
            <a:spAutoFit/>
          </a:bodyPr>
          <a:lstStyle/>
          <a:p>
            <a:pPr lvl="0" algn="ctr">
              <a:defRPr/>
            </a:pPr>
            <a:r>
              <a:rPr lang="zh-TW" altLang="en-US" sz="4000" b="1" spc="600"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sym typeface="+mn-ea"/>
              </a:rPr>
              <a:t>活用</a:t>
            </a:r>
            <a:r>
              <a:rPr lang="en-US" altLang="zh-TW" sz="4000" b="1" spc="600"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sym typeface="+mn-ea"/>
              </a:rPr>
              <a:t>/</a:t>
            </a:r>
            <a:r>
              <a:rPr lang="zh-TW" altLang="en-US" sz="4000" b="1" spc="600"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sym typeface="+mn-ea"/>
              </a:rPr>
              <a:t>增進</a:t>
            </a:r>
            <a:r>
              <a:rPr lang="en-US" altLang="zh-TW" sz="4000" b="1" spc="600"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sym typeface="+mn-ea"/>
              </a:rPr>
              <a:t>/</a:t>
            </a:r>
            <a:r>
              <a:rPr lang="zh-TW" altLang="en-US" sz="4000" b="1" spc="600"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sym typeface="+mn-ea"/>
              </a:rPr>
              <a:t>補足所學專業</a:t>
            </a:r>
          </a:p>
        </p:txBody>
      </p:sp>
      <p:sp>
        <p:nvSpPr>
          <p:cNvPr id="17" name="TextBox 17"/>
          <p:cNvSpPr txBox="1"/>
          <p:nvPr/>
        </p:nvSpPr>
        <p:spPr>
          <a:xfrm>
            <a:off x="11563526" y="3519868"/>
            <a:ext cx="3662119" cy="1231106"/>
          </a:xfrm>
          <a:prstGeom prst="rect">
            <a:avLst/>
          </a:prstGeom>
        </p:spPr>
        <p:txBody>
          <a:bodyPr wrap="square" lIns="0" tIns="0" rIns="0" bIns="0" rtlCol="0" anchor="t">
            <a:spAutoFit/>
          </a:bodyPr>
          <a:lstStyle/>
          <a:p>
            <a:pPr lvl="0" algn="ctr">
              <a:defRPr/>
            </a:pPr>
            <a:r>
              <a:rPr lang="zh-TW" altLang="en-US" sz="4000" b="1" spc="600"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sym typeface="+mn-ea"/>
              </a:rPr>
              <a:t>思考如何達成活動目標</a:t>
            </a:r>
          </a:p>
        </p:txBody>
      </p:sp>
      <p:sp>
        <p:nvSpPr>
          <p:cNvPr id="18" name="TextBox 18"/>
          <p:cNvSpPr txBox="1"/>
          <p:nvPr/>
        </p:nvSpPr>
        <p:spPr>
          <a:xfrm>
            <a:off x="6547370" y="5181258"/>
            <a:ext cx="3884929" cy="1477328"/>
          </a:xfrm>
          <a:prstGeom prst="rect">
            <a:avLst/>
          </a:prstGeom>
        </p:spPr>
        <p:txBody>
          <a:bodyPr wrap="square" lIns="0" tIns="0" rIns="0" bIns="0" rtlCol="0" anchor="t">
            <a:spAutoFit/>
          </a:bodyPr>
          <a:lstStyle/>
          <a:p>
            <a:pPr lvl="0" algn="just">
              <a:defRPr/>
            </a:pPr>
            <a:r>
              <a:rPr lang="zh-TW" altLang="en-US" sz="3200" dirty="0">
                <a:solidFill>
                  <a:schemeClr val="bg1"/>
                </a:solidFill>
                <a:latin typeface="微軟正黑體" panose="020B0604030504040204" pitchFamily="34" charset="-120"/>
                <a:ea typeface="微軟正黑體" panose="020B0604030504040204" pitchFamily="34" charset="-120"/>
                <a:sym typeface="方正黑体简体" panose="02010601030101010101" pitchFamily="2" charset="-122"/>
              </a:rPr>
              <a:t>鼓勵同學活用所學專業知識，並從活動實踐中擴展學習經驗。</a:t>
            </a:r>
          </a:p>
        </p:txBody>
      </p:sp>
      <p:sp>
        <p:nvSpPr>
          <p:cNvPr id="19" name="TextBox 19"/>
          <p:cNvSpPr txBox="1"/>
          <p:nvPr/>
        </p:nvSpPr>
        <p:spPr>
          <a:xfrm>
            <a:off x="11472971" y="5181257"/>
            <a:ext cx="3843229" cy="1969770"/>
          </a:xfrm>
          <a:prstGeom prst="rect">
            <a:avLst/>
          </a:prstGeom>
        </p:spPr>
        <p:txBody>
          <a:bodyPr wrap="square" lIns="0" tIns="0" rIns="0" bIns="0" rtlCol="0" anchor="t">
            <a:spAutoFit/>
          </a:bodyPr>
          <a:lstStyle/>
          <a:p>
            <a:pPr lvl="0" algn="just">
              <a:defRPr/>
            </a:pPr>
            <a:r>
              <a:rPr lang="zh-TW" altLang="en-US" sz="3200" dirty="0">
                <a:solidFill>
                  <a:schemeClr val="bg1"/>
                </a:solidFill>
                <a:latin typeface="微軟正黑體" panose="020B0604030504040204" pitchFamily="34" charset="-120"/>
                <a:ea typeface="微軟正黑體" panose="020B0604030504040204" pitchFamily="34" charset="-120"/>
                <a:sym typeface="方正黑体简体" panose="02010601030101010101" pitchFamily="2" charset="-122"/>
              </a:rPr>
              <a:t>從活動規劃到實施完全由同學自行規劃，指導教師與教卓中心為輔助角色。</a:t>
            </a:r>
          </a:p>
        </p:txBody>
      </p:sp>
      <p:sp>
        <p:nvSpPr>
          <p:cNvPr id="20" name="TextBox 20"/>
          <p:cNvSpPr txBox="1"/>
          <p:nvPr/>
        </p:nvSpPr>
        <p:spPr>
          <a:xfrm>
            <a:off x="1028700" y="1358544"/>
            <a:ext cx="6745651" cy="1231106"/>
          </a:xfrm>
          <a:prstGeom prst="rect">
            <a:avLst/>
          </a:prstGeom>
        </p:spPr>
        <p:txBody>
          <a:bodyPr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實施目的</a:t>
            </a:r>
            <a:endPar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grpSp>
        <p:nvGrpSpPr>
          <p:cNvPr id="22" name="组合 49"/>
          <p:cNvGrpSpPr/>
          <p:nvPr/>
        </p:nvGrpSpPr>
        <p:grpSpPr>
          <a:xfrm>
            <a:off x="1451974" y="7935740"/>
            <a:ext cx="13773671" cy="1550794"/>
            <a:chOff x="1608" y="7381"/>
            <a:chExt cx="15405" cy="2442"/>
          </a:xfrm>
        </p:grpSpPr>
        <p:sp>
          <p:nvSpPr>
            <p:cNvPr id="23" name="矩形 22"/>
            <p:cNvSpPr/>
            <p:nvPr/>
          </p:nvSpPr>
          <p:spPr bwMode="auto">
            <a:xfrm>
              <a:off x="1661" y="7381"/>
              <a:ext cx="15266" cy="2409"/>
            </a:xfrm>
            <a:prstGeom prst="rect">
              <a:avLst/>
            </a:prstGeom>
            <a:solidFill>
              <a:srgbClr val="FFFFFF"/>
            </a:solidFill>
            <a:ln w="9525" cap="flat" cmpd="sng" algn="ctr">
              <a:solidFill>
                <a:srgbClr val="969696"/>
              </a:solidFill>
              <a:prstDash val="solid"/>
              <a:round/>
              <a:headEnd type="none" w="med" len="med"/>
              <a:tailEnd type="none" w="med" len="med"/>
            </a:ln>
            <a:effectLst/>
          </p:spPr>
          <p:txBody>
            <a:bodyPr vert="horz" wrap="square" lIns="91423" tIns="45711" rIns="91423" bIns="45711"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0" i="0" u="none" strike="noStrike" kern="0" cap="none" spc="0" normalizeH="0" baseline="0" noProof="0">
                <a:ln>
                  <a:noFill/>
                </a:ln>
                <a:solidFill>
                  <a:srgbClr val="005D7F"/>
                </a:solidFill>
                <a:effectLst/>
                <a:uLnTx/>
                <a:uFillTx/>
                <a:latin typeface="方正黑体简体" panose="02010601030101010101" pitchFamily="2" charset="-122"/>
                <a:ea typeface="方正黑体简体" panose="02010601030101010101" pitchFamily="2" charset="-122"/>
              </a:endParaRPr>
            </a:p>
          </p:txBody>
        </p:sp>
        <p:sp>
          <p:nvSpPr>
            <p:cNvPr id="24" name="矩形 23"/>
            <p:cNvSpPr/>
            <p:nvPr/>
          </p:nvSpPr>
          <p:spPr bwMode="auto">
            <a:xfrm>
              <a:off x="1608" y="7718"/>
              <a:ext cx="173" cy="1700"/>
            </a:xfrm>
            <a:prstGeom prst="rect">
              <a:avLst/>
            </a:prstGeom>
            <a:solidFill>
              <a:srgbClr val="A66735"/>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0" i="0" u="none" strike="noStrike" kern="0" cap="none" spc="0" normalizeH="0" baseline="0" noProof="0">
                <a:ln>
                  <a:noFill/>
                </a:ln>
                <a:solidFill>
                  <a:srgbClr val="005D7F"/>
                </a:solidFill>
                <a:effectLst/>
                <a:uLnTx/>
                <a:uFillTx/>
                <a:latin typeface="方正黑体简体" panose="02010601030101010101" pitchFamily="2" charset="-122"/>
                <a:ea typeface="方正黑体简体" panose="02010601030101010101" pitchFamily="2" charset="-122"/>
              </a:endParaRPr>
            </a:p>
          </p:txBody>
        </p:sp>
        <p:sp>
          <p:nvSpPr>
            <p:cNvPr id="25" name="矩形 24"/>
            <p:cNvSpPr/>
            <p:nvPr/>
          </p:nvSpPr>
          <p:spPr bwMode="auto">
            <a:xfrm>
              <a:off x="16840" y="7718"/>
              <a:ext cx="173" cy="1700"/>
            </a:xfrm>
            <a:prstGeom prst="rect">
              <a:avLst/>
            </a:prstGeom>
            <a:solidFill>
              <a:srgbClr val="A66735"/>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0" i="0" u="none" strike="noStrike" kern="0" cap="none" spc="0" normalizeH="0" baseline="0" noProof="0">
                <a:ln>
                  <a:noFill/>
                </a:ln>
                <a:solidFill>
                  <a:srgbClr val="005D7F"/>
                </a:solidFill>
                <a:effectLst/>
                <a:uLnTx/>
                <a:uFillTx/>
                <a:latin typeface="方正黑体简体" panose="02010601030101010101" pitchFamily="2" charset="-122"/>
                <a:ea typeface="方正黑体简体" panose="02010601030101010101" pitchFamily="2" charset="-122"/>
              </a:endParaRPr>
            </a:p>
          </p:txBody>
        </p:sp>
        <p:sp>
          <p:nvSpPr>
            <p:cNvPr id="26" name="矩形 25"/>
            <p:cNvSpPr/>
            <p:nvPr/>
          </p:nvSpPr>
          <p:spPr>
            <a:xfrm>
              <a:off x="2022" y="7652"/>
              <a:ext cx="14566" cy="2171"/>
            </a:xfrm>
            <a:prstGeom prst="rect">
              <a:avLst/>
            </a:prstGeom>
          </p:spPr>
          <p:txBody>
            <a:bodyPr wrap="square">
              <a:spAutoFit/>
            </a:bodyPr>
            <a:lstStyle/>
            <a:p>
              <a:pPr algn="just" defTabSz="914400" fontAlgn="base">
                <a:lnSpc>
                  <a:spcPct val="110000"/>
                </a:lnSpc>
                <a:spcBef>
                  <a:spcPct val="0"/>
                </a:spcBef>
                <a:spcAft>
                  <a:spcPct val="0"/>
                </a:spcAft>
                <a:buFont typeface="Arial" panose="020B0604020202020204" pitchFamily="34" charset="0"/>
                <a:buNone/>
              </a:pP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rPr>
                <a:t>讓同學從計畫申請、計畫執行、經費</a:t>
              </a:r>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rPr>
                <a:t>核</a:t>
              </a: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rPr>
                <a:t>報、計畫結案，全部都由自己與夥伴進行，</a:t>
              </a:r>
              <a:endParaRPr lang="en-US" altLang="zh-TW" sz="24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endParaRPr>
            </a:p>
            <a:p>
              <a:pPr algn="just" defTabSz="914400" fontAlgn="base">
                <a:lnSpc>
                  <a:spcPct val="110000"/>
                </a:lnSpc>
                <a:spcBef>
                  <a:spcPct val="0"/>
                </a:spcBef>
                <a:spcAft>
                  <a:spcPct val="0"/>
                </a:spcAft>
                <a:buFont typeface="Arial" panose="020B0604020202020204" pitchFamily="34" charset="0"/>
                <a:buNone/>
              </a:pP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rPr>
                <a:t>練習如何與學校、業主、社區聯絡，並自行掌控及協調計畫執行進度。</a:t>
              </a:r>
              <a:endParaRPr lang="en-US" altLang="zh-TW" sz="24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endParaRPr>
            </a:p>
            <a:p>
              <a:pPr algn="just" defTabSz="914400" fontAlgn="base">
                <a:lnSpc>
                  <a:spcPct val="110000"/>
                </a:lnSpc>
                <a:spcBef>
                  <a:spcPct val="0"/>
                </a:spcBef>
                <a:spcAft>
                  <a:spcPct val="0"/>
                </a:spcAft>
                <a:buFont typeface="Arial" panose="020B0604020202020204" pitchFamily="34" charset="0"/>
                <a:buNone/>
              </a:pPr>
              <a:r>
                <a:rPr lang="en-US" altLang="zh-TW" sz="2800" b="1" dirty="0" smtClean="0">
                  <a:solidFill>
                    <a:srgbClr val="A66735"/>
                  </a:solidFill>
                  <a:latin typeface="微軟正黑體" panose="020B0604030504040204" pitchFamily="34" charset="-120"/>
                  <a:ea typeface="微軟正黑體" panose="020B0604030504040204" pitchFamily="34" charset="-120"/>
                  <a:cs typeface="方正黑体简体" panose="02010601030101010101" pitchFamily="2" charset="-122"/>
                  <a:sym typeface="Wingdings" panose="05000000000000000000" pitchFamily="2" charset="2"/>
                </a:rPr>
                <a:t></a:t>
              </a:r>
              <a:r>
                <a:rPr lang="zh-TW" altLang="en-US" sz="2800" b="1" dirty="0" smtClean="0">
                  <a:solidFill>
                    <a:srgbClr val="A66735"/>
                  </a:solidFill>
                  <a:latin typeface="微軟正黑體" panose="020B0604030504040204" pitchFamily="34" charset="-120"/>
                  <a:ea typeface="微軟正黑體" panose="020B0604030504040204" pitchFamily="34" charset="-120"/>
                  <a:cs typeface="方正黑体简体" panose="02010601030101010101" pitchFamily="2" charset="-122"/>
                  <a:sym typeface="Wingdings" panose="05000000000000000000" pitchFamily="2" charset="2"/>
                </a:rPr>
                <a:t>培養同學溝通協調及領導統合能力。</a:t>
              </a:r>
              <a:endParaRPr lang="en-US" altLang="zh-TW" sz="2800" b="1" dirty="0" smtClean="0">
                <a:solidFill>
                  <a:srgbClr val="A66735"/>
                </a:solidFill>
                <a:latin typeface="微軟正黑體" panose="020B0604030504040204" pitchFamily="34" charset="-120"/>
                <a:ea typeface="微軟正黑體" panose="020B0604030504040204" pitchFamily="34" charset="-120"/>
                <a:cs typeface="方正黑体简体" panose="02010601030101010101" pitchFamily="2" charset="-122"/>
              </a:endParaRPr>
            </a:p>
          </p:txBody>
        </p:sp>
      </p:grpSp>
      <p:sp>
        <p:nvSpPr>
          <p:cNvPr id="21" name="投影片編號版面配置區 20"/>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268131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839090"/>
            <a:ext cx="10858500" cy="1809537"/>
            <a:chOff x="0" y="0"/>
            <a:chExt cx="2562838" cy="476586"/>
          </a:xfrm>
        </p:grpSpPr>
        <p:sp>
          <p:nvSpPr>
            <p:cNvPr id="3" name="Freeform 3"/>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4" name="TextBox 4"/>
            <p:cNvSpPr txBox="1"/>
            <p:nvPr/>
          </p:nvSpPr>
          <p:spPr>
            <a:xfrm>
              <a:off x="0" y="-38100"/>
              <a:ext cx="2562838" cy="514686"/>
            </a:xfrm>
            <a:prstGeom prst="rect">
              <a:avLst/>
            </a:prstGeom>
          </p:spPr>
          <p:txBody>
            <a:bodyPr lIns="50800" tIns="50800" rIns="50800" bIns="50800" rtlCol="0" anchor="ctr"/>
            <a:lstStyle/>
            <a:p>
              <a:pPr algn="ctr">
                <a:lnSpc>
                  <a:spcPts val="2940"/>
                </a:lnSpc>
              </a:pPr>
              <a:endParaRPr/>
            </a:p>
          </p:txBody>
        </p:sp>
      </p:grpSp>
      <p:grpSp>
        <p:nvGrpSpPr>
          <p:cNvPr id="5" name="Group 5"/>
          <p:cNvGrpSpPr/>
          <p:nvPr/>
        </p:nvGrpSpPr>
        <p:grpSpPr>
          <a:xfrm>
            <a:off x="1028700" y="5143927"/>
            <a:ext cx="10858500" cy="1809537"/>
            <a:chOff x="0" y="0"/>
            <a:chExt cx="2562838" cy="476586"/>
          </a:xfrm>
        </p:grpSpPr>
        <p:sp>
          <p:nvSpPr>
            <p:cNvPr id="6" name="Freeform 6"/>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7" name="TextBox 7"/>
            <p:cNvSpPr txBox="1"/>
            <p:nvPr/>
          </p:nvSpPr>
          <p:spPr>
            <a:xfrm>
              <a:off x="0" y="-38100"/>
              <a:ext cx="2562838" cy="514686"/>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1028700" y="7448763"/>
            <a:ext cx="10858500" cy="1809537"/>
            <a:chOff x="0" y="0"/>
            <a:chExt cx="2562838" cy="476586"/>
          </a:xfrm>
        </p:grpSpPr>
        <p:sp>
          <p:nvSpPr>
            <p:cNvPr id="9" name="Freeform 9"/>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solidFill>
              <a:srgbClr val="F6F4EF"/>
            </a:solidFill>
          </p:spPr>
        </p:sp>
        <p:sp>
          <p:nvSpPr>
            <p:cNvPr id="10" name="TextBox 10"/>
            <p:cNvSpPr txBox="1"/>
            <p:nvPr/>
          </p:nvSpPr>
          <p:spPr>
            <a:xfrm>
              <a:off x="0" y="-38100"/>
              <a:ext cx="2562838" cy="514686"/>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11122180" y="3463254"/>
            <a:ext cx="6708534" cy="4817947"/>
          </a:xfrm>
          <a:custGeom>
            <a:avLst/>
            <a:gdLst/>
            <a:ahLst/>
            <a:cxnLst/>
            <a:rect l="l" t="t" r="r" b="b"/>
            <a:pathLst>
              <a:path w="7176383" h="5153948">
                <a:moveTo>
                  <a:pt x="0" y="0"/>
                </a:moveTo>
                <a:lnTo>
                  <a:pt x="7176383" y="0"/>
                </a:lnTo>
                <a:lnTo>
                  <a:pt x="7176383" y="5153948"/>
                </a:lnTo>
                <a:lnTo>
                  <a:pt x="0" y="51539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12"/>
          <p:cNvSpPr txBox="1"/>
          <p:nvPr/>
        </p:nvSpPr>
        <p:spPr>
          <a:xfrm>
            <a:off x="1028700" y="1059524"/>
            <a:ext cx="6057900" cy="1231106"/>
          </a:xfrm>
          <a:prstGeom prst="rect">
            <a:avLst/>
          </a:prstGeom>
        </p:spPr>
        <p:txBody>
          <a:bodyPr wrap="square" lIns="0" tIns="0" rIns="0" bIns="0" rtlCol="0" anchor="t">
            <a:spAutoFit/>
          </a:bodyPr>
          <a:lstStyle/>
          <a:p>
            <a:r>
              <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申請資格</a:t>
            </a:r>
          </a:p>
        </p:txBody>
      </p:sp>
      <p:sp>
        <p:nvSpPr>
          <p:cNvPr id="13" name="TextBox 13"/>
          <p:cNvSpPr txBox="1"/>
          <p:nvPr/>
        </p:nvSpPr>
        <p:spPr>
          <a:xfrm>
            <a:off x="1856424" y="3130435"/>
            <a:ext cx="452199" cy="1103022"/>
          </a:xfrm>
          <a:prstGeom prst="rect">
            <a:avLst/>
          </a:prstGeom>
        </p:spPr>
        <p:txBody>
          <a:bodyPr lIns="0" tIns="0" rIns="0" bIns="0" rtlCol="0" anchor="t">
            <a:spAutoFit/>
          </a:bodyPr>
          <a:lstStyle/>
          <a:p>
            <a:pPr>
              <a:lnSpc>
                <a:spcPts val="9028"/>
              </a:lnSpc>
            </a:pPr>
            <a:r>
              <a:rPr lang="en-US" sz="6448">
                <a:solidFill>
                  <a:srgbClr val="A66735"/>
                </a:solidFill>
                <a:latin typeface="Assistant Semi-Bold"/>
              </a:rPr>
              <a:t>A</a:t>
            </a:r>
          </a:p>
        </p:txBody>
      </p:sp>
      <p:sp>
        <p:nvSpPr>
          <p:cNvPr id="14" name="TextBox 14"/>
          <p:cNvSpPr txBox="1"/>
          <p:nvPr/>
        </p:nvSpPr>
        <p:spPr>
          <a:xfrm>
            <a:off x="1856424" y="5435272"/>
            <a:ext cx="485775" cy="1103022"/>
          </a:xfrm>
          <a:prstGeom prst="rect">
            <a:avLst/>
          </a:prstGeom>
        </p:spPr>
        <p:txBody>
          <a:bodyPr lIns="0" tIns="0" rIns="0" bIns="0" rtlCol="0" anchor="t">
            <a:spAutoFit/>
          </a:bodyPr>
          <a:lstStyle/>
          <a:p>
            <a:pPr>
              <a:lnSpc>
                <a:spcPts val="9028"/>
              </a:lnSpc>
            </a:pPr>
            <a:r>
              <a:rPr lang="en-US" sz="6448">
                <a:solidFill>
                  <a:srgbClr val="243E4D"/>
                </a:solidFill>
                <a:latin typeface="Assistant Semi-Bold"/>
              </a:rPr>
              <a:t>B</a:t>
            </a:r>
          </a:p>
        </p:txBody>
      </p:sp>
      <p:sp>
        <p:nvSpPr>
          <p:cNvPr id="15" name="TextBox 15"/>
          <p:cNvSpPr txBox="1"/>
          <p:nvPr/>
        </p:nvSpPr>
        <p:spPr>
          <a:xfrm>
            <a:off x="1856424" y="7740108"/>
            <a:ext cx="470178" cy="1103022"/>
          </a:xfrm>
          <a:prstGeom prst="rect">
            <a:avLst/>
          </a:prstGeom>
        </p:spPr>
        <p:txBody>
          <a:bodyPr lIns="0" tIns="0" rIns="0" bIns="0" rtlCol="0" anchor="t">
            <a:spAutoFit/>
          </a:bodyPr>
          <a:lstStyle/>
          <a:p>
            <a:pPr>
              <a:lnSpc>
                <a:spcPts val="9028"/>
              </a:lnSpc>
            </a:pPr>
            <a:r>
              <a:rPr lang="en-US" sz="6448">
                <a:solidFill>
                  <a:srgbClr val="DCB07B"/>
                </a:solidFill>
                <a:latin typeface="Assistant Semi-Bold"/>
              </a:rPr>
              <a:t>C</a:t>
            </a:r>
          </a:p>
        </p:txBody>
      </p:sp>
      <p:sp>
        <p:nvSpPr>
          <p:cNvPr id="16" name="TextBox 16"/>
          <p:cNvSpPr txBox="1"/>
          <p:nvPr/>
        </p:nvSpPr>
        <p:spPr>
          <a:xfrm>
            <a:off x="2978828" y="3117530"/>
            <a:ext cx="7379571" cy="1107996"/>
          </a:xfrm>
          <a:prstGeom prst="rect">
            <a:avLst/>
          </a:prstGeom>
        </p:spPr>
        <p:txBody>
          <a:bodyPr wrap="square" lIns="0" tIns="0" rIns="0" bIns="0" rtlCol="0" anchor="t">
            <a:spAutoFit/>
          </a:bodyPr>
          <a:lstStyle/>
          <a:p>
            <a:pPr lvl="0"/>
            <a:r>
              <a:rPr lang="zh-CN" altLang="en-US" sz="4400" b="1" dirty="0">
                <a:latin typeface="微軟正黑體" panose="020B0604030504040204" pitchFamily="34" charset="-120"/>
                <a:ea typeface="微軟正黑體" panose="020B0604030504040204" pitchFamily="34" charset="-120"/>
                <a:cs typeface="+mn-ea"/>
                <a:sym typeface="+mn-lt"/>
              </a:rPr>
              <a:t>在校學生</a:t>
            </a:r>
            <a:endParaRPr lang="en-US" altLang="zh-CN" sz="4400" b="1" dirty="0">
              <a:latin typeface="微軟正黑體" panose="020B0604030504040204" pitchFamily="34" charset="-120"/>
              <a:ea typeface="微軟正黑體" panose="020B0604030504040204" pitchFamily="34" charset="-120"/>
              <a:cs typeface="+mn-ea"/>
              <a:sym typeface="+mn-lt"/>
            </a:endParaRPr>
          </a:p>
          <a:p>
            <a:pPr lvl="0">
              <a:defRPr/>
            </a:pPr>
            <a:r>
              <a:rPr lang="zh-TW" altLang="en-US" sz="2800" dirty="0">
                <a:solidFill>
                  <a:schemeClr val="tx1">
                    <a:lumMod val="85000"/>
                    <a:lumOff val="1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每組以三</a:t>
            </a:r>
            <a:r>
              <a:rPr lang="en-US" altLang="zh-TW" sz="2800" dirty="0">
                <a:solidFill>
                  <a:schemeClr val="tx1">
                    <a:lumMod val="85000"/>
                    <a:lumOff val="1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a:t>
            </a:r>
            <a:r>
              <a:rPr lang="zh-TW" altLang="en-US" sz="2800" dirty="0">
                <a:solidFill>
                  <a:schemeClr val="tx1">
                    <a:lumMod val="85000"/>
                    <a:lumOff val="1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五人為原則，需自行徵求指導老師</a:t>
            </a:r>
            <a:endParaRPr lang="en-US" altLang="zh-CN" sz="2800" dirty="0">
              <a:solidFill>
                <a:prstClr val="black">
                  <a:lumMod val="75000"/>
                </a:prstClr>
              </a:solidFill>
              <a:latin typeface="微軟正黑體" panose="020B0604030504040204" pitchFamily="34" charset="-120"/>
              <a:ea typeface="微軟正黑體" panose="020B0604030504040204" pitchFamily="34" charset="-120"/>
            </a:endParaRPr>
          </a:p>
        </p:txBody>
      </p:sp>
      <p:sp>
        <p:nvSpPr>
          <p:cNvPr id="17" name="TextBox 17"/>
          <p:cNvSpPr txBox="1"/>
          <p:nvPr/>
        </p:nvSpPr>
        <p:spPr>
          <a:xfrm>
            <a:off x="2978828" y="5279253"/>
            <a:ext cx="7769145" cy="1538883"/>
          </a:xfrm>
          <a:prstGeom prst="rect">
            <a:avLst/>
          </a:prstGeom>
        </p:spPr>
        <p:txBody>
          <a:bodyPr wrap="square" lIns="0" tIns="0" rIns="0" bIns="0" rtlCol="0" anchor="t">
            <a:spAutoFit/>
          </a:bodyPr>
          <a:lstStyle/>
          <a:p>
            <a:pPr lvl="0"/>
            <a:r>
              <a:rPr lang="zh-TW" altLang="en-US" sz="4400" b="1" dirty="0">
                <a:latin typeface="微軟正黑體" panose="020B0604030504040204" pitchFamily="34" charset="-120"/>
                <a:ea typeface="微軟正黑體" panose="020B0604030504040204" pitchFamily="34" charset="-120"/>
                <a:cs typeface="+mn-ea"/>
                <a:sym typeface="+mn-lt"/>
              </a:rPr>
              <a:t>優先錄取跨科系、學院組</a:t>
            </a:r>
            <a:r>
              <a:rPr lang="zh-TW" altLang="en-US" sz="4400" b="1" dirty="0" smtClean="0">
                <a:latin typeface="微軟正黑體" panose="020B0604030504040204" pitchFamily="34" charset="-120"/>
                <a:ea typeface="微軟正黑體" panose="020B0604030504040204" pitchFamily="34" charset="-120"/>
                <a:cs typeface="+mn-ea"/>
                <a:sym typeface="+mn-lt"/>
              </a:rPr>
              <a:t>別</a:t>
            </a:r>
            <a:endParaRPr lang="en-US" altLang="zh-TW" sz="4400" b="1" dirty="0" smtClean="0">
              <a:latin typeface="微軟正黑體" panose="020B0604030504040204" pitchFamily="34" charset="-120"/>
              <a:ea typeface="微軟正黑體" panose="020B0604030504040204" pitchFamily="34" charset="-120"/>
              <a:cs typeface="+mn-ea"/>
              <a:sym typeface="+mn-lt"/>
            </a:endParaRPr>
          </a:p>
          <a:p>
            <a:pPr lvl="0">
              <a:defRPr/>
            </a:pPr>
            <a:r>
              <a:rPr lang="zh-TW" altLang="en-US" sz="2800" dirty="0">
                <a:solidFill>
                  <a:schemeClr val="tx1">
                    <a:lumMod val="85000"/>
                    <a:lumOff val="1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鼓勵同學跨域合作，如果組員為不同院系學生，在同分比較時，優先錄取</a:t>
            </a:r>
          </a:p>
        </p:txBody>
      </p:sp>
      <p:sp>
        <p:nvSpPr>
          <p:cNvPr id="18" name="TextBox 18"/>
          <p:cNvSpPr txBox="1"/>
          <p:nvPr/>
        </p:nvSpPr>
        <p:spPr>
          <a:xfrm>
            <a:off x="2978828" y="7614724"/>
            <a:ext cx="7993972" cy="1538883"/>
          </a:xfrm>
          <a:prstGeom prst="rect">
            <a:avLst/>
          </a:prstGeom>
        </p:spPr>
        <p:txBody>
          <a:bodyPr wrap="square" lIns="0" tIns="0" rIns="0" bIns="0" rtlCol="0" anchor="t">
            <a:spAutoFit/>
          </a:bodyPr>
          <a:lstStyle/>
          <a:p>
            <a:pPr lvl="0"/>
            <a:r>
              <a:rPr lang="zh-TW" altLang="en-US" sz="4400" b="1" dirty="0">
                <a:latin typeface="微軟正黑體" panose="020B0604030504040204" pitchFamily="34" charset="-120"/>
                <a:ea typeface="微軟正黑體" panose="020B0604030504040204" pitchFamily="34" charset="-120"/>
                <a:cs typeface="+mn-ea"/>
                <a:sym typeface="+mn-lt"/>
              </a:rPr>
              <a:t>不得重複申請教卓中心類似</a:t>
            </a:r>
            <a:r>
              <a:rPr lang="zh-TW" altLang="en-US" sz="4400" b="1" dirty="0" smtClean="0">
                <a:latin typeface="微軟正黑體" panose="020B0604030504040204" pitchFamily="34" charset="-120"/>
                <a:ea typeface="微軟正黑體" panose="020B0604030504040204" pitchFamily="34" charset="-120"/>
                <a:cs typeface="+mn-ea"/>
                <a:sym typeface="+mn-lt"/>
              </a:rPr>
              <a:t>計畫</a:t>
            </a:r>
            <a:endParaRPr lang="en-US" altLang="zh-TW" sz="4400" b="1" dirty="0" smtClean="0">
              <a:latin typeface="微軟正黑體" panose="020B0604030504040204" pitchFamily="34" charset="-120"/>
              <a:ea typeface="微軟正黑體" panose="020B0604030504040204" pitchFamily="34" charset="-120"/>
              <a:cs typeface="+mn-ea"/>
              <a:sym typeface="+mn-lt"/>
            </a:endParaRPr>
          </a:p>
          <a:p>
            <a:pPr lvl="0">
              <a:defRPr/>
            </a:pPr>
            <a:r>
              <a:rPr lang="zh-TW" altLang="en-US" sz="2800" dirty="0">
                <a:solidFill>
                  <a:schemeClr val="tx1">
                    <a:lumMod val="85000"/>
                    <a:lumOff val="1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類似計畫例如：自主培力獎勵方案，違者將取消資格與補助</a:t>
            </a:r>
          </a:p>
        </p:txBody>
      </p:sp>
      <p:sp>
        <p:nvSpPr>
          <p:cNvPr id="19" name="投影片編號版面配置區 18"/>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222922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67800">
            <a:off x="-3727278" y="7325331"/>
            <a:ext cx="18966276" cy="7392511"/>
            <a:chOff x="0" y="0"/>
            <a:chExt cx="4995233" cy="1946999"/>
          </a:xfrm>
        </p:grpSpPr>
        <p:sp>
          <p:nvSpPr>
            <p:cNvPr id="3" name="Freeform 3"/>
            <p:cNvSpPr/>
            <p:nvPr/>
          </p:nvSpPr>
          <p:spPr>
            <a:xfrm>
              <a:off x="0" y="0"/>
              <a:ext cx="4995233" cy="1946999"/>
            </a:xfrm>
            <a:custGeom>
              <a:avLst/>
              <a:gdLst/>
              <a:ahLst/>
              <a:cxnLst/>
              <a:rect l="l" t="t" r="r" b="b"/>
              <a:pathLst>
                <a:path w="4995233" h="1946999">
                  <a:moveTo>
                    <a:pt x="0" y="0"/>
                  </a:moveTo>
                  <a:lnTo>
                    <a:pt x="4995233" y="0"/>
                  </a:lnTo>
                  <a:lnTo>
                    <a:pt x="4995233" y="1946999"/>
                  </a:lnTo>
                  <a:lnTo>
                    <a:pt x="0" y="1946999"/>
                  </a:lnTo>
                  <a:close/>
                </a:path>
              </a:pathLst>
            </a:custGeom>
            <a:solidFill>
              <a:srgbClr val="F6F4EF"/>
            </a:solidFill>
          </p:spPr>
        </p:sp>
        <p:sp>
          <p:nvSpPr>
            <p:cNvPr id="4" name="TextBox 4"/>
            <p:cNvSpPr txBox="1"/>
            <p:nvPr/>
          </p:nvSpPr>
          <p:spPr>
            <a:xfrm>
              <a:off x="0" y="-38100"/>
              <a:ext cx="4995233" cy="1985099"/>
            </a:xfrm>
            <a:prstGeom prst="rect">
              <a:avLst/>
            </a:prstGeom>
          </p:spPr>
          <p:txBody>
            <a:bodyPr lIns="50800" tIns="50800" rIns="50800" bIns="50800" rtlCol="0" anchor="ctr"/>
            <a:lstStyle/>
            <a:p>
              <a:pPr algn="ctr">
                <a:lnSpc>
                  <a:spcPts val="2940"/>
                </a:lnSpc>
              </a:pPr>
              <a:endParaRPr/>
            </a:p>
          </p:txBody>
        </p:sp>
      </p:grpSp>
      <p:sp>
        <p:nvSpPr>
          <p:cNvPr id="6" name="TextBox 6"/>
          <p:cNvSpPr txBox="1"/>
          <p:nvPr/>
        </p:nvSpPr>
        <p:spPr>
          <a:xfrm>
            <a:off x="1180933" y="754488"/>
            <a:ext cx="5124367" cy="1231106"/>
          </a:xfrm>
          <a:prstGeom prst="rect">
            <a:avLst/>
          </a:prstGeom>
        </p:spPr>
        <p:txBody>
          <a:bodyPr lIns="0" tIns="0" rIns="0" bIns="0" rtlCol="0" anchor="t">
            <a:spAutoFit/>
          </a:bodyPr>
          <a:lstStyle/>
          <a:p>
            <a:r>
              <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申請</a:t>
            </a:r>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方式</a:t>
            </a:r>
            <a:endPar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grpSp>
        <p:nvGrpSpPr>
          <p:cNvPr id="12" name="组合 1"/>
          <p:cNvGrpSpPr/>
          <p:nvPr/>
        </p:nvGrpSpPr>
        <p:grpSpPr>
          <a:xfrm>
            <a:off x="1257218" y="2358019"/>
            <a:ext cx="1223817" cy="1224136"/>
            <a:chOff x="1794532" y="2166037"/>
            <a:chExt cx="1425674" cy="1426046"/>
          </a:xfrm>
          <a:solidFill>
            <a:srgbClr val="A66735"/>
          </a:solidFill>
        </p:grpSpPr>
        <p:sp>
          <p:nvSpPr>
            <p:cNvPr id="13" name="Round Diagonal Corner Rectangle 53"/>
            <p:cNvSpPr/>
            <p:nvPr/>
          </p:nvSpPr>
          <p:spPr>
            <a:xfrm>
              <a:off x="1794532" y="2166037"/>
              <a:ext cx="1425674" cy="1426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solidFill>
                  <a:schemeClr val="bg1">
                    <a:lumMod val="65000"/>
                  </a:schemeClr>
                </a:solidFill>
              </a:endParaRPr>
            </a:p>
          </p:txBody>
        </p:sp>
        <p:sp>
          <p:nvSpPr>
            <p:cNvPr id="14" name="Freeform 542"/>
            <p:cNvSpPr>
              <a:spLocks noChangeArrowheads="1"/>
            </p:cNvSpPr>
            <p:nvPr/>
          </p:nvSpPr>
          <p:spPr bwMode="auto">
            <a:xfrm>
              <a:off x="2331732" y="3086717"/>
              <a:ext cx="1881" cy="1881"/>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lumMod val="65000"/>
                  </a:schemeClr>
                </a:solidFill>
                <a:ea typeface="SimSun" charset="0"/>
              </a:endParaRPr>
            </a:p>
          </p:txBody>
        </p:sp>
      </p:grpSp>
      <p:sp>
        <p:nvSpPr>
          <p:cNvPr id="15" name="TextBox 26"/>
          <p:cNvSpPr txBox="1"/>
          <p:nvPr/>
        </p:nvSpPr>
        <p:spPr>
          <a:xfrm>
            <a:off x="2617642" y="3582155"/>
            <a:ext cx="6169548" cy="3539430"/>
          </a:xfrm>
          <a:prstGeom prst="rect">
            <a:avLst/>
          </a:prstGeom>
          <a:noFill/>
          <a:ln>
            <a:noFill/>
          </a:ln>
        </p:spPr>
        <p:txBody>
          <a:bodyPr wrap="square" rtlCol="0">
            <a:spAutoFit/>
          </a:bodyPr>
          <a:lstStyle/>
          <a:p>
            <a:r>
              <a:rPr lang="zh-TW" altLang="en-US" sz="3200" b="1" dirty="0" smtClean="0">
                <a:latin typeface="微軟正黑體" panose="020B0604030504040204" pitchFamily="34" charset="-120"/>
                <a:ea typeface="微軟正黑體" panose="020B0604030504040204" pitchFamily="34" charset="-120"/>
              </a:rPr>
              <a:t>◆申請時間：</a:t>
            </a:r>
            <a:r>
              <a:rPr lang="en-US" altLang="zh-TW" sz="3200" dirty="0" smtClean="0">
                <a:solidFill>
                  <a:srgbClr val="FF0000"/>
                </a:solidFill>
                <a:latin typeface="微軟正黑體" panose="020B0604030504040204" pitchFamily="34" charset="-120"/>
                <a:ea typeface="微軟正黑體" panose="020B0604030504040204" pitchFamily="34" charset="-120"/>
              </a:rPr>
              <a:t>112/12/25~113/01/17</a:t>
            </a:r>
            <a:r>
              <a:rPr lang="zh-TW" altLang="en-US" sz="3200" dirty="0" smtClean="0">
                <a:solidFill>
                  <a:srgbClr val="FF0000"/>
                </a:solidFill>
                <a:latin typeface="微軟正黑體" panose="020B0604030504040204" pitchFamily="34" charset="-120"/>
                <a:ea typeface="微軟正黑體" panose="020B0604030504040204" pitchFamily="34" charset="-120"/>
              </a:rPr>
              <a:t>中午</a:t>
            </a:r>
            <a:r>
              <a:rPr lang="en-US" altLang="zh-TW" sz="3200" dirty="0" smtClean="0">
                <a:solidFill>
                  <a:srgbClr val="FF0000"/>
                </a:solidFill>
                <a:latin typeface="微軟正黑體" panose="020B0604030504040204" pitchFamily="34" charset="-120"/>
                <a:ea typeface="微軟正黑體" panose="020B0604030504040204" pitchFamily="34" charset="-120"/>
              </a:rPr>
              <a:t>12:00</a:t>
            </a:r>
            <a:r>
              <a:rPr lang="zh-TW" altLang="en-US" sz="3200" dirty="0" smtClean="0">
                <a:latin typeface="微軟正黑體" panose="020B0604030504040204" pitchFamily="34" charset="-120"/>
                <a:ea typeface="微軟正黑體" panose="020B0604030504040204" pitchFamily="34" charset="-120"/>
              </a:rPr>
              <a:t>前</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b="1" dirty="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申請方式：</a:t>
            </a:r>
            <a:r>
              <a:rPr lang="zh-TW" altLang="en-US" sz="3200" dirty="0" smtClean="0">
                <a:latin typeface="微軟正黑體" panose="020B0604030504040204" pitchFamily="34" charset="-120"/>
                <a:ea typeface="微軟正黑體" panose="020B0604030504040204" pitchFamily="34" charset="-120"/>
              </a:rPr>
              <a:t>至網頁填寫</a:t>
            </a:r>
            <a:r>
              <a:rPr lang="zh-TW" altLang="en-US" sz="3200" dirty="0">
                <a:latin typeface="微軟正黑體" panose="020B0604030504040204" pitchFamily="34" charset="-120"/>
                <a:ea typeface="微軟正黑體" panose="020B0604030504040204" pitchFamily="34" charset="-120"/>
              </a:rPr>
              <a:t>報名資料及上傳申請書</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檔案請用</a:t>
            </a:r>
            <a:r>
              <a:rPr lang="en-US" altLang="zh-TW" sz="3200" dirty="0">
                <a:latin typeface="微軟正黑體" panose="020B0604030504040204" pitchFamily="34" charset="-120"/>
                <a:ea typeface="微軟正黑體" panose="020B0604030504040204" pitchFamily="34" charset="-120"/>
              </a:rPr>
              <a:t>word</a:t>
            </a:r>
            <a:r>
              <a:rPr lang="zh-TW" altLang="en-US" sz="3200" dirty="0">
                <a:latin typeface="微軟正黑體" panose="020B0604030504040204" pitchFamily="34" charset="-120"/>
                <a:ea typeface="微軟正黑體" panose="020B0604030504040204" pitchFamily="34" charset="-120"/>
              </a:rPr>
              <a:t>檔</a:t>
            </a:r>
            <a:r>
              <a:rPr lang="en-US" altLang="zh-TW" sz="3200" dirty="0" smtClean="0">
                <a:latin typeface="微軟正黑體" panose="020B0604030504040204" pitchFamily="34" charset="-120"/>
                <a:ea typeface="微軟正黑體" panose="020B0604030504040204" pitchFamily="34" charset="-120"/>
              </a:rPr>
              <a:t>)</a:t>
            </a:r>
            <a:r>
              <a:rPr lang="zh-TW" altLang="en-US" sz="3200" dirty="0" smtClean="0">
                <a:latin typeface="微軟正黑體" panose="020B0604030504040204" pitchFamily="34" charset="-120"/>
                <a:ea typeface="微軟正黑體" panose="020B0604030504040204" pitchFamily="34" charset="-120"/>
              </a:rPr>
              <a:t>到報名網頁</a:t>
            </a:r>
            <a:r>
              <a:rPr lang="zh-TW" altLang="en-US" sz="2800" dirty="0" smtClean="0">
                <a:latin typeface="微軟正黑體" panose="020B0604030504040204" pitchFamily="34" charset="-120"/>
                <a:ea typeface="微軟正黑體" panose="020B0604030504040204" pitchFamily="34" charset="-120"/>
              </a:rPr>
              <a:t>  </a:t>
            </a:r>
            <a:r>
              <a:rPr lang="zh-TW" altLang="en-US" sz="3200" dirty="0" smtClean="0">
                <a:latin typeface="微軟正黑體" panose="020B0604030504040204" pitchFamily="34" charset="-120"/>
                <a:ea typeface="微軟正黑體" panose="020B0604030504040204" pitchFamily="34" charset="-120"/>
              </a:rPr>
              <a:t>，</a:t>
            </a:r>
            <a:r>
              <a:rPr lang="zh-TW" altLang="en-US" sz="3200" b="1" dirty="0" smtClean="0">
                <a:solidFill>
                  <a:srgbClr val="FF0000"/>
                </a:solidFill>
                <a:latin typeface="微軟正黑體" panose="020B0604030504040204" pitchFamily="34" charset="-120"/>
                <a:ea typeface="微軟正黑體" panose="020B0604030504040204" pitchFamily="34" charset="-120"/>
              </a:rPr>
              <a:t>逾</a:t>
            </a:r>
            <a:r>
              <a:rPr lang="zh-TW" altLang="en-US" sz="3200" b="1" dirty="0">
                <a:solidFill>
                  <a:srgbClr val="FF0000"/>
                </a:solidFill>
                <a:latin typeface="微軟正黑體" panose="020B0604030504040204" pitchFamily="34" charset="-120"/>
                <a:ea typeface="微軟正黑體" panose="020B0604030504040204" pitchFamily="34" charset="-120"/>
              </a:rPr>
              <a:t>時繳交者恕不收件</a:t>
            </a:r>
            <a:r>
              <a:rPr lang="zh-TW" altLang="en-US" sz="3200" dirty="0">
                <a:latin typeface="微軟正黑體" panose="020B0604030504040204" pitchFamily="34" charset="-120"/>
                <a:ea typeface="微軟正黑體" panose="020B0604030504040204" pitchFamily="34" charset="-120"/>
              </a:rPr>
              <a:t>。</a:t>
            </a:r>
          </a:p>
        </p:txBody>
      </p:sp>
      <p:sp>
        <p:nvSpPr>
          <p:cNvPr id="16" name="矩形 15"/>
          <p:cNvSpPr/>
          <p:nvPr/>
        </p:nvSpPr>
        <p:spPr>
          <a:xfrm>
            <a:off x="2636694" y="2423063"/>
            <a:ext cx="2954655" cy="923330"/>
          </a:xfrm>
          <a:prstGeom prst="rect">
            <a:avLst/>
          </a:prstGeom>
        </p:spPr>
        <p:txBody>
          <a:bodyPr wrap="none">
            <a:spAutoFit/>
          </a:bodyPr>
          <a:lstStyle/>
          <a:p>
            <a:pPr algn="r">
              <a:lnSpc>
                <a:spcPct val="150000"/>
              </a:lnSpc>
            </a:pPr>
            <a:r>
              <a:rPr lang="zh-TW" altLang="en-US" sz="3600" b="1" dirty="0">
                <a:latin typeface="微軟正黑體" panose="020B0604030504040204" pitchFamily="34" charset="-120"/>
                <a:ea typeface="微軟正黑體" panose="020B0604030504040204" pitchFamily="34" charset="-120"/>
              </a:rPr>
              <a:t>申請時間方式</a:t>
            </a:r>
          </a:p>
        </p:txBody>
      </p:sp>
      <p:sp>
        <p:nvSpPr>
          <p:cNvPr id="17" name="Freeform 121"/>
          <p:cNvSpPr/>
          <p:nvPr/>
        </p:nvSpPr>
        <p:spPr>
          <a:xfrm>
            <a:off x="1617401" y="2698831"/>
            <a:ext cx="503451" cy="542178"/>
          </a:xfrm>
          <a:custGeom>
            <a:avLst/>
            <a:gdLst/>
            <a:ahLst/>
            <a:cxnLst/>
            <a:rect l="l" t="t" r="r" b="b"/>
            <a:pathLst>
              <a:path w="468766" h="504825">
                <a:moveTo>
                  <a:pt x="117192" y="0"/>
                </a:moveTo>
                <a:lnTo>
                  <a:pt x="135221" y="0"/>
                </a:lnTo>
                <a:cubicBezTo>
                  <a:pt x="147617" y="0"/>
                  <a:pt x="158228" y="4413"/>
                  <a:pt x="167054" y="13240"/>
                </a:cubicBezTo>
                <a:cubicBezTo>
                  <a:pt x="175881" y="22067"/>
                  <a:pt x="180295" y="32679"/>
                  <a:pt x="180295" y="45074"/>
                </a:cubicBezTo>
                <a:lnTo>
                  <a:pt x="180295" y="72118"/>
                </a:lnTo>
                <a:lnTo>
                  <a:pt x="288471" y="72118"/>
                </a:lnTo>
                <a:lnTo>
                  <a:pt x="288471" y="45074"/>
                </a:lnTo>
                <a:cubicBezTo>
                  <a:pt x="288471" y="32679"/>
                  <a:pt x="292885" y="22067"/>
                  <a:pt x="301712" y="13240"/>
                </a:cubicBezTo>
                <a:cubicBezTo>
                  <a:pt x="310539" y="4413"/>
                  <a:pt x="321150" y="0"/>
                  <a:pt x="333545" y="0"/>
                </a:cubicBezTo>
                <a:lnTo>
                  <a:pt x="351574" y="0"/>
                </a:lnTo>
                <a:cubicBezTo>
                  <a:pt x="363970" y="0"/>
                  <a:pt x="374581" y="4413"/>
                  <a:pt x="383408" y="13240"/>
                </a:cubicBezTo>
                <a:cubicBezTo>
                  <a:pt x="392235" y="22067"/>
                  <a:pt x="396648" y="32679"/>
                  <a:pt x="396648" y="45074"/>
                </a:cubicBezTo>
                <a:lnTo>
                  <a:pt x="396648" y="72118"/>
                </a:lnTo>
                <a:lnTo>
                  <a:pt x="432707" y="72118"/>
                </a:lnTo>
                <a:cubicBezTo>
                  <a:pt x="442473" y="72118"/>
                  <a:pt x="450924" y="75686"/>
                  <a:pt x="458061" y="82823"/>
                </a:cubicBezTo>
                <a:cubicBezTo>
                  <a:pt x="465198" y="89960"/>
                  <a:pt x="468766" y="98411"/>
                  <a:pt x="468766" y="108177"/>
                </a:cubicBezTo>
                <a:lnTo>
                  <a:pt x="468766" y="468766"/>
                </a:lnTo>
                <a:cubicBezTo>
                  <a:pt x="468766" y="478532"/>
                  <a:pt x="465198" y="486983"/>
                  <a:pt x="458061" y="494120"/>
                </a:cubicBezTo>
                <a:cubicBezTo>
                  <a:pt x="450924" y="501257"/>
                  <a:pt x="442473" y="504825"/>
                  <a:pt x="432707" y="504825"/>
                </a:cubicBezTo>
                <a:lnTo>
                  <a:pt x="36059" y="504825"/>
                </a:lnTo>
                <a:cubicBezTo>
                  <a:pt x="26293" y="504825"/>
                  <a:pt x="17841" y="501257"/>
                  <a:pt x="10705" y="494120"/>
                </a:cubicBezTo>
                <a:cubicBezTo>
                  <a:pt x="3568" y="486983"/>
                  <a:pt x="0" y="478532"/>
                  <a:pt x="0" y="468766"/>
                </a:cubicBezTo>
                <a:lnTo>
                  <a:pt x="0" y="108177"/>
                </a:lnTo>
                <a:cubicBezTo>
                  <a:pt x="0" y="98411"/>
                  <a:pt x="3568" y="89960"/>
                  <a:pt x="10705" y="82823"/>
                </a:cubicBezTo>
                <a:cubicBezTo>
                  <a:pt x="17841" y="75686"/>
                  <a:pt x="26293" y="72118"/>
                  <a:pt x="36059" y="72118"/>
                </a:cubicBezTo>
                <a:lnTo>
                  <a:pt x="72118" y="72118"/>
                </a:lnTo>
                <a:lnTo>
                  <a:pt x="72118" y="45074"/>
                </a:lnTo>
                <a:cubicBezTo>
                  <a:pt x="72118" y="32679"/>
                  <a:pt x="76531" y="22067"/>
                  <a:pt x="85358" y="13240"/>
                </a:cubicBezTo>
                <a:cubicBezTo>
                  <a:pt x="94185" y="4413"/>
                  <a:pt x="104797" y="0"/>
                  <a:pt x="117192" y="0"/>
                </a:cubicBezTo>
                <a:close/>
                <a:moveTo>
                  <a:pt x="117192" y="36059"/>
                </a:moveTo>
                <a:cubicBezTo>
                  <a:pt x="114750" y="36059"/>
                  <a:pt x="112637" y="36951"/>
                  <a:pt x="110853" y="38735"/>
                </a:cubicBezTo>
                <a:cubicBezTo>
                  <a:pt x="109069" y="40519"/>
                  <a:pt x="108177" y="42632"/>
                  <a:pt x="108177" y="45074"/>
                </a:cubicBezTo>
                <a:lnTo>
                  <a:pt x="108177" y="126206"/>
                </a:lnTo>
                <a:cubicBezTo>
                  <a:pt x="108177" y="128648"/>
                  <a:pt x="109069" y="130761"/>
                  <a:pt x="110853" y="132545"/>
                </a:cubicBezTo>
                <a:cubicBezTo>
                  <a:pt x="112637" y="134329"/>
                  <a:pt x="114750" y="135221"/>
                  <a:pt x="117192" y="135221"/>
                </a:cubicBezTo>
                <a:lnTo>
                  <a:pt x="135221" y="135221"/>
                </a:lnTo>
                <a:cubicBezTo>
                  <a:pt x="137663" y="135221"/>
                  <a:pt x="139775" y="134329"/>
                  <a:pt x="141559" y="132545"/>
                </a:cubicBezTo>
                <a:cubicBezTo>
                  <a:pt x="143344" y="130761"/>
                  <a:pt x="144236" y="128648"/>
                  <a:pt x="144236" y="126206"/>
                </a:cubicBezTo>
                <a:lnTo>
                  <a:pt x="144236" y="45074"/>
                </a:lnTo>
                <a:cubicBezTo>
                  <a:pt x="144236" y="42632"/>
                  <a:pt x="143344" y="40519"/>
                  <a:pt x="141559" y="38735"/>
                </a:cubicBezTo>
                <a:cubicBezTo>
                  <a:pt x="139775" y="36951"/>
                  <a:pt x="137663" y="36059"/>
                  <a:pt x="135221" y="36059"/>
                </a:cubicBezTo>
                <a:lnTo>
                  <a:pt x="117192" y="36059"/>
                </a:lnTo>
                <a:close/>
                <a:moveTo>
                  <a:pt x="36059" y="180295"/>
                </a:moveTo>
                <a:lnTo>
                  <a:pt x="36059" y="261427"/>
                </a:lnTo>
                <a:lnTo>
                  <a:pt x="117192" y="261427"/>
                </a:lnTo>
                <a:lnTo>
                  <a:pt x="117192" y="180295"/>
                </a:lnTo>
                <a:lnTo>
                  <a:pt x="36059" y="180295"/>
                </a:lnTo>
                <a:close/>
                <a:moveTo>
                  <a:pt x="135221" y="180295"/>
                </a:moveTo>
                <a:lnTo>
                  <a:pt x="135221" y="261427"/>
                </a:lnTo>
                <a:lnTo>
                  <a:pt x="225368" y="261427"/>
                </a:lnTo>
                <a:lnTo>
                  <a:pt x="225368" y="180295"/>
                </a:lnTo>
                <a:lnTo>
                  <a:pt x="135221" y="180295"/>
                </a:lnTo>
                <a:close/>
                <a:moveTo>
                  <a:pt x="243398" y="180295"/>
                </a:moveTo>
                <a:lnTo>
                  <a:pt x="243398" y="261427"/>
                </a:lnTo>
                <a:lnTo>
                  <a:pt x="333545" y="261427"/>
                </a:lnTo>
                <a:lnTo>
                  <a:pt x="333545" y="180295"/>
                </a:lnTo>
                <a:lnTo>
                  <a:pt x="243398" y="180295"/>
                </a:lnTo>
                <a:close/>
                <a:moveTo>
                  <a:pt x="351574" y="180295"/>
                </a:moveTo>
                <a:lnTo>
                  <a:pt x="351574" y="261427"/>
                </a:lnTo>
                <a:lnTo>
                  <a:pt x="432707" y="261427"/>
                </a:lnTo>
                <a:lnTo>
                  <a:pt x="432707" y="180295"/>
                </a:lnTo>
                <a:lnTo>
                  <a:pt x="351574" y="180295"/>
                </a:lnTo>
                <a:close/>
                <a:moveTo>
                  <a:pt x="36059" y="279457"/>
                </a:moveTo>
                <a:lnTo>
                  <a:pt x="36059" y="369604"/>
                </a:lnTo>
                <a:lnTo>
                  <a:pt x="117192" y="369604"/>
                </a:lnTo>
                <a:lnTo>
                  <a:pt x="117192" y="279457"/>
                </a:lnTo>
                <a:lnTo>
                  <a:pt x="36059" y="279457"/>
                </a:lnTo>
                <a:close/>
                <a:moveTo>
                  <a:pt x="135221" y="279457"/>
                </a:moveTo>
                <a:lnTo>
                  <a:pt x="135221" y="369604"/>
                </a:lnTo>
                <a:lnTo>
                  <a:pt x="225368" y="369604"/>
                </a:lnTo>
                <a:lnTo>
                  <a:pt x="225368" y="279457"/>
                </a:lnTo>
                <a:lnTo>
                  <a:pt x="135221" y="279457"/>
                </a:lnTo>
                <a:close/>
                <a:moveTo>
                  <a:pt x="243398" y="279457"/>
                </a:moveTo>
                <a:lnTo>
                  <a:pt x="243398" y="369604"/>
                </a:lnTo>
                <a:lnTo>
                  <a:pt x="333545" y="369604"/>
                </a:lnTo>
                <a:lnTo>
                  <a:pt x="333545" y="279457"/>
                </a:lnTo>
                <a:lnTo>
                  <a:pt x="243398" y="279457"/>
                </a:lnTo>
                <a:close/>
                <a:moveTo>
                  <a:pt x="351574" y="279457"/>
                </a:moveTo>
                <a:lnTo>
                  <a:pt x="351574" y="369604"/>
                </a:lnTo>
                <a:lnTo>
                  <a:pt x="432707" y="369604"/>
                </a:lnTo>
                <a:lnTo>
                  <a:pt x="432707" y="279457"/>
                </a:lnTo>
                <a:lnTo>
                  <a:pt x="351574" y="279457"/>
                </a:lnTo>
                <a:close/>
                <a:moveTo>
                  <a:pt x="36059" y="387634"/>
                </a:moveTo>
                <a:lnTo>
                  <a:pt x="36059" y="468766"/>
                </a:lnTo>
                <a:lnTo>
                  <a:pt x="117192" y="468766"/>
                </a:lnTo>
                <a:lnTo>
                  <a:pt x="117192" y="387634"/>
                </a:lnTo>
                <a:lnTo>
                  <a:pt x="36059" y="387634"/>
                </a:lnTo>
                <a:close/>
                <a:moveTo>
                  <a:pt x="135221" y="387634"/>
                </a:moveTo>
                <a:lnTo>
                  <a:pt x="135221" y="468766"/>
                </a:lnTo>
                <a:lnTo>
                  <a:pt x="225368" y="468766"/>
                </a:lnTo>
                <a:lnTo>
                  <a:pt x="225368" y="387634"/>
                </a:lnTo>
                <a:lnTo>
                  <a:pt x="135221" y="387634"/>
                </a:lnTo>
                <a:close/>
                <a:moveTo>
                  <a:pt x="243398" y="387634"/>
                </a:moveTo>
                <a:lnTo>
                  <a:pt x="243398" y="468766"/>
                </a:lnTo>
                <a:lnTo>
                  <a:pt x="333545" y="468766"/>
                </a:lnTo>
                <a:lnTo>
                  <a:pt x="333545" y="387634"/>
                </a:lnTo>
                <a:lnTo>
                  <a:pt x="243398" y="387634"/>
                </a:lnTo>
                <a:close/>
                <a:moveTo>
                  <a:pt x="351574" y="387634"/>
                </a:moveTo>
                <a:lnTo>
                  <a:pt x="351574" y="468766"/>
                </a:lnTo>
                <a:lnTo>
                  <a:pt x="432707" y="468766"/>
                </a:lnTo>
                <a:lnTo>
                  <a:pt x="432707" y="387634"/>
                </a:lnTo>
                <a:lnTo>
                  <a:pt x="351574" y="387634"/>
                </a:lnTo>
                <a:close/>
                <a:moveTo>
                  <a:pt x="333545" y="36059"/>
                </a:moveTo>
                <a:cubicBezTo>
                  <a:pt x="331104" y="36059"/>
                  <a:pt x="328990" y="36951"/>
                  <a:pt x="327207" y="38735"/>
                </a:cubicBezTo>
                <a:cubicBezTo>
                  <a:pt x="325423" y="40519"/>
                  <a:pt x="324531" y="42632"/>
                  <a:pt x="324531" y="45074"/>
                </a:cubicBezTo>
                <a:lnTo>
                  <a:pt x="324531" y="126206"/>
                </a:lnTo>
                <a:cubicBezTo>
                  <a:pt x="324531" y="128648"/>
                  <a:pt x="325423" y="130761"/>
                  <a:pt x="327207" y="132545"/>
                </a:cubicBezTo>
                <a:cubicBezTo>
                  <a:pt x="328990" y="134329"/>
                  <a:pt x="331104" y="135221"/>
                  <a:pt x="333545" y="135221"/>
                </a:cubicBezTo>
                <a:lnTo>
                  <a:pt x="351574" y="135221"/>
                </a:lnTo>
                <a:cubicBezTo>
                  <a:pt x="354016" y="135221"/>
                  <a:pt x="356129" y="134329"/>
                  <a:pt x="357913" y="132545"/>
                </a:cubicBezTo>
                <a:cubicBezTo>
                  <a:pt x="359697" y="130761"/>
                  <a:pt x="360590" y="128648"/>
                  <a:pt x="360590" y="126206"/>
                </a:cubicBezTo>
                <a:lnTo>
                  <a:pt x="360590" y="45074"/>
                </a:lnTo>
                <a:cubicBezTo>
                  <a:pt x="360590" y="42632"/>
                  <a:pt x="359697" y="40519"/>
                  <a:pt x="357913" y="38735"/>
                </a:cubicBezTo>
                <a:cubicBezTo>
                  <a:pt x="356129" y="36951"/>
                  <a:pt x="354016" y="36059"/>
                  <a:pt x="351574" y="36059"/>
                </a:cubicBezTo>
                <a:lnTo>
                  <a:pt x="333545" y="360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 Diagonal Corner Rectangle 52"/>
          <p:cNvSpPr/>
          <p:nvPr/>
        </p:nvSpPr>
        <p:spPr>
          <a:xfrm rot="5400000">
            <a:off x="9692792" y="2358178"/>
            <a:ext cx="1224138" cy="1223819"/>
          </a:xfrm>
          <a:prstGeom prst="ellipse">
            <a:avLst/>
          </a:prstGeom>
          <a:solidFill>
            <a:srgbClr val="243E4D"/>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solidFill>
                <a:schemeClr val="bg1">
                  <a:lumMod val="65000"/>
                </a:schemeClr>
              </a:solidFill>
            </a:endParaRPr>
          </a:p>
        </p:txBody>
      </p:sp>
      <p:sp>
        <p:nvSpPr>
          <p:cNvPr id="19" name="TextBox 30"/>
          <p:cNvSpPr txBox="1"/>
          <p:nvPr/>
        </p:nvSpPr>
        <p:spPr>
          <a:xfrm>
            <a:off x="11248384" y="3503217"/>
            <a:ext cx="6277616" cy="1384995"/>
          </a:xfrm>
          <a:prstGeom prst="rect">
            <a:avLst/>
          </a:prstGeom>
          <a:noFill/>
          <a:ln>
            <a:noFill/>
          </a:ln>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社群主題、申請類別、社群組長及成員</a:t>
            </a:r>
            <a:r>
              <a:rPr lang="zh-TW" altLang="en-US" sz="2800" dirty="0" smtClean="0">
                <a:latin typeface="微軟正黑體" panose="020B0604030504040204" pitchFamily="34" charset="-120"/>
                <a:ea typeface="微軟正黑體" panose="020B0604030504040204" pitchFamily="34" charset="-120"/>
              </a:rPr>
              <a:t>、指導老師、</a:t>
            </a:r>
            <a:r>
              <a:rPr lang="zh-TW" altLang="en-US" sz="2800" dirty="0">
                <a:latin typeface="微軟正黑體" panose="020B0604030504040204" pitchFamily="34" charset="-120"/>
                <a:ea typeface="微軟正黑體" panose="020B0604030504040204" pitchFamily="34" charset="-120"/>
              </a:rPr>
              <a:t>社群</a:t>
            </a:r>
            <a:r>
              <a:rPr lang="zh-TW" altLang="en-US" sz="2800" dirty="0" smtClean="0">
                <a:latin typeface="微軟正黑體" panose="020B0604030504040204" pitchFamily="34" charset="-120"/>
                <a:ea typeface="微軟正黑體" panose="020B0604030504040204" pitchFamily="34" charset="-120"/>
              </a:rPr>
              <a:t>執行方式、</a:t>
            </a:r>
            <a:r>
              <a:rPr lang="zh-TW" altLang="en-US" sz="2800" dirty="0">
                <a:latin typeface="微軟正黑體" panose="020B0604030504040204" pitchFamily="34" charset="-120"/>
                <a:ea typeface="微軟正黑體" panose="020B0604030504040204" pitchFamily="34" charset="-120"/>
              </a:rPr>
              <a:t>預期</a:t>
            </a:r>
            <a:r>
              <a:rPr lang="zh-TW" altLang="en-US" sz="2800" dirty="0" smtClean="0">
                <a:latin typeface="微軟正黑體" panose="020B0604030504040204" pitchFamily="34" charset="-120"/>
                <a:ea typeface="微軟正黑體" panose="020B0604030504040204" pitchFamily="34" charset="-120"/>
              </a:rPr>
              <a:t>成效、執行預算。</a:t>
            </a:r>
            <a:endParaRPr lang="zh-TW" altLang="en-US" sz="2800" dirty="0">
              <a:latin typeface="微軟正黑體" panose="020B0604030504040204" pitchFamily="34" charset="-120"/>
              <a:ea typeface="微軟正黑體" panose="020B0604030504040204" pitchFamily="34" charset="-120"/>
            </a:endParaRPr>
          </a:p>
        </p:txBody>
      </p:sp>
      <p:sp>
        <p:nvSpPr>
          <p:cNvPr id="20" name="矩形 19"/>
          <p:cNvSpPr/>
          <p:nvPr/>
        </p:nvSpPr>
        <p:spPr>
          <a:xfrm>
            <a:off x="11046612" y="2423063"/>
            <a:ext cx="2492990" cy="923330"/>
          </a:xfrm>
          <a:prstGeom prst="rect">
            <a:avLst/>
          </a:prstGeom>
        </p:spPr>
        <p:txBody>
          <a:bodyPr wrap="none">
            <a:spAutoFit/>
          </a:bodyPr>
          <a:lstStyle/>
          <a:p>
            <a:pPr algn="r">
              <a:lnSpc>
                <a:spcPct val="150000"/>
              </a:lnSpc>
            </a:pPr>
            <a:r>
              <a:rPr lang="zh-CN" altLang="en-US" sz="3600" b="1" dirty="0">
                <a:latin typeface="微軟正黑體" panose="020B0604030504040204" pitchFamily="34" charset="-120"/>
                <a:ea typeface="微軟正黑體" panose="020B0604030504040204" pitchFamily="34" charset="-120"/>
              </a:rPr>
              <a:t>申請書內容</a:t>
            </a:r>
          </a:p>
        </p:txBody>
      </p:sp>
      <p:sp>
        <p:nvSpPr>
          <p:cNvPr id="21" name="Freeform 21"/>
          <p:cNvSpPr>
            <a:spLocks noEditPoints="1"/>
          </p:cNvSpPr>
          <p:nvPr/>
        </p:nvSpPr>
        <p:spPr bwMode="auto">
          <a:xfrm>
            <a:off x="9952701" y="2616814"/>
            <a:ext cx="704321" cy="706546"/>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ysClr val="window" lastClr="FFFFFF"/>
          </a:solidFill>
          <a:ln>
            <a:noFill/>
          </a:ln>
        </p:spPr>
        <p:txBody>
          <a:bodyPr vert="horz" wrap="square" lIns="121645" tIns="60823" rIns="121645" bIns="60823" numCol="1" anchor="t" anchorCtr="0" compatLnSpc="1"/>
          <a:lstStyle/>
          <a:p>
            <a:pPr defTabSz="1216630">
              <a:defRPr/>
            </a:pPr>
            <a:endParaRPr lang="en-US" sz="3191" kern="0" dirty="0">
              <a:solidFill>
                <a:prstClr val="black"/>
              </a:solidFill>
              <a:latin typeface="微软雅黑" panose="020B0503020204020204" pitchFamily="34" charset="-122"/>
              <a:ea typeface="微软雅黑" panose="020B0503020204020204" pitchFamily="34" charset="-122"/>
              <a:sym typeface="Source Han Serif SC" panose="02020400000000000000" pitchFamily="18" charset="-122"/>
            </a:endParaRPr>
          </a:p>
        </p:txBody>
      </p:sp>
      <p:sp>
        <p:nvSpPr>
          <p:cNvPr id="22" name="Round Diagonal Corner Rectangle 54"/>
          <p:cNvSpPr/>
          <p:nvPr/>
        </p:nvSpPr>
        <p:spPr>
          <a:xfrm>
            <a:off x="9829561" y="5119709"/>
            <a:ext cx="1223817" cy="1224136"/>
          </a:xfrm>
          <a:prstGeom prst="ellipse">
            <a:avLst/>
          </a:prstGeom>
          <a:solidFill>
            <a:srgbClr val="A6673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solidFill>
                <a:schemeClr val="bg1">
                  <a:lumMod val="65000"/>
                </a:schemeClr>
              </a:solidFill>
            </a:endParaRPr>
          </a:p>
        </p:txBody>
      </p:sp>
      <p:sp>
        <p:nvSpPr>
          <p:cNvPr id="23" name="TextBox 33"/>
          <p:cNvSpPr txBox="1"/>
          <p:nvPr/>
        </p:nvSpPr>
        <p:spPr>
          <a:xfrm>
            <a:off x="11277600" y="6134100"/>
            <a:ext cx="6477000" cy="523220"/>
          </a:xfrm>
          <a:prstGeom prst="rect">
            <a:avLst/>
          </a:prstGeom>
          <a:noFill/>
          <a:ln>
            <a:noFill/>
          </a:ln>
        </p:spPr>
        <p:txBody>
          <a:bodyPr wrap="square" rtlCol="0">
            <a:spAutoFit/>
          </a:bodyPr>
          <a:lstStyle/>
          <a:p>
            <a:r>
              <a:rPr lang="en-US" altLang="zh-TW" sz="2800" dirty="0" smtClean="0">
                <a:solidFill>
                  <a:srgbClr val="FF0000"/>
                </a:solidFill>
                <a:latin typeface="微軟正黑體" panose="020B0604030504040204" pitchFamily="34" charset="-120"/>
                <a:ea typeface="微軟正黑體" panose="020B0604030504040204" pitchFamily="34" charset="-120"/>
              </a:rPr>
              <a:t>113/02/16(</a:t>
            </a:r>
            <a:r>
              <a:rPr lang="zh-TW" altLang="en-US" sz="2800" dirty="0">
                <a:solidFill>
                  <a:srgbClr val="FF0000"/>
                </a:solidFill>
                <a:latin typeface="微軟正黑體" panose="020B0604030504040204" pitchFamily="34" charset="-120"/>
                <a:ea typeface="微軟正黑體" panose="020B0604030504040204" pitchFamily="34" charset="-120"/>
              </a:rPr>
              <a:t>五</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公告於教學卓越中心網站</a:t>
            </a:r>
          </a:p>
        </p:txBody>
      </p:sp>
      <p:sp>
        <p:nvSpPr>
          <p:cNvPr id="24" name="矩形 23"/>
          <p:cNvSpPr/>
          <p:nvPr/>
        </p:nvSpPr>
        <p:spPr>
          <a:xfrm>
            <a:off x="11046611" y="5213905"/>
            <a:ext cx="2954655" cy="923330"/>
          </a:xfrm>
          <a:prstGeom prst="rect">
            <a:avLst/>
          </a:prstGeom>
        </p:spPr>
        <p:txBody>
          <a:bodyPr wrap="none">
            <a:spAutoFit/>
          </a:bodyPr>
          <a:lstStyle/>
          <a:p>
            <a:pPr algn="r">
              <a:lnSpc>
                <a:spcPct val="150000"/>
              </a:lnSpc>
            </a:pPr>
            <a:r>
              <a:rPr lang="zh-TW" altLang="en-US" sz="3600" b="1" dirty="0">
                <a:latin typeface="微軟正黑體" panose="020B0604030504040204" pitchFamily="34" charset="-120"/>
                <a:ea typeface="微軟正黑體" panose="020B0604030504040204" pitchFamily="34" charset="-120"/>
              </a:rPr>
              <a:t>錄取公告時間</a:t>
            </a:r>
          </a:p>
        </p:txBody>
      </p:sp>
      <p:sp>
        <p:nvSpPr>
          <p:cNvPr id="25" name="Freeform 297"/>
          <p:cNvSpPr/>
          <p:nvPr/>
        </p:nvSpPr>
        <p:spPr>
          <a:xfrm>
            <a:off x="10132191" y="5432356"/>
            <a:ext cx="618556" cy="530618"/>
          </a:xfrm>
          <a:custGeom>
            <a:avLst/>
            <a:gdLst/>
            <a:ahLst/>
            <a:cxnLst/>
            <a:rect l="l" t="t" r="r" b="b"/>
            <a:pathLst>
              <a:path w="504824" h="433054">
                <a:moveTo>
                  <a:pt x="432708" y="0"/>
                </a:moveTo>
                <a:cubicBezTo>
                  <a:pt x="442472" y="0"/>
                  <a:pt x="450924" y="3568"/>
                  <a:pt x="458061" y="10705"/>
                </a:cubicBezTo>
                <a:cubicBezTo>
                  <a:pt x="465197" y="17842"/>
                  <a:pt x="468766" y="26293"/>
                  <a:pt x="468766" y="36059"/>
                </a:cubicBezTo>
                <a:lnTo>
                  <a:pt x="468766" y="144236"/>
                </a:lnTo>
                <a:cubicBezTo>
                  <a:pt x="478720" y="144236"/>
                  <a:pt x="487218" y="147757"/>
                  <a:pt x="494262" y="154800"/>
                </a:cubicBezTo>
                <a:cubicBezTo>
                  <a:pt x="501303" y="161843"/>
                  <a:pt x="504824" y="170341"/>
                  <a:pt x="504824" y="180295"/>
                </a:cubicBezTo>
                <a:cubicBezTo>
                  <a:pt x="504824" y="190248"/>
                  <a:pt x="501303" y="198747"/>
                  <a:pt x="494262" y="205789"/>
                </a:cubicBezTo>
                <a:cubicBezTo>
                  <a:pt x="487218" y="212832"/>
                  <a:pt x="478720" y="216354"/>
                  <a:pt x="468766" y="216354"/>
                </a:cubicBezTo>
                <a:lnTo>
                  <a:pt x="468766" y="324530"/>
                </a:lnTo>
                <a:cubicBezTo>
                  <a:pt x="468766" y="334296"/>
                  <a:pt x="465197" y="342748"/>
                  <a:pt x="458061" y="349884"/>
                </a:cubicBezTo>
                <a:cubicBezTo>
                  <a:pt x="450924" y="357021"/>
                  <a:pt x="442472" y="360589"/>
                  <a:pt x="432708" y="360589"/>
                </a:cubicBezTo>
                <a:cubicBezTo>
                  <a:pt x="354392" y="295420"/>
                  <a:pt x="278142" y="259737"/>
                  <a:pt x="203958" y="253539"/>
                </a:cubicBezTo>
                <a:cubicBezTo>
                  <a:pt x="193066" y="257108"/>
                  <a:pt x="184520" y="263305"/>
                  <a:pt x="178324" y="272132"/>
                </a:cubicBezTo>
                <a:cubicBezTo>
                  <a:pt x="172125" y="280959"/>
                  <a:pt x="169215" y="290396"/>
                  <a:pt x="169589" y="300444"/>
                </a:cubicBezTo>
                <a:cubicBezTo>
                  <a:pt x="169965" y="310492"/>
                  <a:pt x="173722" y="319178"/>
                  <a:pt x="180858" y="326502"/>
                </a:cubicBezTo>
                <a:cubicBezTo>
                  <a:pt x="177102" y="332700"/>
                  <a:pt x="174942" y="338851"/>
                  <a:pt x="174378" y="344954"/>
                </a:cubicBezTo>
                <a:cubicBezTo>
                  <a:pt x="173815" y="351058"/>
                  <a:pt x="174378" y="356504"/>
                  <a:pt x="176069" y="361294"/>
                </a:cubicBezTo>
                <a:cubicBezTo>
                  <a:pt x="177760" y="366083"/>
                  <a:pt x="180904" y="371247"/>
                  <a:pt x="185506" y="376788"/>
                </a:cubicBezTo>
                <a:cubicBezTo>
                  <a:pt x="190107" y="382328"/>
                  <a:pt x="194615" y="387023"/>
                  <a:pt x="199029" y="390873"/>
                </a:cubicBezTo>
                <a:cubicBezTo>
                  <a:pt x="203443" y="394723"/>
                  <a:pt x="209218" y="399465"/>
                  <a:pt x="216353" y="405099"/>
                </a:cubicBezTo>
                <a:cubicBezTo>
                  <a:pt x="210908" y="415992"/>
                  <a:pt x="200436" y="423786"/>
                  <a:pt x="184942" y="428481"/>
                </a:cubicBezTo>
                <a:cubicBezTo>
                  <a:pt x="169449" y="433177"/>
                  <a:pt x="153625" y="434257"/>
                  <a:pt x="137474" y="431721"/>
                </a:cubicBezTo>
                <a:cubicBezTo>
                  <a:pt x="121323" y="429186"/>
                  <a:pt x="108928" y="423974"/>
                  <a:pt x="100289" y="416086"/>
                </a:cubicBezTo>
                <a:cubicBezTo>
                  <a:pt x="98974" y="411767"/>
                  <a:pt x="96203" y="403550"/>
                  <a:pt x="91979" y="391437"/>
                </a:cubicBezTo>
                <a:cubicBezTo>
                  <a:pt x="87753" y="379323"/>
                  <a:pt x="84747" y="370449"/>
                  <a:pt x="82963" y="364815"/>
                </a:cubicBezTo>
                <a:cubicBezTo>
                  <a:pt x="81180" y="359181"/>
                  <a:pt x="79020" y="350823"/>
                  <a:pt x="76484" y="339743"/>
                </a:cubicBezTo>
                <a:cubicBezTo>
                  <a:pt x="73949" y="328662"/>
                  <a:pt x="72540" y="319178"/>
                  <a:pt x="72259" y="311290"/>
                </a:cubicBezTo>
                <a:cubicBezTo>
                  <a:pt x="71977" y="303402"/>
                  <a:pt x="72306" y="294153"/>
                  <a:pt x="73245" y="283541"/>
                </a:cubicBezTo>
                <a:cubicBezTo>
                  <a:pt x="74184" y="272930"/>
                  <a:pt x="76250" y="262554"/>
                  <a:pt x="79442" y="252412"/>
                </a:cubicBezTo>
                <a:lnTo>
                  <a:pt x="45073" y="252412"/>
                </a:lnTo>
                <a:cubicBezTo>
                  <a:pt x="32678" y="252412"/>
                  <a:pt x="22067" y="247999"/>
                  <a:pt x="13240" y="239172"/>
                </a:cubicBezTo>
                <a:cubicBezTo>
                  <a:pt x="4414" y="230345"/>
                  <a:pt x="0" y="219734"/>
                  <a:pt x="0" y="207339"/>
                </a:cubicBezTo>
                <a:lnTo>
                  <a:pt x="0" y="153250"/>
                </a:lnTo>
                <a:cubicBezTo>
                  <a:pt x="0" y="140855"/>
                  <a:pt x="4414" y="130244"/>
                  <a:pt x="13240" y="121417"/>
                </a:cubicBezTo>
                <a:cubicBezTo>
                  <a:pt x="22067" y="112590"/>
                  <a:pt x="32678" y="108177"/>
                  <a:pt x="45073" y="108177"/>
                </a:cubicBezTo>
                <a:lnTo>
                  <a:pt x="180295" y="108177"/>
                </a:lnTo>
                <a:cubicBezTo>
                  <a:pt x="261991" y="108177"/>
                  <a:pt x="346129" y="72118"/>
                  <a:pt x="432708" y="0"/>
                </a:cubicBezTo>
                <a:close/>
                <a:moveTo>
                  <a:pt x="432708" y="45637"/>
                </a:moveTo>
                <a:cubicBezTo>
                  <a:pt x="358711" y="102355"/>
                  <a:pt x="286593" y="134564"/>
                  <a:pt x="216353" y="142264"/>
                </a:cubicBezTo>
                <a:lnTo>
                  <a:pt x="216353" y="218326"/>
                </a:lnTo>
                <a:cubicBezTo>
                  <a:pt x="287157" y="226213"/>
                  <a:pt x="359274" y="258234"/>
                  <a:pt x="432708" y="314389"/>
                </a:cubicBezTo>
                <a:lnTo>
                  <a:pt x="432708" y="45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ound Diagonal Corner Rectangle 45"/>
          <p:cNvSpPr/>
          <p:nvPr/>
        </p:nvSpPr>
        <p:spPr>
          <a:xfrm rot="16200000">
            <a:off x="9858239" y="7239237"/>
            <a:ext cx="1224136" cy="1223817"/>
          </a:xfrm>
          <a:prstGeom prst="ellipse">
            <a:avLst/>
          </a:prstGeom>
          <a:solidFill>
            <a:srgbClr val="243E4D"/>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solidFill>
                <a:schemeClr val="bg1">
                  <a:lumMod val="65000"/>
                </a:schemeClr>
              </a:solidFill>
            </a:endParaRPr>
          </a:p>
        </p:txBody>
      </p:sp>
      <p:sp>
        <p:nvSpPr>
          <p:cNvPr id="27" name="TextBox 36"/>
          <p:cNvSpPr txBox="1"/>
          <p:nvPr/>
        </p:nvSpPr>
        <p:spPr>
          <a:xfrm>
            <a:off x="11277600" y="8334877"/>
            <a:ext cx="5069222" cy="523220"/>
          </a:xfrm>
          <a:prstGeom prst="rect">
            <a:avLst/>
          </a:prstGeom>
          <a:noFill/>
          <a:ln>
            <a:noFill/>
          </a:ln>
        </p:spPr>
        <p:txBody>
          <a:bodyPr wrap="square" rtlCol="0">
            <a:spAutoFit/>
          </a:bodyPr>
          <a:lstStyle/>
          <a:p>
            <a:r>
              <a:rPr lang="en-US" altLang="zh-TW" sz="2800" dirty="0" smtClean="0">
                <a:latin typeface="微軟正黑體" panose="020B0604030504040204" pitchFamily="34" charset="-120"/>
                <a:ea typeface="微軟正黑體" panose="020B0604030504040204" pitchFamily="34" charset="-120"/>
              </a:rPr>
              <a:t>113/02/19</a:t>
            </a:r>
            <a:r>
              <a:rPr lang="zh-TW" altLang="en-US" sz="2800" dirty="0" smtClean="0">
                <a:latin typeface="微軟正黑體" panose="020B0604030504040204" pitchFamily="34" charset="-120"/>
                <a:ea typeface="微軟正黑體" panose="020B0604030504040204" pitchFamily="34" charset="-120"/>
              </a:rPr>
              <a:t>至</a:t>
            </a:r>
            <a:r>
              <a:rPr lang="en-US" altLang="zh-TW" sz="2800" dirty="0" smtClean="0">
                <a:latin typeface="微軟正黑體" panose="020B0604030504040204" pitchFamily="34" charset="-120"/>
                <a:ea typeface="微軟正黑體" panose="020B0604030504040204" pitchFamily="34" charset="-120"/>
              </a:rPr>
              <a:t>113/05/31</a:t>
            </a:r>
          </a:p>
        </p:txBody>
      </p:sp>
      <p:sp>
        <p:nvSpPr>
          <p:cNvPr id="28" name="矩形 27"/>
          <p:cNvSpPr/>
          <p:nvPr/>
        </p:nvSpPr>
        <p:spPr>
          <a:xfrm>
            <a:off x="11082215" y="7414682"/>
            <a:ext cx="2954655" cy="923330"/>
          </a:xfrm>
          <a:prstGeom prst="rect">
            <a:avLst/>
          </a:prstGeom>
        </p:spPr>
        <p:txBody>
          <a:bodyPr wrap="none">
            <a:spAutoFit/>
          </a:bodyPr>
          <a:lstStyle/>
          <a:p>
            <a:pPr algn="r">
              <a:lnSpc>
                <a:spcPct val="150000"/>
              </a:lnSpc>
            </a:pPr>
            <a:r>
              <a:rPr lang="zh-TW" altLang="en-US" sz="3600" b="1" dirty="0">
                <a:latin typeface="微軟正黑體" panose="020B0604030504040204" pitchFamily="34" charset="-120"/>
                <a:ea typeface="微軟正黑體" panose="020B0604030504040204" pitchFamily="34" charset="-120"/>
              </a:rPr>
              <a:t>計畫執行期程</a:t>
            </a:r>
          </a:p>
        </p:txBody>
      </p:sp>
      <p:sp>
        <p:nvSpPr>
          <p:cNvPr id="29" name="Freeform 363"/>
          <p:cNvSpPr/>
          <p:nvPr/>
        </p:nvSpPr>
        <p:spPr>
          <a:xfrm>
            <a:off x="10180552" y="7559709"/>
            <a:ext cx="579511" cy="531518"/>
          </a:xfrm>
          <a:custGeom>
            <a:avLst/>
            <a:gdLst>
              <a:gd name="connsiteX0" fmla="*/ 432708 w 540885"/>
              <a:gd name="connsiteY0" fmla="*/ 356081 h 496091"/>
              <a:gd name="connsiteX1" fmla="*/ 407355 w 540885"/>
              <a:gd name="connsiteY1" fmla="*/ 366786 h 496091"/>
              <a:gd name="connsiteX2" fmla="*/ 396649 w 540885"/>
              <a:gd name="connsiteY2" fmla="*/ 392140 h 496091"/>
              <a:gd name="connsiteX3" fmla="*/ 407213 w 540885"/>
              <a:gd name="connsiteY3" fmla="*/ 417635 h 496091"/>
              <a:gd name="connsiteX4" fmla="*/ 432708 w 540885"/>
              <a:gd name="connsiteY4" fmla="*/ 428199 h 496091"/>
              <a:gd name="connsiteX5" fmla="*/ 458203 w 540885"/>
              <a:gd name="connsiteY5" fmla="*/ 417635 h 496091"/>
              <a:gd name="connsiteX6" fmla="*/ 468767 w 540885"/>
              <a:gd name="connsiteY6" fmla="*/ 392140 h 496091"/>
              <a:gd name="connsiteX7" fmla="*/ 458063 w 540885"/>
              <a:gd name="connsiteY7" fmla="*/ 366786 h 496091"/>
              <a:gd name="connsiteX8" fmla="*/ 432708 w 540885"/>
              <a:gd name="connsiteY8" fmla="*/ 356081 h 496091"/>
              <a:gd name="connsiteX9" fmla="*/ 396649 w 540885"/>
              <a:gd name="connsiteY9" fmla="*/ 288471 h 496091"/>
              <a:gd name="connsiteX10" fmla="*/ 409608 w 540885"/>
              <a:gd name="connsiteY10" fmla="*/ 301570 h 496091"/>
              <a:gd name="connsiteX11" fmla="*/ 424257 w 540885"/>
              <a:gd name="connsiteY11" fmla="*/ 320586 h 496091"/>
              <a:gd name="connsiteX12" fmla="*/ 432708 w 540885"/>
              <a:gd name="connsiteY12" fmla="*/ 320023 h 496091"/>
              <a:gd name="connsiteX13" fmla="*/ 441160 w 540885"/>
              <a:gd name="connsiteY13" fmla="*/ 320586 h 496091"/>
              <a:gd name="connsiteX14" fmla="*/ 467077 w 540885"/>
              <a:gd name="connsiteY14" fmla="*/ 289034 h 496091"/>
              <a:gd name="connsiteX15" fmla="*/ 468767 w 540885"/>
              <a:gd name="connsiteY15" fmla="*/ 288471 h 496091"/>
              <a:gd name="connsiteX16" fmla="*/ 503699 w 540885"/>
              <a:gd name="connsiteY16" fmla="*/ 308190 h 496091"/>
              <a:gd name="connsiteX17" fmla="*/ 504826 w 540885"/>
              <a:gd name="connsiteY17" fmla="*/ 310163 h 496091"/>
              <a:gd name="connsiteX18" fmla="*/ 490459 w 540885"/>
              <a:gd name="connsiteY18" fmla="*/ 349039 h 496091"/>
              <a:gd name="connsiteX19" fmla="*/ 498910 w 540885"/>
              <a:gd name="connsiteY19" fmla="*/ 363688 h 496091"/>
              <a:gd name="connsiteX20" fmla="*/ 540885 w 540885"/>
              <a:gd name="connsiteY20" fmla="*/ 372421 h 496091"/>
              <a:gd name="connsiteX21" fmla="*/ 540885 w 540885"/>
              <a:gd name="connsiteY21" fmla="*/ 411860 h 496091"/>
              <a:gd name="connsiteX22" fmla="*/ 498910 w 540885"/>
              <a:gd name="connsiteY22" fmla="*/ 420593 h 496091"/>
              <a:gd name="connsiteX23" fmla="*/ 490459 w 540885"/>
              <a:gd name="connsiteY23" fmla="*/ 435242 h 496091"/>
              <a:gd name="connsiteX24" fmla="*/ 504826 w 540885"/>
              <a:gd name="connsiteY24" fmla="*/ 474118 h 496091"/>
              <a:gd name="connsiteX25" fmla="*/ 503699 w 540885"/>
              <a:gd name="connsiteY25" fmla="*/ 476090 h 496091"/>
              <a:gd name="connsiteX26" fmla="*/ 468767 w 540885"/>
              <a:gd name="connsiteY26" fmla="*/ 496091 h 496091"/>
              <a:gd name="connsiteX27" fmla="*/ 455809 w 540885"/>
              <a:gd name="connsiteY27" fmla="*/ 482851 h 496091"/>
              <a:gd name="connsiteX28" fmla="*/ 441160 w 540885"/>
              <a:gd name="connsiteY28" fmla="*/ 463695 h 496091"/>
              <a:gd name="connsiteX29" fmla="*/ 432708 w 540885"/>
              <a:gd name="connsiteY29" fmla="*/ 464258 h 496091"/>
              <a:gd name="connsiteX30" fmla="*/ 424257 w 540885"/>
              <a:gd name="connsiteY30" fmla="*/ 463695 h 496091"/>
              <a:gd name="connsiteX31" fmla="*/ 409608 w 540885"/>
              <a:gd name="connsiteY31" fmla="*/ 482851 h 496091"/>
              <a:gd name="connsiteX32" fmla="*/ 396649 w 540885"/>
              <a:gd name="connsiteY32" fmla="*/ 496091 h 496091"/>
              <a:gd name="connsiteX33" fmla="*/ 361717 w 540885"/>
              <a:gd name="connsiteY33" fmla="*/ 476090 h 496091"/>
              <a:gd name="connsiteX34" fmla="*/ 360591 w 540885"/>
              <a:gd name="connsiteY34" fmla="*/ 474118 h 496091"/>
              <a:gd name="connsiteX35" fmla="*/ 374958 w 540885"/>
              <a:gd name="connsiteY35" fmla="*/ 435242 h 496091"/>
              <a:gd name="connsiteX36" fmla="*/ 366507 w 540885"/>
              <a:gd name="connsiteY36" fmla="*/ 420593 h 496091"/>
              <a:gd name="connsiteX37" fmla="*/ 324532 w 540885"/>
              <a:gd name="connsiteY37" fmla="*/ 411860 h 496091"/>
              <a:gd name="connsiteX38" fmla="*/ 324532 w 540885"/>
              <a:gd name="connsiteY38" fmla="*/ 372421 h 496091"/>
              <a:gd name="connsiteX39" fmla="*/ 366507 w 540885"/>
              <a:gd name="connsiteY39" fmla="*/ 363688 h 496091"/>
              <a:gd name="connsiteX40" fmla="*/ 374958 w 540885"/>
              <a:gd name="connsiteY40" fmla="*/ 349039 h 496091"/>
              <a:gd name="connsiteX41" fmla="*/ 360591 w 540885"/>
              <a:gd name="connsiteY41" fmla="*/ 310163 h 496091"/>
              <a:gd name="connsiteX42" fmla="*/ 361717 w 540885"/>
              <a:gd name="connsiteY42" fmla="*/ 308190 h 496091"/>
              <a:gd name="connsiteX43" fmla="*/ 371577 w 540885"/>
              <a:gd name="connsiteY43" fmla="*/ 302557 h 496091"/>
              <a:gd name="connsiteX44" fmla="*/ 388198 w 540885"/>
              <a:gd name="connsiteY44" fmla="*/ 292978 h 496091"/>
              <a:gd name="connsiteX45" fmla="*/ 396649 w 540885"/>
              <a:gd name="connsiteY45" fmla="*/ 288471 h 496091"/>
              <a:gd name="connsiteX46" fmla="*/ 180295 w 540885"/>
              <a:gd name="connsiteY46" fmla="*/ 175788 h 496091"/>
              <a:gd name="connsiteX47" fmla="*/ 129305 w 540885"/>
              <a:gd name="connsiteY47" fmla="*/ 196916 h 496091"/>
              <a:gd name="connsiteX48" fmla="*/ 108177 w 540885"/>
              <a:gd name="connsiteY48" fmla="*/ 247906 h 496091"/>
              <a:gd name="connsiteX49" fmla="*/ 129305 w 540885"/>
              <a:gd name="connsiteY49" fmla="*/ 298895 h 496091"/>
              <a:gd name="connsiteX50" fmla="*/ 180295 w 540885"/>
              <a:gd name="connsiteY50" fmla="*/ 320024 h 496091"/>
              <a:gd name="connsiteX51" fmla="*/ 231285 w 540885"/>
              <a:gd name="connsiteY51" fmla="*/ 298895 h 496091"/>
              <a:gd name="connsiteX52" fmla="*/ 252413 w 540885"/>
              <a:gd name="connsiteY52" fmla="*/ 247906 h 496091"/>
              <a:gd name="connsiteX53" fmla="*/ 231285 w 540885"/>
              <a:gd name="connsiteY53" fmla="*/ 196916 h 496091"/>
              <a:gd name="connsiteX54" fmla="*/ 180295 w 540885"/>
              <a:gd name="connsiteY54" fmla="*/ 175788 h 496091"/>
              <a:gd name="connsiteX55" fmla="*/ 432708 w 540885"/>
              <a:gd name="connsiteY55" fmla="*/ 67611 h 496091"/>
              <a:gd name="connsiteX56" fmla="*/ 407355 w 540885"/>
              <a:gd name="connsiteY56" fmla="*/ 78316 h 496091"/>
              <a:gd name="connsiteX57" fmla="*/ 396649 w 540885"/>
              <a:gd name="connsiteY57" fmla="*/ 103670 h 496091"/>
              <a:gd name="connsiteX58" fmla="*/ 407213 w 540885"/>
              <a:gd name="connsiteY58" fmla="*/ 129165 h 496091"/>
              <a:gd name="connsiteX59" fmla="*/ 432708 w 540885"/>
              <a:gd name="connsiteY59" fmla="*/ 139729 h 496091"/>
              <a:gd name="connsiteX60" fmla="*/ 458203 w 540885"/>
              <a:gd name="connsiteY60" fmla="*/ 129165 h 496091"/>
              <a:gd name="connsiteX61" fmla="*/ 468767 w 540885"/>
              <a:gd name="connsiteY61" fmla="*/ 103670 h 496091"/>
              <a:gd name="connsiteX62" fmla="*/ 458063 w 540885"/>
              <a:gd name="connsiteY62" fmla="*/ 78316 h 496091"/>
              <a:gd name="connsiteX63" fmla="*/ 432708 w 540885"/>
              <a:gd name="connsiteY63" fmla="*/ 67611 h 496091"/>
              <a:gd name="connsiteX64" fmla="*/ 154096 w 540885"/>
              <a:gd name="connsiteY64" fmla="*/ 67611 h 496091"/>
              <a:gd name="connsiteX65" fmla="*/ 206494 w 540885"/>
              <a:gd name="connsiteY65" fmla="*/ 67611 h 496091"/>
              <a:gd name="connsiteX66" fmla="*/ 212128 w 540885"/>
              <a:gd name="connsiteY66" fmla="*/ 69724 h 496091"/>
              <a:gd name="connsiteX67" fmla="*/ 214945 w 540885"/>
              <a:gd name="connsiteY67" fmla="*/ 74654 h 496091"/>
              <a:gd name="connsiteX68" fmla="*/ 221425 w 540885"/>
              <a:gd name="connsiteY68" fmla="*/ 117755 h 496091"/>
              <a:gd name="connsiteX69" fmla="*/ 242553 w 540885"/>
              <a:gd name="connsiteY69" fmla="*/ 126488 h 496091"/>
              <a:gd name="connsiteX70" fmla="*/ 275795 w 540885"/>
              <a:gd name="connsiteY70" fmla="*/ 101416 h 496091"/>
              <a:gd name="connsiteX71" fmla="*/ 281429 w 540885"/>
              <a:gd name="connsiteY71" fmla="*/ 99444 h 496091"/>
              <a:gd name="connsiteX72" fmla="*/ 287345 w 540885"/>
              <a:gd name="connsiteY72" fmla="*/ 101698 h 496091"/>
              <a:gd name="connsiteX73" fmla="*/ 327911 w 540885"/>
              <a:gd name="connsiteY73" fmla="*/ 146772 h 496091"/>
              <a:gd name="connsiteX74" fmla="*/ 325939 w 540885"/>
              <a:gd name="connsiteY74" fmla="*/ 152124 h 496091"/>
              <a:gd name="connsiteX75" fmla="*/ 314108 w 540885"/>
              <a:gd name="connsiteY75" fmla="*/ 167337 h 496091"/>
              <a:gd name="connsiteX76" fmla="*/ 301430 w 540885"/>
              <a:gd name="connsiteY76" fmla="*/ 184239 h 496091"/>
              <a:gd name="connsiteX77" fmla="*/ 311008 w 540885"/>
              <a:gd name="connsiteY77" fmla="*/ 207339 h 496091"/>
              <a:gd name="connsiteX78" fmla="*/ 353828 w 540885"/>
              <a:gd name="connsiteY78" fmla="*/ 213819 h 496091"/>
              <a:gd name="connsiteX79" fmla="*/ 358618 w 540885"/>
              <a:gd name="connsiteY79" fmla="*/ 216777 h 496091"/>
              <a:gd name="connsiteX80" fmla="*/ 360590 w 540885"/>
              <a:gd name="connsiteY80" fmla="*/ 222270 h 496091"/>
              <a:gd name="connsiteX81" fmla="*/ 360590 w 540885"/>
              <a:gd name="connsiteY81" fmla="*/ 274386 h 496091"/>
              <a:gd name="connsiteX82" fmla="*/ 358618 w 540885"/>
              <a:gd name="connsiteY82" fmla="*/ 279880 h 496091"/>
              <a:gd name="connsiteX83" fmla="*/ 354110 w 540885"/>
              <a:gd name="connsiteY83" fmla="*/ 282838 h 496091"/>
              <a:gd name="connsiteX84" fmla="*/ 310445 w 540885"/>
              <a:gd name="connsiteY84" fmla="*/ 289599 h 496091"/>
              <a:gd name="connsiteX85" fmla="*/ 301430 w 540885"/>
              <a:gd name="connsiteY85" fmla="*/ 311009 h 496091"/>
              <a:gd name="connsiteX86" fmla="*/ 326784 w 540885"/>
              <a:gd name="connsiteY86" fmla="*/ 343405 h 496091"/>
              <a:gd name="connsiteX87" fmla="*/ 328756 w 540885"/>
              <a:gd name="connsiteY87" fmla="*/ 349040 h 496091"/>
              <a:gd name="connsiteX88" fmla="*/ 326784 w 540885"/>
              <a:gd name="connsiteY88" fmla="*/ 354392 h 496091"/>
              <a:gd name="connsiteX89" fmla="*/ 303543 w 540885"/>
              <a:gd name="connsiteY89" fmla="*/ 379605 h 496091"/>
              <a:gd name="connsiteX90" fmla="*/ 281429 w 540885"/>
              <a:gd name="connsiteY90" fmla="*/ 396367 h 496091"/>
              <a:gd name="connsiteX91" fmla="*/ 275513 w 540885"/>
              <a:gd name="connsiteY91" fmla="*/ 394395 h 496091"/>
              <a:gd name="connsiteX92" fmla="*/ 243117 w 540885"/>
              <a:gd name="connsiteY92" fmla="*/ 369041 h 496091"/>
              <a:gd name="connsiteX93" fmla="*/ 221425 w 540885"/>
              <a:gd name="connsiteY93" fmla="*/ 377774 h 496091"/>
              <a:gd name="connsiteX94" fmla="*/ 214945 w 540885"/>
              <a:gd name="connsiteY94" fmla="*/ 421439 h 496091"/>
              <a:gd name="connsiteX95" fmla="*/ 206494 w 540885"/>
              <a:gd name="connsiteY95" fmla="*/ 428200 h 496091"/>
              <a:gd name="connsiteX96" fmla="*/ 154096 w 540885"/>
              <a:gd name="connsiteY96" fmla="*/ 428200 h 496091"/>
              <a:gd name="connsiteX97" fmla="*/ 148462 w 540885"/>
              <a:gd name="connsiteY97" fmla="*/ 426087 h 496091"/>
              <a:gd name="connsiteX98" fmla="*/ 145645 w 540885"/>
              <a:gd name="connsiteY98" fmla="*/ 421158 h 496091"/>
              <a:gd name="connsiteX99" fmla="*/ 139165 w 540885"/>
              <a:gd name="connsiteY99" fmla="*/ 378056 h 496091"/>
              <a:gd name="connsiteX100" fmla="*/ 118037 w 540885"/>
              <a:gd name="connsiteY100" fmla="*/ 369323 h 496091"/>
              <a:gd name="connsiteX101" fmla="*/ 84795 w 540885"/>
              <a:gd name="connsiteY101" fmla="*/ 394395 h 496091"/>
              <a:gd name="connsiteX102" fmla="*/ 79161 w 540885"/>
              <a:gd name="connsiteY102" fmla="*/ 396367 h 496091"/>
              <a:gd name="connsiteX103" fmla="*/ 73245 w 540885"/>
              <a:gd name="connsiteY103" fmla="*/ 394113 h 496091"/>
              <a:gd name="connsiteX104" fmla="*/ 32679 w 540885"/>
              <a:gd name="connsiteY104" fmla="*/ 349040 h 496091"/>
              <a:gd name="connsiteX105" fmla="*/ 34651 w 540885"/>
              <a:gd name="connsiteY105" fmla="*/ 343687 h 496091"/>
              <a:gd name="connsiteX106" fmla="*/ 46201 w 540885"/>
              <a:gd name="connsiteY106" fmla="*/ 328756 h 496091"/>
              <a:gd name="connsiteX107" fmla="*/ 59441 w 540885"/>
              <a:gd name="connsiteY107" fmla="*/ 311572 h 496091"/>
              <a:gd name="connsiteX108" fmla="*/ 49581 w 540885"/>
              <a:gd name="connsiteY108" fmla="*/ 288472 h 496091"/>
              <a:gd name="connsiteX109" fmla="*/ 6761 w 540885"/>
              <a:gd name="connsiteY109" fmla="*/ 281711 h 496091"/>
              <a:gd name="connsiteX110" fmla="*/ 1972 w 540885"/>
              <a:gd name="connsiteY110" fmla="*/ 279034 h 496091"/>
              <a:gd name="connsiteX111" fmla="*/ 0 w 540885"/>
              <a:gd name="connsiteY111" fmla="*/ 273541 h 496091"/>
              <a:gd name="connsiteX112" fmla="*/ 0 w 540885"/>
              <a:gd name="connsiteY112" fmla="*/ 221425 h 496091"/>
              <a:gd name="connsiteX113" fmla="*/ 1972 w 540885"/>
              <a:gd name="connsiteY113" fmla="*/ 215932 h 496091"/>
              <a:gd name="connsiteX114" fmla="*/ 6480 w 540885"/>
              <a:gd name="connsiteY114" fmla="*/ 212973 h 496091"/>
              <a:gd name="connsiteX115" fmla="*/ 50145 w 540885"/>
              <a:gd name="connsiteY115" fmla="*/ 206213 h 496091"/>
              <a:gd name="connsiteX116" fmla="*/ 59159 w 540885"/>
              <a:gd name="connsiteY116" fmla="*/ 184802 h 496091"/>
              <a:gd name="connsiteX117" fmla="*/ 33806 w 540885"/>
              <a:gd name="connsiteY117" fmla="*/ 152406 h 496091"/>
              <a:gd name="connsiteX118" fmla="*/ 31834 w 540885"/>
              <a:gd name="connsiteY118" fmla="*/ 146772 h 496091"/>
              <a:gd name="connsiteX119" fmla="*/ 33806 w 540885"/>
              <a:gd name="connsiteY119" fmla="*/ 141137 h 496091"/>
              <a:gd name="connsiteX120" fmla="*/ 56906 w 540885"/>
              <a:gd name="connsiteY120" fmla="*/ 116065 h 496091"/>
              <a:gd name="connsiteX121" fmla="*/ 79161 w 540885"/>
              <a:gd name="connsiteY121" fmla="*/ 99444 h 496091"/>
              <a:gd name="connsiteX122" fmla="*/ 85077 w 540885"/>
              <a:gd name="connsiteY122" fmla="*/ 101416 h 496091"/>
              <a:gd name="connsiteX123" fmla="*/ 117474 w 540885"/>
              <a:gd name="connsiteY123" fmla="*/ 126770 h 496091"/>
              <a:gd name="connsiteX124" fmla="*/ 139165 w 540885"/>
              <a:gd name="connsiteY124" fmla="*/ 117755 h 496091"/>
              <a:gd name="connsiteX125" fmla="*/ 145645 w 540885"/>
              <a:gd name="connsiteY125" fmla="*/ 74372 h 496091"/>
              <a:gd name="connsiteX126" fmla="*/ 154096 w 540885"/>
              <a:gd name="connsiteY126" fmla="*/ 67611 h 496091"/>
              <a:gd name="connsiteX127" fmla="*/ 396649 w 540885"/>
              <a:gd name="connsiteY127" fmla="*/ 0 h 496091"/>
              <a:gd name="connsiteX128" fmla="*/ 409608 w 540885"/>
              <a:gd name="connsiteY128" fmla="*/ 13100 h 496091"/>
              <a:gd name="connsiteX129" fmla="*/ 424257 w 540885"/>
              <a:gd name="connsiteY129" fmla="*/ 32116 h 496091"/>
              <a:gd name="connsiteX130" fmla="*/ 432708 w 540885"/>
              <a:gd name="connsiteY130" fmla="*/ 31552 h 496091"/>
              <a:gd name="connsiteX131" fmla="*/ 441160 w 540885"/>
              <a:gd name="connsiteY131" fmla="*/ 32116 h 496091"/>
              <a:gd name="connsiteX132" fmla="*/ 467077 w 540885"/>
              <a:gd name="connsiteY132" fmla="*/ 564 h 496091"/>
              <a:gd name="connsiteX133" fmla="*/ 468767 w 540885"/>
              <a:gd name="connsiteY133" fmla="*/ 0 h 496091"/>
              <a:gd name="connsiteX134" fmla="*/ 503699 w 540885"/>
              <a:gd name="connsiteY134" fmla="*/ 19720 h 496091"/>
              <a:gd name="connsiteX135" fmla="*/ 504826 w 540885"/>
              <a:gd name="connsiteY135" fmla="*/ 21692 h 496091"/>
              <a:gd name="connsiteX136" fmla="*/ 490459 w 540885"/>
              <a:gd name="connsiteY136" fmla="*/ 60568 h 496091"/>
              <a:gd name="connsiteX137" fmla="*/ 498910 w 540885"/>
              <a:gd name="connsiteY137" fmla="*/ 75217 h 496091"/>
              <a:gd name="connsiteX138" fmla="*/ 540885 w 540885"/>
              <a:gd name="connsiteY138" fmla="*/ 83950 h 496091"/>
              <a:gd name="connsiteX139" fmla="*/ 540885 w 540885"/>
              <a:gd name="connsiteY139" fmla="*/ 123390 h 496091"/>
              <a:gd name="connsiteX140" fmla="*/ 498910 w 540885"/>
              <a:gd name="connsiteY140" fmla="*/ 132123 h 496091"/>
              <a:gd name="connsiteX141" fmla="*/ 490459 w 540885"/>
              <a:gd name="connsiteY141" fmla="*/ 146772 h 496091"/>
              <a:gd name="connsiteX142" fmla="*/ 504826 w 540885"/>
              <a:gd name="connsiteY142" fmla="*/ 185648 h 496091"/>
              <a:gd name="connsiteX143" fmla="*/ 503699 w 540885"/>
              <a:gd name="connsiteY143" fmla="*/ 187619 h 496091"/>
              <a:gd name="connsiteX144" fmla="*/ 468767 w 540885"/>
              <a:gd name="connsiteY144" fmla="*/ 207621 h 496091"/>
              <a:gd name="connsiteX145" fmla="*/ 455809 w 540885"/>
              <a:gd name="connsiteY145" fmla="*/ 194381 h 496091"/>
              <a:gd name="connsiteX146" fmla="*/ 441160 w 540885"/>
              <a:gd name="connsiteY146" fmla="*/ 175224 h 496091"/>
              <a:gd name="connsiteX147" fmla="*/ 432708 w 540885"/>
              <a:gd name="connsiteY147" fmla="*/ 175788 h 496091"/>
              <a:gd name="connsiteX148" fmla="*/ 424257 w 540885"/>
              <a:gd name="connsiteY148" fmla="*/ 175224 h 496091"/>
              <a:gd name="connsiteX149" fmla="*/ 409608 w 540885"/>
              <a:gd name="connsiteY149" fmla="*/ 194381 h 496091"/>
              <a:gd name="connsiteX150" fmla="*/ 396649 w 540885"/>
              <a:gd name="connsiteY150" fmla="*/ 207621 h 496091"/>
              <a:gd name="connsiteX151" fmla="*/ 361717 w 540885"/>
              <a:gd name="connsiteY151" fmla="*/ 187619 h 496091"/>
              <a:gd name="connsiteX152" fmla="*/ 360591 w 540885"/>
              <a:gd name="connsiteY152" fmla="*/ 185648 h 496091"/>
              <a:gd name="connsiteX153" fmla="*/ 374958 w 540885"/>
              <a:gd name="connsiteY153" fmla="*/ 146772 h 496091"/>
              <a:gd name="connsiteX154" fmla="*/ 366507 w 540885"/>
              <a:gd name="connsiteY154" fmla="*/ 132123 h 496091"/>
              <a:gd name="connsiteX155" fmla="*/ 324532 w 540885"/>
              <a:gd name="connsiteY155" fmla="*/ 123390 h 496091"/>
              <a:gd name="connsiteX156" fmla="*/ 324532 w 540885"/>
              <a:gd name="connsiteY156" fmla="*/ 83950 h 496091"/>
              <a:gd name="connsiteX157" fmla="*/ 366507 w 540885"/>
              <a:gd name="connsiteY157" fmla="*/ 75217 h 496091"/>
              <a:gd name="connsiteX158" fmla="*/ 374958 w 540885"/>
              <a:gd name="connsiteY158" fmla="*/ 60568 h 496091"/>
              <a:gd name="connsiteX159" fmla="*/ 360591 w 540885"/>
              <a:gd name="connsiteY159" fmla="*/ 21692 h 496091"/>
              <a:gd name="connsiteX160" fmla="*/ 361717 w 540885"/>
              <a:gd name="connsiteY160" fmla="*/ 19720 h 496091"/>
              <a:gd name="connsiteX161" fmla="*/ 371577 w 540885"/>
              <a:gd name="connsiteY161" fmla="*/ 14086 h 496091"/>
              <a:gd name="connsiteX162" fmla="*/ 388198 w 540885"/>
              <a:gd name="connsiteY162" fmla="*/ 4508 h 496091"/>
              <a:gd name="connsiteX163" fmla="*/ 396649 w 540885"/>
              <a:gd name="connsiteY163" fmla="*/ 0 h 4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40885" h="496091">
                <a:moveTo>
                  <a:pt x="432708" y="356081"/>
                </a:moveTo>
                <a:cubicBezTo>
                  <a:pt x="422942" y="356081"/>
                  <a:pt x="414491" y="359650"/>
                  <a:pt x="407355" y="366786"/>
                </a:cubicBezTo>
                <a:cubicBezTo>
                  <a:pt x="400218" y="373923"/>
                  <a:pt x="396649" y="382375"/>
                  <a:pt x="396649" y="392140"/>
                </a:cubicBezTo>
                <a:cubicBezTo>
                  <a:pt x="396649" y="402094"/>
                  <a:pt x="400171" y="410592"/>
                  <a:pt x="407213" y="417635"/>
                </a:cubicBezTo>
                <a:cubicBezTo>
                  <a:pt x="414257" y="424678"/>
                  <a:pt x="422754" y="428199"/>
                  <a:pt x="432708" y="428199"/>
                </a:cubicBezTo>
                <a:cubicBezTo>
                  <a:pt x="442662" y="428199"/>
                  <a:pt x="451161" y="424678"/>
                  <a:pt x="458203" y="417635"/>
                </a:cubicBezTo>
                <a:cubicBezTo>
                  <a:pt x="465246" y="410592"/>
                  <a:pt x="468767" y="402094"/>
                  <a:pt x="468767" y="392140"/>
                </a:cubicBezTo>
                <a:cubicBezTo>
                  <a:pt x="468767" y="382375"/>
                  <a:pt x="465199" y="373923"/>
                  <a:pt x="458063" y="366786"/>
                </a:cubicBezTo>
                <a:cubicBezTo>
                  <a:pt x="450925" y="359650"/>
                  <a:pt x="442474" y="356081"/>
                  <a:pt x="432708" y="356081"/>
                </a:cubicBezTo>
                <a:close/>
                <a:moveTo>
                  <a:pt x="396649" y="288471"/>
                </a:moveTo>
                <a:cubicBezTo>
                  <a:pt x="398152" y="288471"/>
                  <a:pt x="402471" y="292838"/>
                  <a:pt x="409608" y="301570"/>
                </a:cubicBezTo>
                <a:cubicBezTo>
                  <a:pt x="416744" y="310303"/>
                  <a:pt x="421628" y="316642"/>
                  <a:pt x="424257" y="320586"/>
                </a:cubicBezTo>
                <a:cubicBezTo>
                  <a:pt x="428013" y="320210"/>
                  <a:pt x="430830" y="320023"/>
                  <a:pt x="432708" y="320023"/>
                </a:cubicBezTo>
                <a:cubicBezTo>
                  <a:pt x="434586" y="320023"/>
                  <a:pt x="437403" y="320210"/>
                  <a:pt x="441160" y="320586"/>
                </a:cubicBezTo>
                <a:cubicBezTo>
                  <a:pt x="450738" y="307251"/>
                  <a:pt x="459377" y="296734"/>
                  <a:pt x="467077" y="289034"/>
                </a:cubicBezTo>
                <a:lnTo>
                  <a:pt x="468767" y="288471"/>
                </a:lnTo>
                <a:cubicBezTo>
                  <a:pt x="469518" y="288471"/>
                  <a:pt x="481162" y="295044"/>
                  <a:pt x="503699" y="308190"/>
                </a:cubicBezTo>
                <a:cubicBezTo>
                  <a:pt x="504450" y="308754"/>
                  <a:pt x="504826" y="309412"/>
                  <a:pt x="504826" y="310163"/>
                </a:cubicBezTo>
                <a:cubicBezTo>
                  <a:pt x="504826" y="314858"/>
                  <a:pt x="500037" y="327816"/>
                  <a:pt x="490459" y="349039"/>
                </a:cubicBezTo>
                <a:cubicBezTo>
                  <a:pt x="493651" y="353358"/>
                  <a:pt x="496468" y="358241"/>
                  <a:pt x="498910" y="363688"/>
                </a:cubicBezTo>
                <a:cubicBezTo>
                  <a:pt x="526893" y="366505"/>
                  <a:pt x="540885" y="369416"/>
                  <a:pt x="540885" y="372421"/>
                </a:cubicBezTo>
                <a:lnTo>
                  <a:pt x="540885" y="411860"/>
                </a:lnTo>
                <a:cubicBezTo>
                  <a:pt x="540885" y="414865"/>
                  <a:pt x="526893" y="417776"/>
                  <a:pt x="498910" y="420593"/>
                </a:cubicBezTo>
                <a:cubicBezTo>
                  <a:pt x="496657" y="425664"/>
                  <a:pt x="493839" y="430547"/>
                  <a:pt x="490459" y="435242"/>
                </a:cubicBezTo>
                <a:cubicBezTo>
                  <a:pt x="500037" y="456464"/>
                  <a:pt x="504826" y="469423"/>
                  <a:pt x="504826" y="474118"/>
                </a:cubicBezTo>
                <a:cubicBezTo>
                  <a:pt x="504826" y="474869"/>
                  <a:pt x="504450" y="475527"/>
                  <a:pt x="503699" y="476090"/>
                </a:cubicBezTo>
                <a:cubicBezTo>
                  <a:pt x="480787" y="489424"/>
                  <a:pt x="469143" y="496091"/>
                  <a:pt x="468767" y="496091"/>
                </a:cubicBezTo>
                <a:cubicBezTo>
                  <a:pt x="467265" y="496091"/>
                  <a:pt x="462945" y="491678"/>
                  <a:pt x="455809" y="482851"/>
                </a:cubicBezTo>
                <a:cubicBezTo>
                  <a:pt x="448672" y="474024"/>
                  <a:pt x="443788" y="467639"/>
                  <a:pt x="441160" y="463695"/>
                </a:cubicBezTo>
                <a:cubicBezTo>
                  <a:pt x="437403" y="464070"/>
                  <a:pt x="434586" y="464258"/>
                  <a:pt x="432708" y="464258"/>
                </a:cubicBezTo>
                <a:cubicBezTo>
                  <a:pt x="430830" y="464258"/>
                  <a:pt x="428013" y="464070"/>
                  <a:pt x="424257" y="463695"/>
                </a:cubicBezTo>
                <a:cubicBezTo>
                  <a:pt x="421628" y="467639"/>
                  <a:pt x="416744" y="474024"/>
                  <a:pt x="409608" y="482851"/>
                </a:cubicBezTo>
                <a:cubicBezTo>
                  <a:pt x="402471" y="491678"/>
                  <a:pt x="398152" y="496091"/>
                  <a:pt x="396649" y="496091"/>
                </a:cubicBezTo>
                <a:cubicBezTo>
                  <a:pt x="396274" y="496091"/>
                  <a:pt x="384629" y="489424"/>
                  <a:pt x="361717" y="476090"/>
                </a:cubicBezTo>
                <a:cubicBezTo>
                  <a:pt x="360966" y="475527"/>
                  <a:pt x="360591" y="474869"/>
                  <a:pt x="360591" y="474118"/>
                </a:cubicBezTo>
                <a:cubicBezTo>
                  <a:pt x="360591" y="469423"/>
                  <a:pt x="365380" y="456464"/>
                  <a:pt x="374958" y="435242"/>
                </a:cubicBezTo>
                <a:cubicBezTo>
                  <a:pt x="371577" y="430547"/>
                  <a:pt x="368760" y="425664"/>
                  <a:pt x="366507" y="420593"/>
                </a:cubicBezTo>
                <a:cubicBezTo>
                  <a:pt x="338523" y="417776"/>
                  <a:pt x="324532" y="414865"/>
                  <a:pt x="324532" y="411860"/>
                </a:cubicBezTo>
                <a:lnTo>
                  <a:pt x="324532" y="372421"/>
                </a:lnTo>
                <a:cubicBezTo>
                  <a:pt x="324532" y="369416"/>
                  <a:pt x="338523" y="366505"/>
                  <a:pt x="366507" y="363688"/>
                </a:cubicBezTo>
                <a:cubicBezTo>
                  <a:pt x="368948" y="358241"/>
                  <a:pt x="371765" y="353358"/>
                  <a:pt x="374958" y="349039"/>
                </a:cubicBezTo>
                <a:cubicBezTo>
                  <a:pt x="365380" y="327816"/>
                  <a:pt x="360591" y="314858"/>
                  <a:pt x="360591" y="310163"/>
                </a:cubicBezTo>
                <a:cubicBezTo>
                  <a:pt x="360591" y="309412"/>
                  <a:pt x="360966" y="308754"/>
                  <a:pt x="361717" y="308190"/>
                </a:cubicBezTo>
                <a:cubicBezTo>
                  <a:pt x="362468" y="307815"/>
                  <a:pt x="365755" y="305937"/>
                  <a:pt x="371577" y="302557"/>
                </a:cubicBezTo>
                <a:cubicBezTo>
                  <a:pt x="377399" y="299176"/>
                  <a:pt x="382939" y="295983"/>
                  <a:pt x="388198" y="292978"/>
                </a:cubicBezTo>
                <a:cubicBezTo>
                  <a:pt x="393457" y="289974"/>
                  <a:pt x="396274" y="288471"/>
                  <a:pt x="396649" y="288471"/>
                </a:cubicBezTo>
                <a:close/>
                <a:moveTo>
                  <a:pt x="180295" y="175788"/>
                </a:moveTo>
                <a:cubicBezTo>
                  <a:pt x="160387" y="175788"/>
                  <a:pt x="143391" y="182830"/>
                  <a:pt x="129305" y="196916"/>
                </a:cubicBezTo>
                <a:cubicBezTo>
                  <a:pt x="115220" y="211002"/>
                  <a:pt x="108177" y="227998"/>
                  <a:pt x="108177" y="247906"/>
                </a:cubicBezTo>
                <a:cubicBezTo>
                  <a:pt x="108177" y="267813"/>
                  <a:pt x="115220" y="284810"/>
                  <a:pt x="129305" y="298895"/>
                </a:cubicBezTo>
                <a:cubicBezTo>
                  <a:pt x="143391" y="312981"/>
                  <a:pt x="160387" y="320024"/>
                  <a:pt x="180295" y="320024"/>
                </a:cubicBezTo>
                <a:cubicBezTo>
                  <a:pt x="200202" y="320024"/>
                  <a:pt x="217199" y="312981"/>
                  <a:pt x="231285" y="298895"/>
                </a:cubicBezTo>
                <a:cubicBezTo>
                  <a:pt x="245370" y="284810"/>
                  <a:pt x="252413" y="267813"/>
                  <a:pt x="252413" y="247906"/>
                </a:cubicBezTo>
                <a:cubicBezTo>
                  <a:pt x="252413" y="227998"/>
                  <a:pt x="245370" y="211002"/>
                  <a:pt x="231285" y="196916"/>
                </a:cubicBezTo>
                <a:cubicBezTo>
                  <a:pt x="217199" y="182830"/>
                  <a:pt x="200202" y="175788"/>
                  <a:pt x="180295" y="175788"/>
                </a:cubicBezTo>
                <a:close/>
                <a:moveTo>
                  <a:pt x="432708" y="67611"/>
                </a:moveTo>
                <a:cubicBezTo>
                  <a:pt x="422942" y="67611"/>
                  <a:pt x="414491" y="71179"/>
                  <a:pt x="407355" y="78316"/>
                </a:cubicBezTo>
                <a:cubicBezTo>
                  <a:pt x="400218" y="85453"/>
                  <a:pt x="396649" y="93904"/>
                  <a:pt x="396649" y="103670"/>
                </a:cubicBezTo>
                <a:cubicBezTo>
                  <a:pt x="396649" y="113624"/>
                  <a:pt x="400171" y="122122"/>
                  <a:pt x="407213" y="129165"/>
                </a:cubicBezTo>
                <a:cubicBezTo>
                  <a:pt x="414257" y="136207"/>
                  <a:pt x="422754" y="139729"/>
                  <a:pt x="432708" y="139729"/>
                </a:cubicBezTo>
                <a:cubicBezTo>
                  <a:pt x="442662" y="139729"/>
                  <a:pt x="451161" y="136207"/>
                  <a:pt x="458203" y="129165"/>
                </a:cubicBezTo>
                <a:cubicBezTo>
                  <a:pt x="465246" y="122122"/>
                  <a:pt x="468767" y="113624"/>
                  <a:pt x="468767" y="103670"/>
                </a:cubicBezTo>
                <a:cubicBezTo>
                  <a:pt x="468767" y="93904"/>
                  <a:pt x="465199" y="85453"/>
                  <a:pt x="458063" y="78316"/>
                </a:cubicBezTo>
                <a:cubicBezTo>
                  <a:pt x="450925" y="71179"/>
                  <a:pt x="442474" y="67611"/>
                  <a:pt x="432708" y="67611"/>
                </a:cubicBezTo>
                <a:close/>
                <a:moveTo>
                  <a:pt x="154096" y="67611"/>
                </a:moveTo>
                <a:lnTo>
                  <a:pt x="206494" y="67611"/>
                </a:lnTo>
                <a:cubicBezTo>
                  <a:pt x="208559" y="67611"/>
                  <a:pt x="210438" y="68315"/>
                  <a:pt x="212128" y="69724"/>
                </a:cubicBezTo>
                <a:cubicBezTo>
                  <a:pt x="213818" y="71132"/>
                  <a:pt x="214757" y="72775"/>
                  <a:pt x="214945" y="74654"/>
                </a:cubicBezTo>
                <a:lnTo>
                  <a:pt x="221425" y="117755"/>
                </a:lnTo>
                <a:cubicBezTo>
                  <a:pt x="227810" y="119633"/>
                  <a:pt x="234853" y="122545"/>
                  <a:pt x="242553" y="126488"/>
                </a:cubicBezTo>
                <a:lnTo>
                  <a:pt x="275795" y="101416"/>
                </a:lnTo>
                <a:cubicBezTo>
                  <a:pt x="277297" y="100102"/>
                  <a:pt x="279175" y="99444"/>
                  <a:pt x="281429" y="99444"/>
                </a:cubicBezTo>
                <a:cubicBezTo>
                  <a:pt x="283494" y="99444"/>
                  <a:pt x="285466" y="100195"/>
                  <a:pt x="287345" y="101698"/>
                </a:cubicBezTo>
                <a:cubicBezTo>
                  <a:pt x="314389" y="126676"/>
                  <a:pt x="327911" y="141701"/>
                  <a:pt x="327911" y="146772"/>
                </a:cubicBezTo>
                <a:cubicBezTo>
                  <a:pt x="327911" y="148462"/>
                  <a:pt x="327254" y="150246"/>
                  <a:pt x="325939" y="152124"/>
                </a:cubicBezTo>
                <a:cubicBezTo>
                  <a:pt x="323685" y="155129"/>
                  <a:pt x="319742" y="160200"/>
                  <a:pt x="314108" y="167337"/>
                </a:cubicBezTo>
                <a:cubicBezTo>
                  <a:pt x="308473" y="174473"/>
                  <a:pt x="304248" y="180107"/>
                  <a:pt x="301430" y="184239"/>
                </a:cubicBezTo>
                <a:cubicBezTo>
                  <a:pt x="305749" y="193254"/>
                  <a:pt x="308942" y="200954"/>
                  <a:pt x="311008" y="207339"/>
                </a:cubicBezTo>
                <a:lnTo>
                  <a:pt x="353828" y="213819"/>
                </a:lnTo>
                <a:cubicBezTo>
                  <a:pt x="355706" y="214194"/>
                  <a:pt x="357303" y="215180"/>
                  <a:pt x="358618" y="216777"/>
                </a:cubicBezTo>
                <a:cubicBezTo>
                  <a:pt x="359932" y="218373"/>
                  <a:pt x="360590" y="220204"/>
                  <a:pt x="360590" y="222270"/>
                </a:cubicBezTo>
                <a:lnTo>
                  <a:pt x="360590" y="274386"/>
                </a:lnTo>
                <a:cubicBezTo>
                  <a:pt x="360590" y="276265"/>
                  <a:pt x="359932" y="278095"/>
                  <a:pt x="358618" y="279880"/>
                </a:cubicBezTo>
                <a:cubicBezTo>
                  <a:pt x="357303" y="281664"/>
                  <a:pt x="355800" y="282650"/>
                  <a:pt x="354110" y="282838"/>
                </a:cubicBezTo>
                <a:lnTo>
                  <a:pt x="310445" y="289599"/>
                </a:lnTo>
                <a:cubicBezTo>
                  <a:pt x="308379" y="296172"/>
                  <a:pt x="305374" y="303309"/>
                  <a:pt x="301430" y="311009"/>
                </a:cubicBezTo>
                <a:cubicBezTo>
                  <a:pt x="307816" y="320024"/>
                  <a:pt x="316267" y="330822"/>
                  <a:pt x="326784" y="343405"/>
                </a:cubicBezTo>
                <a:cubicBezTo>
                  <a:pt x="328099" y="345283"/>
                  <a:pt x="328756" y="347161"/>
                  <a:pt x="328756" y="349040"/>
                </a:cubicBezTo>
                <a:cubicBezTo>
                  <a:pt x="328756" y="351293"/>
                  <a:pt x="328099" y="353077"/>
                  <a:pt x="326784" y="354392"/>
                </a:cubicBezTo>
                <a:cubicBezTo>
                  <a:pt x="322465" y="360026"/>
                  <a:pt x="314717" y="368431"/>
                  <a:pt x="303543" y="379605"/>
                </a:cubicBezTo>
                <a:cubicBezTo>
                  <a:pt x="292368" y="390780"/>
                  <a:pt x="284997" y="396367"/>
                  <a:pt x="281429" y="396367"/>
                </a:cubicBezTo>
                <a:cubicBezTo>
                  <a:pt x="279363" y="396367"/>
                  <a:pt x="277391" y="395710"/>
                  <a:pt x="275513" y="394395"/>
                </a:cubicBezTo>
                <a:lnTo>
                  <a:pt x="243117" y="369041"/>
                </a:lnTo>
                <a:cubicBezTo>
                  <a:pt x="236167" y="372609"/>
                  <a:pt x="228937" y="375520"/>
                  <a:pt x="221425" y="377774"/>
                </a:cubicBezTo>
                <a:cubicBezTo>
                  <a:pt x="219359" y="398057"/>
                  <a:pt x="217199" y="412612"/>
                  <a:pt x="214945" y="421439"/>
                </a:cubicBezTo>
                <a:cubicBezTo>
                  <a:pt x="213630" y="425947"/>
                  <a:pt x="210813" y="428200"/>
                  <a:pt x="206494" y="428200"/>
                </a:cubicBezTo>
                <a:lnTo>
                  <a:pt x="154096" y="428200"/>
                </a:lnTo>
                <a:cubicBezTo>
                  <a:pt x="152030" y="428200"/>
                  <a:pt x="150152" y="427496"/>
                  <a:pt x="148462" y="426087"/>
                </a:cubicBezTo>
                <a:cubicBezTo>
                  <a:pt x="146771" y="424679"/>
                  <a:pt x="145832" y="423035"/>
                  <a:pt x="145645" y="421158"/>
                </a:cubicBezTo>
                <a:lnTo>
                  <a:pt x="139165" y="378056"/>
                </a:lnTo>
                <a:cubicBezTo>
                  <a:pt x="132779" y="376178"/>
                  <a:pt x="125737" y="373267"/>
                  <a:pt x="118037" y="369323"/>
                </a:cubicBezTo>
                <a:lnTo>
                  <a:pt x="84795" y="394395"/>
                </a:lnTo>
                <a:cubicBezTo>
                  <a:pt x="83480" y="395710"/>
                  <a:pt x="81602" y="396367"/>
                  <a:pt x="79161" y="396367"/>
                </a:cubicBezTo>
                <a:cubicBezTo>
                  <a:pt x="77095" y="396367"/>
                  <a:pt x="75123" y="395616"/>
                  <a:pt x="73245" y="394113"/>
                </a:cubicBezTo>
                <a:cubicBezTo>
                  <a:pt x="46201" y="369135"/>
                  <a:pt x="32679" y="354110"/>
                  <a:pt x="32679" y="349040"/>
                </a:cubicBezTo>
                <a:cubicBezTo>
                  <a:pt x="32679" y="347349"/>
                  <a:pt x="33336" y="345565"/>
                  <a:pt x="34651" y="343687"/>
                </a:cubicBezTo>
                <a:cubicBezTo>
                  <a:pt x="36529" y="341058"/>
                  <a:pt x="40378" y="336081"/>
                  <a:pt x="46201" y="328756"/>
                </a:cubicBezTo>
                <a:cubicBezTo>
                  <a:pt x="52022" y="321432"/>
                  <a:pt x="56436" y="315704"/>
                  <a:pt x="59441" y="311572"/>
                </a:cubicBezTo>
                <a:cubicBezTo>
                  <a:pt x="55122" y="303309"/>
                  <a:pt x="51835" y="295608"/>
                  <a:pt x="49581" y="288472"/>
                </a:cubicBezTo>
                <a:lnTo>
                  <a:pt x="6761" y="281711"/>
                </a:lnTo>
                <a:cubicBezTo>
                  <a:pt x="4883" y="281523"/>
                  <a:pt x="3286" y="280631"/>
                  <a:pt x="1972" y="279034"/>
                </a:cubicBezTo>
                <a:cubicBezTo>
                  <a:pt x="657" y="277438"/>
                  <a:pt x="0" y="275607"/>
                  <a:pt x="0" y="273541"/>
                </a:cubicBezTo>
                <a:lnTo>
                  <a:pt x="0" y="221425"/>
                </a:lnTo>
                <a:cubicBezTo>
                  <a:pt x="0" y="219547"/>
                  <a:pt x="657" y="217715"/>
                  <a:pt x="1972" y="215932"/>
                </a:cubicBezTo>
                <a:cubicBezTo>
                  <a:pt x="3286" y="214147"/>
                  <a:pt x="4789" y="213161"/>
                  <a:pt x="6480" y="212973"/>
                </a:cubicBezTo>
                <a:lnTo>
                  <a:pt x="50145" y="206213"/>
                </a:lnTo>
                <a:cubicBezTo>
                  <a:pt x="52210" y="199639"/>
                  <a:pt x="55215" y="192503"/>
                  <a:pt x="59159" y="184802"/>
                </a:cubicBezTo>
                <a:cubicBezTo>
                  <a:pt x="52774" y="175788"/>
                  <a:pt x="44322" y="164989"/>
                  <a:pt x="33806" y="152406"/>
                </a:cubicBezTo>
                <a:cubicBezTo>
                  <a:pt x="32490" y="150340"/>
                  <a:pt x="31834" y="148462"/>
                  <a:pt x="31834" y="146772"/>
                </a:cubicBezTo>
                <a:cubicBezTo>
                  <a:pt x="31834" y="144518"/>
                  <a:pt x="32490" y="142640"/>
                  <a:pt x="33806" y="141137"/>
                </a:cubicBezTo>
                <a:cubicBezTo>
                  <a:pt x="37937" y="135503"/>
                  <a:pt x="45637" y="127146"/>
                  <a:pt x="56906" y="116065"/>
                </a:cubicBezTo>
                <a:cubicBezTo>
                  <a:pt x="68174" y="104984"/>
                  <a:pt x="75592" y="99444"/>
                  <a:pt x="79161" y="99444"/>
                </a:cubicBezTo>
                <a:cubicBezTo>
                  <a:pt x="81226" y="99444"/>
                  <a:pt x="83198" y="100102"/>
                  <a:pt x="85077" y="101416"/>
                </a:cubicBezTo>
                <a:lnTo>
                  <a:pt x="117474" y="126770"/>
                </a:lnTo>
                <a:cubicBezTo>
                  <a:pt x="123859" y="123390"/>
                  <a:pt x="131089" y="120385"/>
                  <a:pt x="139165" y="117755"/>
                </a:cubicBezTo>
                <a:cubicBezTo>
                  <a:pt x="141231" y="97472"/>
                  <a:pt x="143391" y="83011"/>
                  <a:pt x="145645" y="74372"/>
                </a:cubicBezTo>
                <a:cubicBezTo>
                  <a:pt x="146959" y="69865"/>
                  <a:pt x="149776" y="67611"/>
                  <a:pt x="154096" y="67611"/>
                </a:cubicBezTo>
                <a:close/>
                <a:moveTo>
                  <a:pt x="396649" y="0"/>
                </a:moveTo>
                <a:cubicBezTo>
                  <a:pt x="398152" y="0"/>
                  <a:pt x="402471" y="4367"/>
                  <a:pt x="409608" y="13100"/>
                </a:cubicBezTo>
                <a:cubicBezTo>
                  <a:pt x="416744" y="21833"/>
                  <a:pt x="421628" y="28171"/>
                  <a:pt x="424257" y="32116"/>
                </a:cubicBezTo>
                <a:cubicBezTo>
                  <a:pt x="428013" y="31740"/>
                  <a:pt x="430830" y="31552"/>
                  <a:pt x="432708" y="31552"/>
                </a:cubicBezTo>
                <a:cubicBezTo>
                  <a:pt x="434586" y="31552"/>
                  <a:pt x="437403" y="31740"/>
                  <a:pt x="441160" y="32116"/>
                </a:cubicBezTo>
                <a:cubicBezTo>
                  <a:pt x="450738" y="18781"/>
                  <a:pt x="459377" y="8264"/>
                  <a:pt x="467077" y="564"/>
                </a:cubicBezTo>
                <a:lnTo>
                  <a:pt x="468767" y="0"/>
                </a:lnTo>
                <a:cubicBezTo>
                  <a:pt x="469518" y="0"/>
                  <a:pt x="481162" y="6574"/>
                  <a:pt x="503699" y="19720"/>
                </a:cubicBezTo>
                <a:cubicBezTo>
                  <a:pt x="504450" y="20284"/>
                  <a:pt x="504826" y="20941"/>
                  <a:pt x="504826" y="21692"/>
                </a:cubicBezTo>
                <a:cubicBezTo>
                  <a:pt x="504826" y="26387"/>
                  <a:pt x="500037" y="39346"/>
                  <a:pt x="490459" y="60568"/>
                </a:cubicBezTo>
                <a:cubicBezTo>
                  <a:pt x="493651" y="64888"/>
                  <a:pt x="496468" y="69771"/>
                  <a:pt x="498910" y="75217"/>
                </a:cubicBezTo>
                <a:cubicBezTo>
                  <a:pt x="526893" y="78034"/>
                  <a:pt x="540885" y="80945"/>
                  <a:pt x="540885" y="83950"/>
                </a:cubicBezTo>
                <a:lnTo>
                  <a:pt x="540885" y="123390"/>
                </a:lnTo>
                <a:cubicBezTo>
                  <a:pt x="540885" y="126395"/>
                  <a:pt x="526893" y="129305"/>
                  <a:pt x="498910" y="132123"/>
                </a:cubicBezTo>
                <a:cubicBezTo>
                  <a:pt x="496657" y="137194"/>
                  <a:pt x="493839" y="142076"/>
                  <a:pt x="490459" y="146772"/>
                </a:cubicBezTo>
                <a:cubicBezTo>
                  <a:pt x="500037" y="167994"/>
                  <a:pt x="504826" y="180952"/>
                  <a:pt x="504826" y="185648"/>
                </a:cubicBezTo>
                <a:cubicBezTo>
                  <a:pt x="504826" y="186399"/>
                  <a:pt x="504450" y="187056"/>
                  <a:pt x="503699" y="187619"/>
                </a:cubicBezTo>
                <a:cubicBezTo>
                  <a:pt x="480787" y="200954"/>
                  <a:pt x="469143" y="207621"/>
                  <a:pt x="468767" y="207621"/>
                </a:cubicBezTo>
                <a:cubicBezTo>
                  <a:pt x="467265" y="207621"/>
                  <a:pt x="462945" y="203207"/>
                  <a:pt x="455809" y="194381"/>
                </a:cubicBezTo>
                <a:cubicBezTo>
                  <a:pt x="448672" y="185554"/>
                  <a:pt x="443788" y="179168"/>
                  <a:pt x="441160" y="175224"/>
                </a:cubicBezTo>
                <a:cubicBezTo>
                  <a:pt x="437403" y="175600"/>
                  <a:pt x="434586" y="175788"/>
                  <a:pt x="432708" y="175788"/>
                </a:cubicBezTo>
                <a:cubicBezTo>
                  <a:pt x="430830" y="175788"/>
                  <a:pt x="428013" y="175600"/>
                  <a:pt x="424257" y="175224"/>
                </a:cubicBezTo>
                <a:cubicBezTo>
                  <a:pt x="421628" y="179168"/>
                  <a:pt x="416744" y="185554"/>
                  <a:pt x="409608" y="194381"/>
                </a:cubicBezTo>
                <a:cubicBezTo>
                  <a:pt x="402471" y="203207"/>
                  <a:pt x="398152" y="207621"/>
                  <a:pt x="396649" y="207621"/>
                </a:cubicBezTo>
                <a:cubicBezTo>
                  <a:pt x="396274" y="207621"/>
                  <a:pt x="384629" y="200954"/>
                  <a:pt x="361717" y="187619"/>
                </a:cubicBezTo>
                <a:cubicBezTo>
                  <a:pt x="360966" y="187056"/>
                  <a:pt x="360591" y="186399"/>
                  <a:pt x="360591" y="185648"/>
                </a:cubicBezTo>
                <a:cubicBezTo>
                  <a:pt x="360591" y="180952"/>
                  <a:pt x="365380" y="167994"/>
                  <a:pt x="374958" y="146772"/>
                </a:cubicBezTo>
                <a:cubicBezTo>
                  <a:pt x="371577" y="142076"/>
                  <a:pt x="368760" y="137194"/>
                  <a:pt x="366507" y="132123"/>
                </a:cubicBezTo>
                <a:cubicBezTo>
                  <a:pt x="338523" y="129305"/>
                  <a:pt x="324532" y="126395"/>
                  <a:pt x="324532" y="123390"/>
                </a:cubicBezTo>
                <a:lnTo>
                  <a:pt x="324532" y="83950"/>
                </a:lnTo>
                <a:cubicBezTo>
                  <a:pt x="324532" y="80945"/>
                  <a:pt x="338523" y="78034"/>
                  <a:pt x="366507" y="75217"/>
                </a:cubicBezTo>
                <a:cubicBezTo>
                  <a:pt x="368948" y="69771"/>
                  <a:pt x="371765" y="64888"/>
                  <a:pt x="374958" y="60568"/>
                </a:cubicBezTo>
                <a:cubicBezTo>
                  <a:pt x="365380" y="39346"/>
                  <a:pt x="360591" y="26387"/>
                  <a:pt x="360591" y="21692"/>
                </a:cubicBezTo>
                <a:cubicBezTo>
                  <a:pt x="360591" y="20941"/>
                  <a:pt x="360966" y="20284"/>
                  <a:pt x="361717" y="19720"/>
                </a:cubicBezTo>
                <a:cubicBezTo>
                  <a:pt x="362468" y="19345"/>
                  <a:pt x="365755" y="17467"/>
                  <a:pt x="371577" y="14086"/>
                </a:cubicBezTo>
                <a:cubicBezTo>
                  <a:pt x="377399" y="10705"/>
                  <a:pt x="382939" y="7513"/>
                  <a:pt x="388198" y="4508"/>
                </a:cubicBezTo>
                <a:cubicBezTo>
                  <a:pt x="393457" y="1503"/>
                  <a:pt x="396274" y="0"/>
                  <a:pt x="3966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投影片編號版面配置區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406651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095953" cy="10287000"/>
            <a:chOff x="0" y="0"/>
            <a:chExt cx="1868893" cy="2709333"/>
          </a:xfrm>
        </p:grpSpPr>
        <p:sp>
          <p:nvSpPr>
            <p:cNvPr id="3" name="Freeform 3"/>
            <p:cNvSpPr/>
            <p:nvPr/>
          </p:nvSpPr>
          <p:spPr>
            <a:xfrm>
              <a:off x="0" y="0"/>
              <a:ext cx="1868893" cy="2709333"/>
            </a:xfrm>
            <a:custGeom>
              <a:avLst/>
              <a:gdLst/>
              <a:ahLst/>
              <a:cxnLst/>
              <a:rect l="l" t="t" r="r" b="b"/>
              <a:pathLst>
                <a:path w="1868893" h="2709333">
                  <a:moveTo>
                    <a:pt x="0" y="0"/>
                  </a:moveTo>
                  <a:lnTo>
                    <a:pt x="1868893" y="0"/>
                  </a:lnTo>
                  <a:lnTo>
                    <a:pt x="1868893" y="2709333"/>
                  </a:lnTo>
                  <a:lnTo>
                    <a:pt x="0" y="2709333"/>
                  </a:lnTo>
                  <a:close/>
                </a:path>
              </a:pathLst>
            </a:custGeom>
            <a:solidFill>
              <a:srgbClr val="F6F4EF"/>
            </a:solidFill>
          </p:spPr>
        </p:sp>
        <p:sp>
          <p:nvSpPr>
            <p:cNvPr id="4" name="TextBox 4"/>
            <p:cNvSpPr txBox="1"/>
            <p:nvPr/>
          </p:nvSpPr>
          <p:spPr>
            <a:xfrm>
              <a:off x="0" y="-38100"/>
              <a:ext cx="1868893" cy="2747433"/>
            </a:xfrm>
            <a:prstGeom prst="rect">
              <a:avLst/>
            </a:prstGeom>
          </p:spPr>
          <p:txBody>
            <a:bodyPr lIns="50800" tIns="50800" rIns="50800" bIns="50800" rtlCol="0" anchor="ctr"/>
            <a:lstStyle/>
            <a:p>
              <a:pPr algn="ctr">
                <a:lnSpc>
                  <a:spcPts val="2940"/>
                </a:lnSpc>
              </a:pPr>
              <a:endParaRPr/>
            </a:p>
          </p:txBody>
        </p:sp>
      </p:grpSp>
      <p:sp>
        <p:nvSpPr>
          <p:cNvPr id="38" name="矩形 37"/>
          <p:cNvSpPr/>
          <p:nvPr/>
        </p:nvSpPr>
        <p:spPr>
          <a:xfrm>
            <a:off x="787284" y="3244440"/>
            <a:ext cx="3994276" cy="6205165"/>
          </a:xfrm>
          <a:prstGeom prst="rect">
            <a:avLst/>
          </a:prstGeom>
          <a:solidFill>
            <a:schemeClr val="bg1"/>
          </a:solidFill>
          <a:ln>
            <a:solidFill>
              <a:srgbClr val="A6673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nvGrpSpPr>
          <p:cNvPr id="5" name="Group 5"/>
          <p:cNvGrpSpPr/>
          <p:nvPr/>
        </p:nvGrpSpPr>
        <p:grpSpPr>
          <a:xfrm>
            <a:off x="866125" y="2602204"/>
            <a:ext cx="3705875" cy="1231752"/>
            <a:chOff x="0" y="0"/>
            <a:chExt cx="1763734" cy="1102608"/>
          </a:xfrm>
        </p:grpSpPr>
        <p:sp>
          <p:nvSpPr>
            <p:cNvPr id="6" name="Freeform 6"/>
            <p:cNvSpPr/>
            <p:nvPr/>
          </p:nvSpPr>
          <p:spPr>
            <a:xfrm>
              <a:off x="0" y="0"/>
              <a:ext cx="1763734" cy="1102608"/>
            </a:xfrm>
            <a:custGeom>
              <a:avLst/>
              <a:gdLst/>
              <a:ahLst/>
              <a:cxnLst/>
              <a:rect l="l" t="t" r="r" b="b"/>
              <a:pathLst>
                <a:path w="1763734" h="1102608">
                  <a:moveTo>
                    <a:pt x="0" y="0"/>
                  </a:moveTo>
                  <a:lnTo>
                    <a:pt x="1763734" y="0"/>
                  </a:lnTo>
                  <a:lnTo>
                    <a:pt x="1763734" y="1102608"/>
                  </a:lnTo>
                  <a:lnTo>
                    <a:pt x="0" y="1102608"/>
                  </a:lnTo>
                  <a:close/>
                </a:path>
              </a:pathLst>
            </a:custGeom>
            <a:solidFill>
              <a:srgbClr val="A66735"/>
            </a:solidFill>
          </p:spPr>
        </p:sp>
        <p:sp>
          <p:nvSpPr>
            <p:cNvPr id="7" name="TextBox 7"/>
            <p:cNvSpPr txBox="1"/>
            <p:nvPr/>
          </p:nvSpPr>
          <p:spPr>
            <a:xfrm>
              <a:off x="0" y="-38100"/>
              <a:ext cx="1763734" cy="1140708"/>
            </a:xfrm>
            <a:prstGeom prst="rect">
              <a:avLst/>
            </a:prstGeom>
          </p:spPr>
          <p:txBody>
            <a:bodyPr lIns="50800" tIns="50800" rIns="50800" bIns="50800" rtlCol="0" anchor="ctr"/>
            <a:lstStyle/>
            <a:p>
              <a:pPr algn="ctr">
                <a:lnSpc>
                  <a:spcPts val="2940"/>
                </a:lnSpc>
              </a:pPr>
              <a:endParaRPr/>
            </a:p>
          </p:txBody>
        </p:sp>
      </p:grpSp>
      <p:sp>
        <p:nvSpPr>
          <p:cNvPr id="17" name="TextBox 17"/>
          <p:cNvSpPr txBox="1"/>
          <p:nvPr/>
        </p:nvSpPr>
        <p:spPr>
          <a:xfrm>
            <a:off x="1026350" y="2910454"/>
            <a:ext cx="3385423" cy="574196"/>
          </a:xfrm>
          <a:prstGeom prst="rect">
            <a:avLst/>
          </a:prstGeom>
        </p:spPr>
        <p:txBody>
          <a:bodyPr lIns="0" tIns="0" rIns="0" bIns="0" rtlCol="0" anchor="t">
            <a:spAutoFit/>
          </a:bodyPr>
          <a:lstStyle/>
          <a:p>
            <a:pPr algn="ctr">
              <a:lnSpc>
                <a:spcPts val="4759"/>
              </a:lnSpc>
            </a:pPr>
            <a:r>
              <a:rPr lang="zh-TW" altLang="en-US" sz="3399" b="1" dirty="0" smtClean="0">
                <a:solidFill>
                  <a:schemeClr val="bg1"/>
                </a:solidFill>
                <a:latin typeface="微軟正黑體" panose="020B0604030504040204" pitchFamily="34" charset="-120"/>
                <a:ea typeface="微軟正黑體" panose="020B0604030504040204" pitchFamily="34" charset="-120"/>
              </a:rPr>
              <a:t>精</a:t>
            </a:r>
            <a:r>
              <a:rPr lang="zh-TW" altLang="en-US" sz="3399" b="1" dirty="0">
                <a:solidFill>
                  <a:schemeClr val="bg1"/>
                </a:solidFill>
                <a:latin typeface="微軟正黑體" panose="020B0604030504040204" pitchFamily="34" charset="-120"/>
                <a:ea typeface="微軟正黑體" panose="020B0604030504040204" pitchFamily="34" charset="-120"/>
              </a:rPr>
              <a:t>進課業類</a:t>
            </a:r>
            <a:endParaRPr lang="en-US" sz="3399" b="1" dirty="0">
              <a:solidFill>
                <a:schemeClr val="bg1"/>
              </a:solidFill>
              <a:latin typeface="微軟正黑體" panose="020B0604030504040204" pitchFamily="34" charset="-120"/>
              <a:ea typeface="微軟正黑體" panose="020B0604030504040204" pitchFamily="34" charset="-120"/>
            </a:endParaRPr>
          </a:p>
        </p:txBody>
      </p:sp>
      <p:sp>
        <p:nvSpPr>
          <p:cNvPr id="18" name="TextBox 18"/>
          <p:cNvSpPr txBox="1"/>
          <p:nvPr/>
        </p:nvSpPr>
        <p:spPr>
          <a:xfrm>
            <a:off x="1000068" y="4256512"/>
            <a:ext cx="3437986" cy="4770537"/>
          </a:xfrm>
          <a:prstGeom prst="rect">
            <a:avLst/>
          </a:prstGeom>
        </p:spPr>
        <p:txBody>
          <a:bodyPr wrap="square" lIns="0" tIns="0" rIns="0" bIns="0" rtlCol="0" anchor="t">
            <a:spAutoFit/>
          </a:bodyPr>
          <a:lstStyle/>
          <a:p>
            <a:pPr marL="457200" indent="-457200">
              <a:lnSpc>
                <a:spcPts val="3084"/>
              </a:lnSpc>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組成讀書會小組</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升學相關、語言學習、就業相關、學業課程、證照考取、進行參訪、參加校外研討會</a:t>
            </a:r>
            <a:r>
              <a:rPr lang="en-US" altLang="zh-TW" sz="2800" dirty="0" smtClean="0">
                <a:latin typeface="微軟正黑體" panose="020B0604030504040204" pitchFamily="34" charset="-120"/>
                <a:ea typeface="微軟正黑體" panose="020B0604030504040204" pitchFamily="34" charset="-120"/>
              </a:rPr>
              <a:t>)</a:t>
            </a:r>
          </a:p>
          <a:p>
            <a:pPr marL="457200" indent="-457200">
              <a:lnSpc>
                <a:spcPts val="3084"/>
              </a:lnSpc>
              <a:buFont typeface="Arial" panose="020B0604020202020204" pitchFamily="34" charset="0"/>
              <a:buChar char="•"/>
            </a:pPr>
            <a:endParaRPr lang="en-US" altLang="zh-TW" sz="2800" dirty="0">
              <a:latin typeface="微軟正黑體" panose="020B0604030504040204" pitchFamily="34" charset="-120"/>
              <a:ea typeface="微軟正黑體" panose="020B0604030504040204" pitchFamily="34" charset="-120"/>
            </a:endParaRPr>
          </a:p>
          <a:p>
            <a:pPr marL="457200" indent="-457200">
              <a:lnSpc>
                <a:spcPts val="3084"/>
              </a:lnSpc>
              <a:buFont typeface="Arial" panose="020B0604020202020204" pitchFamily="34" charset="0"/>
              <a:buChar char="•"/>
            </a:pPr>
            <a:endParaRPr lang="en-US" altLang="zh-TW" sz="2800" dirty="0" smtClean="0">
              <a:latin typeface="微軟正黑體" panose="020B0604030504040204" pitchFamily="34" charset="-120"/>
              <a:ea typeface="微軟正黑體" panose="020B0604030504040204" pitchFamily="34" charset="-120"/>
            </a:endParaRPr>
          </a:p>
          <a:p>
            <a:pPr marL="457200" indent="-457200">
              <a:lnSpc>
                <a:spcPts val="3084"/>
              </a:lnSpc>
              <a:buFont typeface="Arial" panose="020B0604020202020204" pitchFamily="34" charset="0"/>
              <a:buChar char="•"/>
            </a:pPr>
            <a:endParaRPr lang="en-US" altLang="zh-TW" sz="2800" dirty="0" smtClean="0">
              <a:latin typeface="微軟正黑體" panose="020B0604030504040204" pitchFamily="34" charset="-120"/>
              <a:ea typeface="微軟正黑體" panose="020B0604030504040204" pitchFamily="34" charset="-120"/>
            </a:endParaRPr>
          </a:p>
          <a:p>
            <a:pPr marL="457200" indent="-457200">
              <a:lnSpc>
                <a:spcPts val="3084"/>
              </a:lnSpc>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計畫補助經費</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lnSpc>
                <a:spcPts val="3084"/>
              </a:lnSpc>
            </a:pPr>
            <a:r>
              <a:rPr lang="zh-TW" altLang="en-US" sz="2800" b="1" dirty="0">
                <a:solidFill>
                  <a:srgbClr val="FF0000"/>
                </a:solidFill>
                <a:latin typeface="微軟正黑體" panose="020B0604030504040204" pitchFamily="34" charset="-120"/>
                <a:ea typeface="微軟正黑體" panose="020B0604030504040204" pitchFamily="34" charset="-120"/>
              </a:rPr>
              <a:t> </a:t>
            </a:r>
            <a:r>
              <a:rPr lang="zh-TW" altLang="en-US" sz="2800" b="1" dirty="0" smtClean="0">
                <a:solidFill>
                  <a:srgbClr val="FF0000"/>
                </a:solidFill>
                <a:latin typeface="微軟正黑體" panose="020B0604030504040204" pitchFamily="34" charset="-120"/>
                <a:ea typeface="微軟正黑體" panose="020B0604030504040204" pitchFamily="34" charset="-120"/>
              </a:rPr>
              <a:t>    最多</a:t>
            </a:r>
            <a:r>
              <a:rPr lang="en-US" altLang="zh-TW" sz="2800" b="1" dirty="0">
                <a:solidFill>
                  <a:srgbClr val="FF0000"/>
                </a:solidFill>
                <a:latin typeface="微軟正黑體" panose="020B0604030504040204" pitchFamily="34" charset="-120"/>
                <a:ea typeface="微軟正黑體" panose="020B0604030504040204" pitchFamily="34" charset="-120"/>
              </a:rPr>
              <a:t>10,000</a:t>
            </a:r>
            <a:r>
              <a:rPr lang="zh-TW" altLang="en-US" sz="2800" b="1" dirty="0" smtClean="0">
                <a:solidFill>
                  <a:srgbClr val="FF0000"/>
                </a:solidFill>
                <a:latin typeface="微軟正黑體" panose="020B0604030504040204" pitchFamily="34" charset="-120"/>
                <a:ea typeface="微軟正黑體" panose="020B0604030504040204" pitchFamily="34" charset="-120"/>
              </a:rPr>
              <a:t>元。</a:t>
            </a:r>
            <a:endParaRPr lang="zh-TW" altLang="en-US" sz="2800" b="1" dirty="0">
              <a:solidFill>
                <a:srgbClr val="FF0000"/>
              </a:solidFill>
              <a:latin typeface="微軟正黑體" panose="020B0604030504040204" pitchFamily="34" charset="-120"/>
              <a:ea typeface="微軟正黑體" panose="020B0604030504040204" pitchFamily="34" charset="-120"/>
            </a:endParaRPr>
          </a:p>
          <a:p>
            <a:pPr marL="457200" indent="-457200">
              <a:lnSpc>
                <a:spcPts val="3084"/>
              </a:lnSpc>
              <a:buFont typeface="Arial" panose="020B0604020202020204" pitchFamily="34" charset="0"/>
              <a:buChar char="•"/>
            </a:pPr>
            <a:endParaRPr lang="en-US" altLang="zh-TW" sz="2800" dirty="0">
              <a:latin typeface="微軟正黑體" panose="020B0604030504040204" pitchFamily="34" charset="-120"/>
              <a:ea typeface="微軟正黑體" panose="020B0604030504040204" pitchFamily="34" charset="-120"/>
            </a:endParaRPr>
          </a:p>
        </p:txBody>
      </p:sp>
      <p:sp>
        <p:nvSpPr>
          <p:cNvPr id="21" name="TextBox 21"/>
          <p:cNvSpPr txBox="1"/>
          <p:nvPr/>
        </p:nvSpPr>
        <p:spPr>
          <a:xfrm>
            <a:off x="737951" y="574575"/>
            <a:ext cx="6530842" cy="1231106"/>
          </a:xfrm>
          <a:prstGeom prst="rect">
            <a:avLst/>
          </a:prstGeom>
        </p:spPr>
        <p:txBody>
          <a:bodyPr lIns="0" tIns="0" rIns="0" bIns="0" rtlCol="0" anchor="t">
            <a:spAutoFit/>
          </a:bodyPr>
          <a:lstStyle/>
          <a:p>
            <a:r>
              <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申請</a:t>
            </a:r>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類別</a:t>
            </a:r>
            <a:endPar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sp>
        <p:nvSpPr>
          <p:cNvPr id="41" name="矩形 40"/>
          <p:cNvSpPr/>
          <p:nvPr/>
        </p:nvSpPr>
        <p:spPr>
          <a:xfrm>
            <a:off x="13571798" y="3218080"/>
            <a:ext cx="3994276" cy="6205165"/>
          </a:xfrm>
          <a:prstGeom prst="rect">
            <a:avLst/>
          </a:prstGeom>
          <a:solidFill>
            <a:schemeClr val="bg1"/>
          </a:solidFill>
          <a:ln>
            <a:solidFill>
              <a:srgbClr val="243E4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nvGrpSpPr>
          <p:cNvPr id="25" name="Group 5"/>
          <p:cNvGrpSpPr/>
          <p:nvPr/>
        </p:nvGrpSpPr>
        <p:grpSpPr>
          <a:xfrm>
            <a:off x="13716000" y="2602204"/>
            <a:ext cx="3705875" cy="1231752"/>
            <a:chOff x="0" y="0"/>
            <a:chExt cx="1763734" cy="1102608"/>
          </a:xfrm>
          <a:solidFill>
            <a:srgbClr val="243E4D"/>
          </a:solidFill>
        </p:grpSpPr>
        <p:sp>
          <p:nvSpPr>
            <p:cNvPr id="26" name="Freeform 6"/>
            <p:cNvSpPr/>
            <p:nvPr/>
          </p:nvSpPr>
          <p:spPr>
            <a:xfrm>
              <a:off x="0" y="0"/>
              <a:ext cx="1763734" cy="1102608"/>
            </a:xfrm>
            <a:custGeom>
              <a:avLst/>
              <a:gdLst/>
              <a:ahLst/>
              <a:cxnLst/>
              <a:rect l="l" t="t" r="r" b="b"/>
              <a:pathLst>
                <a:path w="1763734" h="1102608">
                  <a:moveTo>
                    <a:pt x="0" y="0"/>
                  </a:moveTo>
                  <a:lnTo>
                    <a:pt x="1763734" y="0"/>
                  </a:lnTo>
                  <a:lnTo>
                    <a:pt x="1763734" y="1102608"/>
                  </a:lnTo>
                  <a:lnTo>
                    <a:pt x="0" y="1102608"/>
                  </a:lnTo>
                  <a:close/>
                </a:path>
              </a:pathLst>
            </a:custGeom>
            <a:grpFill/>
          </p:spPr>
        </p:sp>
        <p:sp>
          <p:nvSpPr>
            <p:cNvPr id="27" name="TextBox 7"/>
            <p:cNvSpPr txBox="1"/>
            <p:nvPr/>
          </p:nvSpPr>
          <p:spPr>
            <a:xfrm>
              <a:off x="0" y="-38100"/>
              <a:ext cx="1763734" cy="1140708"/>
            </a:xfrm>
            <a:prstGeom prst="rect">
              <a:avLst/>
            </a:prstGeom>
            <a:grpFill/>
          </p:spPr>
          <p:txBody>
            <a:bodyPr lIns="50800" tIns="50800" rIns="50800" bIns="50800" rtlCol="0" anchor="ctr"/>
            <a:lstStyle/>
            <a:p>
              <a:pPr algn="ctr">
                <a:lnSpc>
                  <a:spcPts val="2940"/>
                </a:lnSpc>
              </a:pPr>
              <a:endParaRPr/>
            </a:p>
          </p:txBody>
        </p:sp>
      </p:grpSp>
      <p:sp>
        <p:nvSpPr>
          <p:cNvPr id="40" name="矩形 39"/>
          <p:cNvSpPr/>
          <p:nvPr/>
        </p:nvSpPr>
        <p:spPr>
          <a:xfrm>
            <a:off x="9288507" y="3196799"/>
            <a:ext cx="3994276" cy="6205165"/>
          </a:xfrm>
          <a:prstGeom prst="rect">
            <a:avLst/>
          </a:prstGeom>
          <a:solidFill>
            <a:schemeClr val="bg1"/>
          </a:solidFill>
          <a:ln>
            <a:solidFill>
              <a:srgbClr val="DCB07B"/>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nvGrpSpPr>
          <p:cNvPr id="28" name="Group 5"/>
          <p:cNvGrpSpPr/>
          <p:nvPr/>
        </p:nvGrpSpPr>
        <p:grpSpPr>
          <a:xfrm>
            <a:off x="9432709" y="2602204"/>
            <a:ext cx="3705875" cy="1231752"/>
            <a:chOff x="0" y="0"/>
            <a:chExt cx="1763734" cy="1102608"/>
          </a:xfrm>
          <a:solidFill>
            <a:srgbClr val="DCB07B"/>
          </a:solidFill>
        </p:grpSpPr>
        <p:sp>
          <p:nvSpPr>
            <p:cNvPr id="29" name="Freeform 6"/>
            <p:cNvSpPr/>
            <p:nvPr/>
          </p:nvSpPr>
          <p:spPr>
            <a:xfrm>
              <a:off x="0" y="0"/>
              <a:ext cx="1763734" cy="1102608"/>
            </a:xfrm>
            <a:custGeom>
              <a:avLst/>
              <a:gdLst/>
              <a:ahLst/>
              <a:cxnLst/>
              <a:rect l="l" t="t" r="r" b="b"/>
              <a:pathLst>
                <a:path w="1763734" h="1102608">
                  <a:moveTo>
                    <a:pt x="0" y="0"/>
                  </a:moveTo>
                  <a:lnTo>
                    <a:pt x="1763734" y="0"/>
                  </a:lnTo>
                  <a:lnTo>
                    <a:pt x="1763734" y="1102608"/>
                  </a:lnTo>
                  <a:lnTo>
                    <a:pt x="0" y="1102608"/>
                  </a:lnTo>
                  <a:close/>
                </a:path>
              </a:pathLst>
            </a:custGeom>
            <a:grpFill/>
          </p:spPr>
        </p:sp>
        <p:sp>
          <p:nvSpPr>
            <p:cNvPr id="30" name="TextBox 7"/>
            <p:cNvSpPr txBox="1"/>
            <p:nvPr/>
          </p:nvSpPr>
          <p:spPr>
            <a:xfrm>
              <a:off x="0" y="-38100"/>
              <a:ext cx="1763734" cy="1140708"/>
            </a:xfrm>
            <a:prstGeom prst="rect">
              <a:avLst/>
            </a:prstGeom>
            <a:grpFill/>
          </p:spPr>
          <p:txBody>
            <a:bodyPr lIns="50800" tIns="50800" rIns="50800" bIns="50800" rtlCol="0" anchor="ctr"/>
            <a:lstStyle/>
            <a:p>
              <a:pPr algn="ctr">
                <a:lnSpc>
                  <a:spcPts val="2940"/>
                </a:lnSpc>
              </a:pPr>
              <a:endParaRPr/>
            </a:p>
          </p:txBody>
        </p:sp>
      </p:grpSp>
      <p:sp>
        <p:nvSpPr>
          <p:cNvPr id="39" name="矩形 38"/>
          <p:cNvSpPr/>
          <p:nvPr/>
        </p:nvSpPr>
        <p:spPr>
          <a:xfrm>
            <a:off x="5098815" y="3218080"/>
            <a:ext cx="3994276" cy="6205165"/>
          </a:xfrm>
          <a:prstGeom prst="rect">
            <a:avLst/>
          </a:prstGeom>
          <a:solidFill>
            <a:schemeClr val="bg1"/>
          </a:solidFill>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t"/>
          <a:lstStyle/>
          <a:p>
            <a:pPr marL="457200" lvl="0" indent="-457200">
              <a:lnSpc>
                <a:spcPts val="3084"/>
              </a:lnSpc>
              <a:spcBef>
                <a:spcPts val="0"/>
              </a:spcBef>
              <a:buFont typeface="Arial" panose="020B0604020202020204" pitchFamily="34" charset="0"/>
              <a:buChar char="•"/>
              <a:defRPr/>
            </a:pPr>
            <a:endParaRPr lang="en-US" altLang="zh-TW" sz="2800" dirty="0" smtClean="0">
              <a:solidFill>
                <a:schemeClr val="tx1"/>
              </a:solidFill>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a:solidFill>
                <a:schemeClr val="tx1"/>
              </a:solidFill>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smtClean="0">
              <a:solidFill>
                <a:schemeClr val="tx1"/>
              </a:solidFill>
              <a:latin typeface="微軟正黑體" panose="020B0604030504040204" pitchFamily="34" charset="-120"/>
              <a:ea typeface="微軟正黑體" panose="020B0604030504040204" pitchFamily="34" charset="-120"/>
              <a:sym typeface="方正黑体简体" panose="02010601030101010101" pitchFamily="2" charset="-122"/>
            </a:endParaRPr>
          </a:p>
          <a:p>
            <a:pPr algn="ctr"/>
            <a:endParaRPr lang="zh-TW" altLang="en-US" dirty="0"/>
          </a:p>
        </p:txBody>
      </p:sp>
      <p:grpSp>
        <p:nvGrpSpPr>
          <p:cNvPr id="31" name="Group 5"/>
          <p:cNvGrpSpPr/>
          <p:nvPr/>
        </p:nvGrpSpPr>
        <p:grpSpPr>
          <a:xfrm>
            <a:off x="5149417" y="2602204"/>
            <a:ext cx="3705875" cy="1231752"/>
            <a:chOff x="0" y="0"/>
            <a:chExt cx="1763734" cy="1102608"/>
          </a:xfrm>
          <a:solidFill>
            <a:schemeClr val="bg1">
              <a:lumMod val="50000"/>
            </a:schemeClr>
          </a:solidFill>
        </p:grpSpPr>
        <p:sp>
          <p:nvSpPr>
            <p:cNvPr id="32" name="Freeform 6"/>
            <p:cNvSpPr/>
            <p:nvPr/>
          </p:nvSpPr>
          <p:spPr>
            <a:xfrm>
              <a:off x="0" y="0"/>
              <a:ext cx="1763734" cy="1102608"/>
            </a:xfrm>
            <a:custGeom>
              <a:avLst/>
              <a:gdLst/>
              <a:ahLst/>
              <a:cxnLst/>
              <a:rect l="l" t="t" r="r" b="b"/>
              <a:pathLst>
                <a:path w="1763734" h="1102608">
                  <a:moveTo>
                    <a:pt x="0" y="0"/>
                  </a:moveTo>
                  <a:lnTo>
                    <a:pt x="1763734" y="0"/>
                  </a:lnTo>
                  <a:lnTo>
                    <a:pt x="1763734" y="1102608"/>
                  </a:lnTo>
                  <a:lnTo>
                    <a:pt x="0" y="1102608"/>
                  </a:lnTo>
                  <a:close/>
                </a:path>
              </a:pathLst>
            </a:custGeom>
            <a:grpFill/>
          </p:spPr>
        </p:sp>
        <p:sp>
          <p:nvSpPr>
            <p:cNvPr id="33" name="TextBox 7"/>
            <p:cNvSpPr txBox="1"/>
            <p:nvPr/>
          </p:nvSpPr>
          <p:spPr>
            <a:xfrm>
              <a:off x="0" y="-38100"/>
              <a:ext cx="1763734" cy="1140708"/>
            </a:xfrm>
            <a:prstGeom prst="rect">
              <a:avLst/>
            </a:prstGeom>
            <a:grpFill/>
          </p:spPr>
          <p:txBody>
            <a:bodyPr lIns="50800" tIns="50800" rIns="50800" bIns="50800" rtlCol="0" anchor="ctr"/>
            <a:lstStyle/>
            <a:p>
              <a:pPr algn="ctr">
                <a:lnSpc>
                  <a:spcPts val="2940"/>
                </a:lnSpc>
              </a:pPr>
              <a:endParaRPr/>
            </a:p>
          </p:txBody>
        </p:sp>
      </p:grpSp>
      <p:sp>
        <p:nvSpPr>
          <p:cNvPr id="34" name="TextBox 17"/>
          <p:cNvSpPr txBox="1"/>
          <p:nvPr/>
        </p:nvSpPr>
        <p:spPr>
          <a:xfrm>
            <a:off x="5309642" y="2910454"/>
            <a:ext cx="3385423" cy="574196"/>
          </a:xfrm>
          <a:prstGeom prst="rect">
            <a:avLst/>
          </a:prstGeom>
        </p:spPr>
        <p:txBody>
          <a:bodyPr lIns="0" tIns="0" rIns="0" bIns="0" rtlCol="0" anchor="t">
            <a:spAutoFit/>
          </a:bodyPr>
          <a:lstStyle/>
          <a:p>
            <a:pPr algn="ctr">
              <a:lnSpc>
                <a:spcPts val="4759"/>
              </a:lnSpc>
            </a:pPr>
            <a:r>
              <a:rPr lang="zh-TW" altLang="en-US" sz="3399" b="1" dirty="0" smtClean="0">
                <a:solidFill>
                  <a:schemeClr val="bg1"/>
                </a:solidFill>
                <a:latin typeface="微軟正黑體" panose="020B0604030504040204" pitchFamily="34" charset="-120"/>
                <a:ea typeface="微軟正黑體" panose="020B0604030504040204" pitchFamily="34" charset="-120"/>
              </a:rPr>
              <a:t>服務學習類</a:t>
            </a:r>
            <a:endParaRPr lang="en-US" sz="3399" b="1" dirty="0">
              <a:solidFill>
                <a:schemeClr val="bg1"/>
              </a:solidFill>
              <a:latin typeface="微軟正黑體" panose="020B0604030504040204" pitchFamily="34" charset="-120"/>
              <a:ea typeface="微軟正黑體" panose="020B0604030504040204" pitchFamily="34" charset="-120"/>
            </a:endParaRPr>
          </a:p>
        </p:txBody>
      </p:sp>
      <p:sp>
        <p:nvSpPr>
          <p:cNvPr id="35" name="TextBox 17"/>
          <p:cNvSpPr txBox="1"/>
          <p:nvPr/>
        </p:nvSpPr>
        <p:spPr>
          <a:xfrm>
            <a:off x="9592934" y="2910454"/>
            <a:ext cx="3385423" cy="574196"/>
          </a:xfrm>
          <a:prstGeom prst="rect">
            <a:avLst/>
          </a:prstGeom>
        </p:spPr>
        <p:txBody>
          <a:bodyPr lIns="0" tIns="0" rIns="0" bIns="0" rtlCol="0" anchor="t">
            <a:spAutoFit/>
          </a:bodyPr>
          <a:lstStyle/>
          <a:p>
            <a:pPr algn="ctr">
              <a:lnSpc>
                <a:spcPts val="4759"/>
              </a:lnSpc>
            </a:pPr>
            <a:r>
              <a:rPr lang="zh-TW" altLang="en-US" sz="3399" b="1" dirty="0" smtClean="0">
                <a:solidFill>
                  <a:schemeClr val="bg1"/>
                </a:solidFill>
                <a:latin typeface="微軟正黑體" panose="020B0604030504040204" pitchFamily="34" charset="-120"/>
                <a:ea typeface="微軟正黑體" panose="020B0604030504040204" pitchFamily="34" charset="-120"/>
              </a:rPr>
              <a:t>專題</a:t>
            </a:r>
            <a:r>
              <a:rPr lang="zh-TW" altLang="en-US" sz="3399" b="1" dirty="0">
                <a:solidFill>
                  <a:schemeClr val="bg1"/>
                </a:solidFill>
                <a:latin typeface="微軟正黑體" panose="020B0604030504040204" pitchFamily="34" charset="-120"/>
                <a:ea typeface="微軟正黑體" panose="020B0604030504040204" pitchFamily="34" charset="-120"/>
              </a:rPr>
              <a:t>實作類</a:t>
            </a:r>
            <a:endParaRPr lang="en-US" sz="3399" b="1" dirty="0">
              <a:solidFill>
                <a:schemeClr val="bg1"/>
              </a:solidFill>
              <a:latin typeface="微軟正黑體" panose="020B0604030504040204" pitchFamily="34" charset="-120"/>
              <a:ea typeface="微軟正黑體" panose="020B0604030504040204" pitchFamily="34" charset="-120"/>
            </a:endParaRPr>
          </a:p>
        </p:txBody>
      </p:sp>
      <p:sp>
        <p:nvSpPr>
          <p:cNvPr id="36" name="TextBox 17"/>
          <p:cNvSpPr txBox="1"/>
          <p:nvPr/>
        </p:nvSpPr>
        <p:spPr>
          <a:xfrm>
            <a:off x="13876225" y="2910454"/>
            <a:ext cx="3385423" cy="574196"/>
          </a:xfrm>
          <a:prstGeom prst="rect">
            <a:avLst/>
          </a:prstGeom>
        </p:spPr>
        <p:txBody>
          <a:bodyPr lIns="0" tIns="0" rIns="0" bIns="0" rtlCol="0" anchor="t">
            <a:spAutoFit/>
          </a:bodyPr>
          <a:lstStyle/>
          <a:p>
            <a:pPr algn="ctr">
              <a:lnSpc>
                <a:spcPts val="4759"/>
              </a:lnSpc>
            </a:pPr>
            <a:r>
              <a:rPr lang="zh-TW" altLang="en-US" sz="3399" b="1" dirty="0">
                <a:solidFill>
                  <a:schemeClr val="bg1"/>
                </a:solidFill>
                <a:latin typeface="微軟正黑體" panose="020B0604030504040204" pitchFamily="34" charset="-120"/>
                <a:ea typeface="微軟正黑體" panose="020B0604030504040204" pitchFamily="34" charset="-120"/>
              </a:rPr>
              <a:t>創新創業</a:t>
            </a:r>
            <a:r>
              <a:rPr lang="zh-TW" altLang="en-US" sz="3399" b="1" dirty="0" smtClean="0">
                <a:solidFill>
                  <a:schemeClr val="bg1"/>
                </a:solidFill>
                <a:latin typeface="微軟正黑體" panose="020B0604030504040204" pitchFamily="34" charset="-120"/>
                <a:ea typeface="微軟正黑體" panose="020B0604030504040204" pitchFamily="34" charset="-120"/>
              </a:rPr>
              <a:t>類</a:t>
            </a:r>
            <a:endParaRPr lang="en-US" sz="3399" b="1" dirty="0">
              <a:solidFill>
                <a:schemeClr val="bg1"/>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5308375" y="4228277"/>
            <a:ext cx="3546915" cy="4862870"/>
          </a:xfrm>
          <a:prstGeom prst="rect">
            <a:avLst/>
          </a:prstGeom>
        </p:spPr>
        <p:txBody>
          <a:bodyPr wrap="square">
            <a:spAutoFit/>
          </a:bodyPr>
          <a:lstStyle/>
          <a:p>
            <a:pPr marL="457200" lvl="0" indent="-457200">
              <a:lnSpc>
                <a:spcPts val="3084"/>
              </a:lnSpc>
              <a:spcBef>
                <a:spcPts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將「服務」與「學習」相互結合，規劃社會服務活動與設計反思過程，運用課堂所學貢獻社區</a:t>
            </a:r>
          </a:p>
          <a:p>
            <a:pPr marL="457200" lvl="0" indent="-457200">
              <a:lnSpc>
                <a:spcPts val="3084"/>
              </a:lnSpc>
              <a:spcBef>
                <a:spcPts val="0"/>
              </a:spcBef>
              <a:buFont typeface="Arial" panose="020B0604020202020204" pitchFamily="34" charset="0"/>
              <a:buChar char="•"/>
              <a:defRPr/>
            </a:pPr>
            <a:endPar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計畫</a:t>
            </a: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補助經費</a:t>
            </a: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a:t>
            </a: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lvl="0">
              <a:lnSpc>
                <a:spcPts val="3084"/>
              </a:lnSpc>
              <a:spcBef>
                <a:spcPts val="0"/>
              </a:spcBef>
              <a:defRPr/>
            </a:pP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a:t>
            </a:r>
            <a:r>
              <a:rPr lang="zh-TW" altLang="en-US"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最多</a:t>
            </a:r>
            <a:r>
              <a:rPr lang="en-US" altLang="zh-TW"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15,000</a:t>
            </a: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元</a:t>
            </a:r>
            <a:r>
              <a:rPr lang="zh-TW" altLang="en-US"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a:t>
            </a:r>
            <a:endParaRPr lang="en-US" altLang="zh-TW"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zh-CN"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endParaRPr>
          </a:p>
        </p:txBody>
      </p:sp>
      <p:sp>
        <p:nvSpPr>
          <p:cNvPr id="43" name="七角星形 42"/>
          <p:cNvSpPr/>
          <p:nvPr/>
        </p:nvSpPr>
        <p:spPr>
          <a:xfrm>
            <a:off x="9288507" y="1684055"/>
            <a:ext cx="1227398" cy="1227398"/>
          </a:xfrm>
          <a:prstGeom prst="star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3600" b="1" dirty="0">
                <a:latin typeface="微軟正黑體" panose="020B0604030504040204" pitchFamily="34" charset="-120"/>
                <a:ea typeface="微軟正黑體" panose="020B0604030504040204" pitchFamily="34" charset="-120"/>
              </a:rPr>
              <a:t>新</a:t>
            </a:r>
          </a:p>
        </p:txBody>
      </p:sp>
      <p:sp>
        <p:nvSpPr>
          <p:cNvPr id="44" name="矩形 43"/>
          <p:cNvSpPr/>
          <p:nvPr/>
        </p:nvSpPr>
        <p:spPr>
          <a:xfrm>
            <a:off x="9496245" y="4255049"/>
            <a:ext cx="3546915" cy="4465325"/>
          </a:xfrm>
          <a:prstGeom prst="rect">
            <a:avLst/>
          </a:prstGeom>
        </p:spPr>
        <p:txBody>
          <a:bodyPr wrap="square">
            <a:spAutoFit/>
          </a:bodyPr>
          <a:lstStyle/>
          <a:p>
            <a:pPr marL="457200" lvl="0" indent="-457200">
              <a:lnSpc>
                <a:spcPts val="3084"/>
              </a:lnSpc>
              <a:spcBef>
                <a:spcPts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結合學系專題實作課程</a:t>
            </a:r>
            <a:r>
              <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rPr>
              <a:t>(</a:t>
            </a: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畢業專題、總結性評量課程等</a:t>
            </a:r>
            <a:r>
              <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rPr>
              <a:t>…)</a:t>
            </a: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，協助學生執行專題實作課程之專案計畫。</a:t>
            </a: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計畫</a:t>
            </a: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補助經費</a:t>
            </a: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a:t>
            </a: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lvl="0">
              <a:lnSpc>
                <a:spcPts val="3084"/>
              </a:lnSpc>
              <a:spcBef>
                <a:spcPts val="0"/>
              </a:spcBef>
              <a:defRPr/>
            </a:pP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a:t>
            </a:r>
            <a:r>
              <a:rPr lang="zh-TW" altLang="en-US"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最多</a:t>
            </a:r>
            <a:r>
              <a:rPr lang="en-US" altLang="zh-TW"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20,000</a:t>
            </a: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元。</a:t>
            </a:r>
            <a:endParaRPr lang="zh-CN"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endParaRPr>
          </a:p>
        </p:txBody>
      </p:sp>
      <p:sp>
        <p:nvSpPr>
          <p:cNvPr id="45" name="矩形 44"/>
          <p:cNvSpPr/>
          <p:nvPr/>
        </p:nvSpPr>
        <p:spPr>
          <a:xfrm>
            <a:off x="13795478" y="4255049"/>
            <a:ext cx="3546915" cy="4465325"/>
          </a:xfrm>
          <a:prstGeom prst="rect">
            <a:avLst/>
          </a:prstGeom>
        </p:spPr>
        <p:txBody>
          <a:bodyPr wrap="square">
            <a:spAutoFit/>
          </a:bodyPr>
          <a:lstStyle/>
          <a:p>
            <a:pPr marL="457200" lvl="0" indent="-457200">
              <a:lnSpc>
                <a:spcPts val="3084"/>
              </a:lnSpc>
              <a:spcBef>
                <a:spcPts val="0"/>
              </a:spcBef>
              <a:buFont typeface="Arial" panose="020B0604020202020204" pitchFamily="34" charset="0"/>
              <a:buChar char="•"/>
              <a:defRPr/>
            </a:pPr>
            <a:r>
              <a:rPr lang="zh-TW" altLang="en-US" sz="2800" dirty="0">
                <a:solidFill>
                  <a:schemeClr val="tx1">
                    <a:lumMod val="85000"/>
                    <a:lumOff val="15000"/>
                  </a:schemeClr>
                </a:solidFill>
                <a:latin typeface="微軟正黑體" panose="020B0604030504040204" pitchFamily="34" charset="-120"/>
                <a:ea typeface="微軟正黑體" panose="020B0604030504040204" pitchFamily="34" charset="-120"/>
                <a:cs typeface="方正黑体简体" panose="02010601030101010101" pitchFamily="2" charset="-122"/>
                <a:sym typeface="方正黑体简体" panose="02010601030101010101" pitchFamily="2" charset="-122"/>
              </a:rPr>
              <a:t>運用自己所學，創作實用的產品或平台，進行微型創業的活動</a:t>
            </a: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a:t>
            </a: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r>
              <a:rPr lang="zh-TW" altLang="en-US" sz="2800"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本類別每位小組成員皆需參加至少一門創新育成中心所辦理之創業課程。</a:t>
            </a:r>
            <a:endParaRPr lang="en-US" altLang="zh-TW" sz="2800"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計畫</a:t>
            </a: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補助經費</a:t>
            </a: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a:t>
            </a: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lvl="0">
              <a:lnSpc>
                <a:spcPts val="3084"/>
              </a:lnSpc>
              <a:spcBef>
                <a:spcPts val="0"/>
              </a:spcBef>
              <a:defRPr/>
            </a:pP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a:t>
            </a:r>
            <a:r>
              <a:rPr lang="zh-TW" altLang="en-US"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最多</a:t>
            </a:r>
            <a:r>
              <a:rPr lang="en-US" altLang="zh-TW"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25,000</a:t>
            </a: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元。</a:t>
            </a:r>
            <a:endParaRPr lang="zh-CN"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endParaRPr>
          </a:p>
        </p:txBody>
      </p:sp>
      <p:sp>
        <p:nvSpPr>
          <p:cNvPr id="46" name="流程圖: 結束點 45"/>
          <p:cNvSpPr/>
          <p:nvPr/>
        </p:nvSpPr>
        <p:spPr>
          <a:xfrm>
            <a:off x="16230600" y="1899333"/>
            <a:ext cx="1752600" cy="881967"/>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800" b="1" dirty="0" smtClean="0">
                <a:latin typeface="微軟正黑體" panose="020B0604030504040204" pitchFamily="34" charset="-120"/>
                <a:ea typeface="微軟正黑體" panose="020B0604030504040204" pitchFamily="34" charset="-120"/>
              </a:rPr>
              <a:t>有調整</a:t>
            </a:r>
            <a:r>
              <a:rPr lang="en-US" altLang="zh-TW"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
        <p:nvSpPr>
          <p:cNvPr id="47" name="圓角矩形 46"/>
          <p:cNvSpPr/>
          <p:nvPr/>
        </p:nvSpPr>
        <p:spPr>
          <a:xfrm>
            <a:off x="6100643" y="820300"/>
            <a:ext cx="6877714" cy="615092"/>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800" b="1" dirty="0" smtClean="0">
                <a:latin typeface="微軟正黑體" panose="020B0604030504040204" pitchFamily="34" charset="-120"/>
                <a:ea typeface="微軟正黑體" panose="020B0604030504040204" pitchFamily="34" charset="-120"/>
              </a:rPr>
              <a:t>注意！每一組學生社</a:t>
            </a:r>
            <a:r>
              <a:rPr lang="zh-TW" altLang="en-US" sz="2800" b="1" dirty="0">
                <a:latin typeface="微軟正黑體" panose="020B0604030504040204" pitchFamily="34" charset="-120"/>
                <a:ea typeface="微軟正黑體" panose="020B0604030504040204" pitchFamily="34" charset="-120"/>
              </a:rPr>
              <a:t>群僅可提出一類</a:t>
            </a:r>
            <a:r>
              <a:rPr lang="zh-TW" altLang="en-US" sz="2800" b="1" dirty="0" smtClean="0">
                <a:latin typeface="微軟正黑體" panose="020B0604030504040204" pitchFamily="34" charset="-120"/>
                <a:ea typeface="微軟正黑體" panose="020B0604030504040204" pitchFamily="34" charset="-120"/>
              </a:rPr>
              <a:t>申請</a:t>
            </a:r>
            <a:endParaRPr lang="zh-TW" altLang="en-US" sz="2800" b="1" dirty="0">
              <a:latin typeface="微軟正黑體" panose="020B0604030504040204" pitchFamily="34" charset="-120"/>
              <a:ea typeface="微軟正黑體" panose="020B0604030504040204" pitchFamily="34" charset="-120"/>
            </a:endParaRPr>
          </a:p>
        </p:txBody>
      </p:sp>
      <p:sp>
        <p:nvSpPr>
          <p:cNvPr id="8" name="投影片編號版面配置區 7"/>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200670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095953" cy="10287000"/>
            <a:chOff x="0" y="0"/>
            <a:chExt cx="1868893" cy="2709333"/>
          </a:xfrm>
        </p:grpSpPr>
        <p:sp>
          <p:nvSpPr>
            <p:cNvPr id="3" name="Freeform 3"/>
            <p:cNvSpPr/>
            <p:nvPr/>
          </p:nvSpPr>
          <p:spPr>
            <a:xfrm>
              <a:off x="0" y="0"/>
              <a:ext cx="1868893" cy="2709333"/>
            </a:xfrm>
            <a:custGeom>
              <a:avLst/>
              <a:gdLst/>
              <a:ahLst/>
              <a:cxnLst/>
              <a:rect l="l" t="t" r="r" b="b"/>
              <a:pathLst>
                <a:path w="1868893" h="2709333">
                  <a:moveTo>
                    <a:pt x="0" y="0"/>
                  </a:moveTo>
                  <a:lnTo>
                    <a:pt x="1868893" y="0"/>
                  </a:lnTo>
                  <a:lnTo>
                    <a:pt x="1868893" y="2709333"/>
                  </a:lnTo>
                  <a:lnTo>
                    <a:pt x="0" y="2709333"/>
                  </a:lnTo>
                  <a:close/>
                </a:path>
              </a:pathLst>
            </a:custGeom>
            <a:solidFill>
              <a:srgbClr val="F6F4EF"/>
            </a:solidFill>
          </p:spPr>
        </p:sp>
        <p:sp>
          <p:nvSpPr>
            <p:cNvPr id="4" name="TextBox 4"/>
            <p:cNvSpPr txBox="1"/>
            <p:nvPr/>
          </p:nvSpPr>
          <p:spPr>
            <a:xfrm>
              <a:off x="0" y="-38100"/>
              <a:ext cx="1868893" cy="2747433"/>
            </a:xfrm>
            <a:prstGeom prst="rect">
              <a:avLst/>
            </a:prstGeom>
          </p:spPr>
          <p:txBody>
            <a:bodyPr lIns="50800" tIns="50800" rIns="50800" bIns="50800" rtlCol="0" anchor="ctr"/>
            <a:lstStyle/>
            <a:p>
              <a:pPr algn="ctr">
                <a:lnSpc>
                  <a:spcPts val="2940"/>
                </a:lnSpc>
              </a:pPr>
              <a:endParaRPr/>
            </a:p>
          </p:txBody>
        </p:sp>
      </p:grpSp>
      <p:sp>
        <p:nvSpPr>
          <p:cNvPr id="21" name="TextBox 21"/>
          <p:cNvSpPr txBox="1"/>
          <p:nvPr/>
        </p:nvSpPr>
        <p:spPr>
          <a:xfrm>
            <a:off x="737950" y="574575"/>
            <a:ext cx="14349650" cy="1231106"/>
          </a:xfrm>
          <a:prstGeom prst="rect">
            <a:avLst/>
          </a:prstGeom>
        </p:spPr>
        <p:txBody>
          <a:bodyPr wrap="square" lIns="0" tIns="0" rIns="0" bIns="0" rtlCol="0" anchor="t">
            <a:spAutoFit/>
          </a:bodyPr>
          <a:lstStyle/>
          <a:p>
            <a:r>
              <a:rPr lang="zh-TW" altLang="en-US" sz="80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為什麼要新設「專題實作類」</a:t>
            </a:r>
            <a:r>
              <a:rPr lang="en-US" altLang="zh-TW" sz="80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a:t>
            </a:r>
            <a:endPar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sp>
        <p:nvSpPr>
          <p:cNvPr id="8" name="投影片編號版面配置區 7"/>
          <p:cNvSpPr>
            <a:spLocks noGrp="1"/>
          </p:cNvSpPr>
          <p:nvPr>
            <p:ph type="sldNum" sz="quarter" idx="12"/>
          </p:nvPr>
        </p:nvSpPr>
        <p:spPr/>
        <p:txBody>
          <a:bodyPr/>
          <a:lstStyle/>
          <a:p>
            <a:fld id="{B6F15528-21DE-4FAA-801E-634DDDAF4B2B}" type="slidenum">
              <a:rPr lang="en-US" smtClean="0"/>
              <a:pPr/>
              <a:t>7</a:t>
            </a:fld>
            <a:endParaRPr lang="en-US"/>
          </a:p>
        </p:txBody>
      </p:sp>
      <p:sp>
        <p:nvSpPr>
          <p:cNvPr id="37" name="Freeform 2"/>
          <p:cNvSpPr/>
          <p:nvPr/>
        </p:nvSpPr>
        <p:spPr>
          <a:xfrm>
            <a:off x="1905000" y="2247900"/>
            <a:ext cx="2819400" cy="268612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8" name="矩形 47"/>
          <p:cNvSpPr/>
          <p:nvPr/>
        </p:nvSpPr>
        <p:spPr>
          <a:xfrm>
            <a:off x="5110831" y="2376385"/>
            <a:ext cx="4134465" cy="769441"/>
          </a:xfrm>
          <a:prstGeom prst="rect">
            <a:avLst/>
          </a:prstGeom>
        </p:spPr>
        <p:txBody>
          <a:bodyPr wrap="none">
            <a:spAutoFit/>
          </a:bodyPr>
          <a:lstStyle/>
          <a:p>
            <a:pPr lvl="0" algn="ctr" defTabSz="913765">
              <a:defRPr/>
            </a:pPr>
            <a:r>
              <a:rPr lang="zh-TW" altLang="en-US" sz="4400" b="1" dirty="0" smtClean="0">
                <a:latin typeface="微軟正黑體" panose="020B0604030504040204" pitchFamily="34" charset="-120"/>
                <a:ea typeface="微軟正黑體" panose="020B0604030504040204" pitchFamily="34" charset="-120"/>
                <a:cs typeface="方正黑体简体" panose="02010601030101010101" pitchFamily="2" charset="-122"/>
              </a:rPr>
              <a:t>看到學生的需求</a:t>
            </a:r>
            <a:endParaRPr lang="zh-CN" altLang="en-US" sz="44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49" name="矩形 48"/>
          <p:cNvSpPr/>
          <p:nvPr/>
        </p:nvSpPr>
        <p:spPr>
          <a:xfrm>
            <a:off x="5257800" y="3228567"/>
            <a:ext cx="12039600" cy="1305870"/>
          </a:xfrm>
          <a:prstGeom prst="rect">
            <a:avLst/>
          </a:prstGeom>
        </p:spPr>
        <p:txBody>
          <a:bodyPr wrap="square">
            <a:spAutoFit/>
          </a:bodyPr>
          <a:lstStyle/>
          <a:p>
            <a:pPr lvl="0" defTabSz="913765">
              <a:lnSpc>
                <a:spcPct val="150000"/>
              </a:lnSpc>
              <a:defRPr/>
            </a:pPr>
            <a:r>
              <a:rPr lang="zh-TW" altLang="en-US" sz="2800" dirty="0" smtClean="0">
                <a:latin typeface="微軟正黑體" panose="020B0604030504040204" pitchFamily="34" charset="-120"/>
                <a:ea typeface="微軟正黑體" panose="020B0604030504040204" pitchFamily="34" charset="-120"/>
                <a:cs typeface="方正黑体简体" panose="02010601030101010101" pitchFamily="2" charset="-122"/>
              </a:rPr>
              <a:t>近年來越來越多學生申請學生自主學習社群來支持畢業專題等實作課程，因此於</a:t>
            </a:r>
            <a:r>
              <a:rPr lang="en-US" altLang="zh-TW" sz="2800" dirty="0" smtClean="0">
                <a:latin typeface="微軟正黑體" panose="020B0604030504040204" pitchFamily="34" charset="-120"/>
                <a:ea typeface="微軟正黑體" panose="020B0604030504040204" pitchFamily="34" charset="-120"/>
                <a:cs typeface="方正黑体简体" panose="02010601030101010101" pitchFamily="2" charset="-122"/>
              </a:rPr>
              <a:t>112-2</a:t>
            </a:r>
            <a:r>
              <a:rPr lang="zh-TW" altLang="en-US" sz="2800" dirty="0" smtClean="0">
                <a:latin typeface="微軟正黑體" panose="020B0604030504040204" pitchFamily="34" charset="-120"/>
                <a:ea typeface="微軟正黑體" panose="020B0604030504040204" pitchFamily="34" charset="-120"/>
                <a:cs typeface="方正黑体简体" panose="02010601030101010101" pitchFamily="2" charset="-122"/>
              </a:rPr>
              <a:t>學期起新設本類別。</a:t>
            </a:r>
            <a:endParaRPr lang="zh-CN" altLang="en-US" sz="28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50" name="Freeform 3"/>
          <p:cNvSpPr/>
          <p:nvPr/>
        </p:nvSpPr>
        <p:spPr>
          <a:xfrm>
            <a:off x="2003557" y="6021442"/>
            <a:ext cx="2209800" cy="3140036"/>
          </a:xfrm>
          <a:custGeom>
            <a:avLst/>
            <a:gdLst/>
            <a:ahLst/>
            <a:cxnLst/>
            <a:rect l="l" t="t" r="r" b="b"/>
            <a:pathLst>
              <a:path w="3083552" h="4381602">
                <a:moveTo>
                  <a:pt x="0" y="0"/>
                </a:moveTo>
                <a:lnTo>
                  <a:pt x="3083552" y="0"/>
                </a:lnTo>
                <a:lnTo>
                  <a:pt x="3083552" y="4381602"/>
                </a:lnTo>
                <a:lnTo>
                  <a:pt x="0" y="4381602"/>
                </a:lnTo>
                <a:lnTo>
                  <a:pt x="0" y="0"/>
                </a:lnTo>
                <a:close/>
              </a:path>
            </a:pathLst>
          </a:custGeom>
          <a:blipFill>
            <a:blip r:embed="rId4"/>
            <a:stretch>
              <a:fillRect/>
            </a:stretch>
          </a:blipFill>
        </p:spPr>
      </p:sp>
      <p:sp>
        <p:nvSpPr>
          <p:cNvPr id="51" name="矩形 50"/>
          <p:cNvSpPr/>
          <p:nvPr/>
        </p:nvSpPr>
        <p:spPr>
          <a:xfrm>
            <a:off x="4886575" y="5856414"/>
            <a:ext cx="6662401" cy="769441"/>
          </a:xfrm>
          <a:prstGeom prst="rect">
            <a:avLst/>
          </a:prstGeom>
        </p:spPr>
        <p:txBody>
          <a:bodyPr wrap="none">
            <a:spAutoFit/>
          </a:bodyPr>
          <a:lstStyle/>
          <a:p>
            <a:pPr lvl="0" algn="ctr" defTabSz="913765">
              <a:defRPr/>
            </a:pPr>
            <a:r>
              <a:rPr lang="zh-TW" altLang="en-US" sz="44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「專題實作類</a:t>
            </a:r>
            <a:r>
              <a:rPr lang="zh-TW" altLang="en-US" sz="44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」的特性是</a:t>
            </a:r>
            <a:r>
              <a:rPr lang="en-US" altLang="zh-TW" sz="44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a:t>
            </a:r>
            <a:endParaRPr lang="zh-CN" altLang="en-US" sz="44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52" name="矩形 51"/>
          <p:cNvSpPr/>
          <p:nvPr/>
        </p:nvSpPr>
        <p:spPr>
          <a:xfrm>
            <a:off x="5257800" y="6631015"/>
            <a:ext cx="12268200" cy="2862322"/>
          </a:xfrm>
          <a:prstGeom prst="rect">
            <a:avLst/>
          </a:prstGeom>
        </p:spPr>
        <p:txBody>
          <a:bodyPr wrap="square">
            <a:spAutoFit/>
          </a:bodyPr>
          <a:lstStyle/>
          <a:p>
            <a:pPr marL="357188" lvl="0" indent="-357188" defTabSz="913765">
              <a:lnSpc>
                <a:spcPct val="150000"/>
              </a:lnSpc>
              <a:buFont typeface="+mj-lt"/>
              <a:buAutoNum type="arabicPeriod"/>
              <a:defRPr/>
            </a:pPr>
            <a:r>
              <a:rPr lang="zh-TW" altLang="en-US" sz="2800" dirty="0" smtClean="0">
                <a:latin typeface="微軟正黑體" panose="020B0604030504040204" pitchFamily="34" charset="-120"/>
                <a:ea typeface="微軟正黑體" panose="020B0604030504040204" pitchFamily="34" charset="-120"/>
                <a:cs typeface="方正黑体简体" panose="02010601030101010101" pitchFamily="2" charset="-122"/>
              </a:rPr>
              <a:t>支援學生「畢業專題系列課程</a:t>
            </a:r>
            <a:r>
              <a:rPr lang="en-US" altLang="zh-TW" sz="2800" dirty="0" smtClean="0">
                <a:latin typeface="微軟正黑體" panose="020B0604030504040204" pitchFamily="34" charset="-120"/>
                <a:ea typeface="微軟正黑體" panose="020B0604030504040204" pitchFamily="34" charset="-120"/>
                <a:cs typeface="方正黑体简体" panose="02010601030101010101" pitchFamily="2" charset="-122"/>
              </a:rPr>
              <a:t>(AA</a:t>
            </a:r>
            <a:r>
              <a:rPr lang="zh-TW" altLang="en-US" sz="2800" dirty="0" smtClean="0">
                <a:latin typeface="微軟正黑體" panose="020B0604030504040204" pitchFamily="34" charset="-120"/>
                <a:ea typeface="微軟正黑體" panose="020B0604030504040204" pitchFamily="34" charset="-120"/>
                <a:cs typeface="方正黑体简体" panose="02010601030101010101" pitchFamily="2" charset="-122"/>
              </a:rPr>
              <a:t>、</a:t>
            </a:r>
            <a:r>
              <a:rPr lang="en-US" altLang="zh-TW" sz="2800" dirty="0" smtClean="0">
                <a:latin typeface="微軟正黑體" panose="020B0604030504040204" pitchFamily="34" charset="-120"/>
                <a:ea typeface="微軟正黑體" panose="020B0604030504040204" pitchFamily="34" charset="-120"/>
                <a:cs typeface="方正黑体简体" panose="02010601030101010101" pitchFamily="2" charset="-122"/>
              </a:rPr>
              <a:t>AB…)</a:t>
            </a:r>
            <a:r>
              <a:rPr lang="zh-TW" altLang="en-US" sz="2800" dirty="0" smtClean="0">
                <a:latin typeface="微軟正黑體" panose="020B0604030504040204" pitchFamily="34" charset="-120"/>
                <a:ea typeface="微軟正黑體" panose="020B0604030504040204" pitchFamily="34" charset="-120"/>
                <a:cs typeface="方正黑体简体" panose="02010601030101010101" pitchFamily="2" charset="-122"/>
              </a:rPr>
              <a:t>」、「總結性評量課程」、「專題實作課程」</a:t>
            </a:r>
            <a:r>
              <a:rPr lang="zh-TW" altLang="en-US" sz="2800" dirty="0">
                <a:latin typeface="微軟正黑體" panose="020B0604030504040204" pitchFamily="34" charset="-120"/>
                <a:ea typeface="微軟正黑體" panose="020B0604030504040204" pitchFamily="34" charset="-120"/>
                <a:cs typeface="方正黑体简体" panose="02010601030101010101" pitchFamily="2" charset="-122"/>
              </a:rPr>
              <a:t>等</a:t>
            </a:r>
            <a:r>
              <a:rPr lang="zh-TW" altLang="en-US" sz="2800" dirty="0" smtClean="0">
                <a:latin typeface="微軟正黑體" panose="020B0604030504040204" pitchFamily="34" charset="-120"/>
                <a:ea typeface="微軟正黑體" panose="020B0604030504040204" pitchFamily="34" charset="-120"/>
                <a:cs typeface="方正黑体简体" panose="02010601030101010101" pitchFamily="2" charset="-122"/>
              </a:rPr>
              <a:t>，每學期</a:t>
            </a:r>
            <a:r>
              <a:rPr lang="zh-TW" altLang="en-US" sz="3200" b="1" dirty="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rPr>
              <a:t>將視</a:t>
            </a:r>
            <a:r>
              <a:rPr lang="zh-TW" altLang="en-US" sz="3200" b="1" dirty="0" smtClean="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rPr>
              <a:t>總</a:t>
            </a:r>
            <a:r>
              <a:rPr lang="zh-TW" altLang="en-US" sz="3200" b="1" dirty="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rPr>
              <a:t>經費調整相同系列課程之通過組數</a:t>
            </a:r>
            <a:r>
              <a:rPr lang="zh-TW" altLang="en-US" sz="3200" b="1" dirty="0" smtClean="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rPr>
              <a:t>。</a:t>
            </a:r>
            <a:endParaRPr lang="en-US" altLang="zh-TW" sz="3200" b="1" dirty="0" smtClean="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endParaRPr>
          </a:p>
          <a:p>
            <a:pPr marL="357188" lvl="0" indent="-357188" defTabSz="913765">
              <a:lnSpc>
                <a:spcPct val="150000"/>
              </a:lnSpc>
              <a:buFont typeface="+mj-lt"/>
              <a:buAutoNum type="arabicPeriod"/>
              <a:defRPr/>
            </a:pPr>
            <a:r>
              <a:rPr lang="zh-TW" altLang="en-US" sz="2800" dirty="0">
                <a:latin typeface="微軟正黑體" panose="020B0604030504040204" pitchFamily="34" charset="-120"/>
                <a:ea typeface="微軟正黑體" panose="020B0604030504040204" pitchFamily="34" charset="-120"/>
                <a:cs typeface="方正黑体简体" panose="02010601030101010101" pitchFamily="2" charset="-122"/>
              </a:rPr>
              <a:t>維持每位教師所指導之學生社群以兩組</a:t>
            </a:r>
            <a:r>
              <a:rPr lang="zh-TW" altLang="en-US" sz="2800" dirty="0" smtClean="0">
                <a:latin typeface="微軟正黑體" panose="020B0604030504040204" pitchFamily="34" charset="-120"/>
                <a:ea typeface="微軟正黑體" panose="020B0604030504040204" pitchFamily="34" charset="-120"/>
                <a:cs typeface="方正黑体简体" panose="02010601030101010101" pitchFamily="2" charset="-122"/>
              </a:rPr>
              <a:t>為限之規定。</a:t>
            </a:r>
            <a:endParaRPr lang="en-US" altLang="zh-TW" sz="2800" dirty="0" smtClean="0">
              <a:latin typeface="微軟正黑體" panose="020B0604030504040204" pitchFamily="34" charset="-120"/>
              <a:ea typeface="微軟正黑體" panose="020B0604030504040204" pitchFamily="34" charset="-120"/>
              <a:cs typeface="方正黑体简体" panose="02010601030101010101" pitchFamily="2" charset="-122"/>
            </a:endParaRPr>
          </a:p>
          <a:p>
            <a:pPr marL="357188" lvl="0" indent="-357188" defTabSz="913765">
              <a:lnSpc>
                <a:spcPct val="150000"/>
              </a:lnSpc>
              <a:buFont typeface="+mj-lt"/>
              <a:buAutoNum type="arabicPeriod"/>
              <a:defRPr/>
            </a:pPr>
            <a:r>
              <a:rPr lang="zh-TW" altLang="en-US" sz="2800" dirty="0" smtClean="0">
                <a:latin typeface="微軟正黑體" panose="020B0604030504040204" pitchFamily="34" charset="-120"/>
                <a:ea typeface="微軟正黑體" panose="020B0604030504040204" pitchFamily="34" charset="-120"/>
                <a:cs typeface="方正黑体简体" panose="02010601030101010101" pitchFamily="2" charset="-122"/>
              </a:rPr>
              <a:t>填寫申請書時，請務必據實填寫「</a:t>
            </a:r>
            <a:r>
              <a:rPr lang="zh-TW" altLang="en-US" sz="3200" b="1" dirty="0" smtClean="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rPr>
              <a:t>課程名稱</a:t>
            </a:r>
            <a:r>
              <a:rPr lang="zh-TW" altLang="en-US" sz="2800" dirty="0" smtClean="0">
                <a:latin typeface="微軟正黑體" panose="020B0604030504040204" pitchFamily="34" charset="-120"/>
                <a:ea typeface="微軟正黑體" panose="020B0604030504040204" pitchFamily="34" charset="-120"/>
                <a:cs typeface="方正黑体简体" panose="02010601030101010101" pitchFamily="2" charset="-122"/>
              </a:rPr>
              <a:t>」。</a:t>
            </a:r>
            <a:endParaRPr lang="zh-CN" altLang="en-US" sz="28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Tree>
    <p:extLst>
      <p:ext uri="{BB962C8B-B14F-4D97-AF65-F5344CB8AC3E}">
        <p14:creationId xmlns:p14="http://schemas.microsoft.com/office/powerpoint/2010/main" val="3864325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995532">
            <a:off x="7332280" y="8781844"/>
            <a:ext cx="12504578" cy="4545584"/>
            <a:chOff x="0" y="0"/>
            <a:chExt cx="3293387" cy="1197191"/>
          </a:xfrm>
        </p:grpSpPr>
        <p:sp>
          <p:nvSpPr>
            <p:cNvPr id="4" name="Freeform 4"/>
            <p:cNvSpPr/>
            <p:nvPr/>
          </p:nvSpPr>
          <p:spPr>
            <a:xfrm>
              <a:off x="0" y="0"/>
              <a:ext cx="3293387" cy="1197191"/>
            </a:xfrm>
            <a:custGeom>
              <a:avLst/>
              <a:gdLst/>
              <a:ahLst/>
              <a:cxnLst/>
              <a:rect l="l" t="t" r="r" b="b"/>
              <a:pathLst>
                <a:path w="3293387" h="1197191">
                  <a:moveTo>
                    <a:pt x="0" y="0"/>
                  </a:moveTo>
                  <a:lnTo>
                    <a:pt x="3293387" y="0"/>
                  </a:lnTo>
                  <a:lnTo>
                    <a:pt x="3293387" y="1197191"/>
                  </a:lnTo>
                  <a:lnTo>
                    <a:pt x="0" y="1197191"/>
                  </a:lnTo>
                  <a:close/>
                </a:path>
              </a:pathLst>
            </a:custGeom>
            <a:solidFill>
              <a:srgbClr val="F6F4EF"/>
            </a:solidFill>
          </p:spPr>
        </p:sp>
        <p:sp>
          <p:nvSpPr>
            <p:cNvPr id="5" name="TextBox 5"/>
            <p:cNvSpPr txBox="1"/>
            <p:nvPr/>
          </p:nvSpPr>
          <p:spPr>
            <a:xfrm>
              <a:off x="0" y="-38100"/>
              <a:ext cx="3293387" cy="1235291"/>
            </a:xfrm>
            <a:prstGeom prst="rect">
              <a:avLst/>
            </a:prstGeom>
          </p:spPr>
          <p:txBody>
            <a:bodyPr lIns="50800" tIns="50800" rIns="50800" bIns="50800" rtlCol="0" anchor="ctr"/>
            <a:lstStyle/>
            <a:p>
              <a:pPr algn="ctr">
                <a:lnSpc>
                  <a:spcPts val="2940"/>
                </a:lnSpc>
              </a:pPr>
              <a:endParaRPr/>
            </a:p>
          </p:txBody>
        </p:sp>
      </p:grpSp>
      <p:sp>
        <p:nvSpPr>
          <p:cNvPr id="6" name="TextBox 6"/>
          <p:cNvSpPr txBox="1"/>
          <p:nvPr/>
        </p:nvSpPr>
        <p:spPr>
          <a:xfrm>
            <a:off x="987310" y="756057"/>
            <a:ext cx="7288342" cy="1235723"/>
          </a:xfrm>
          <a:prstGeom prst="rect">
            <a:avLst/>
          </a:prstGeom>
        </p:spPr>
        <p:txBody>
          <a:bodyPr wrap="square" lIns="0" tIns="0" rIns="0" bIns="0" rtlCol="0" anchor="t">
            <a:spAutoFit/>
          </a:bodyPr>
          <a:lstStyle/>
          <a:p>
            <a:pPr>
              <a:lnSpc>
                <a:spcPts val="10442"/>
              </a:lnSpc>
            </a:pPr>
            <a:r>
              <a:rPr lang="zh-TW" altLang="en-US" sz="8000" b="1" dirty="0" smtClean="0">
                <a:solidFill>
                  <a:srgbClr val="000000"/>
                </a:solidFill>
                <a:latin typeface="微軟正黑體" panose="020B0604030504040204" pitchFamily="34" charset="-120"/>
                <a:ea typeface="微軟正黑體" panose="020B0604030504040204" pitchFamily="34" charset="-120"/>
              </a:rPr>
              <a:t>審查項目</a:t>
            </a:r>
            <a:endParaRPr lang="en-US" sz="8000" b="1" dirty="0">
              <a:solidFill>
                <a:srgbClr val="000000"/>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1752600" y="2254373"/>
            <a:ext cx="8950255" cy="1077218"/>
          </a:xfrm>
          <a:prstGeom prst="rect">
            <a:avLst/>
          </a:prstGeom>
          <a:noFill/>
        </p:spPr>
        <p:txBody>
          <a:bodyPr wrap="square" rtlCol="0">
            <a:spAutoFit/>
          </a:bodyPr>
          <a:lstStyle/>
          <a:p>
            <a:r>
              <a:rPr lang="zh-TW" altLang="en-US" sz="3200" dirty="0" smtClean="0">
                <a:latin typeface="微軟正黑體" panose="020B0604030504040204" pitchFamily="34" charset="-120"/>
                <a:ea typeface="微軟正黑體" panose="020B0604030504040204" pitchFamily="34" charset="-120"/>
              </a:rPr>
              <a:t>依照各社群所送之申請表，送交校外委員審查。</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委員將依以下項目進行評分與審查工作。</a:t>
            </a:r>
            <a:endParaRPr lang="zh-TW" altLang="en-US" sz="3200"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3276600" y="3695700"/>
            <a:ext cx="7027886" cy="4444999"/>
          </a:xfrm>
          <a:prstGeom prst="rect">
            <a:avLst/>
          </a:prstGeom>
          <a:noFill/>
        </p:spPr>
        <p:txBody>
          <a:bodyPr wrap="none" rtlCol="0">
            <a:spAutoFit/>
          </a:bodyPr>
          <a:lstStyle/>
          <a:p>
            <a:pPr>
              <a:lnSpc>
                <a:spcPct val="150000"/>
              </a:lnSpc>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社群主題符合本方案宗旨</a:t>
            </a:r>
            <a:r>
              <a:rPr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(20%)</a:t>
            </a:r>
            <a:endPar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社群執行內容合理</a:t>
            </a:r>
            <a:r>
              <a:rPr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(20%)</a:t>
            </a:r>
            <a:endPar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規劃執行行程安排恰當</a:t>
            </a:r>
            <a:r>
              <a:rPr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(20%)</a:t>
            </a:r>
            <a:endPar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預定成果能具體</a:t>
            </a:r>
            <a:r>
              <a:rPr lang="zh-TW" altLang="en-US"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呈現</a:t>
            </a:r>
            <a:r>
              <a:rPr lang="en-US" altLang="zh-TW"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(20%)</a:t>
            </a:r>
            <a:endPar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社群指導老師指導適</a:t>
            </a:r>
            <a:r>
              <a:rPr lang="zh-TW" altLang="en-US"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切</a:t>
            </a:r>
            <a:r>
              <a:rPr lang="en-US" altLang="zh-TW"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(10%)</a:t>
            </a:r>
          </a:p>
          <a:p>
            <a:pPr>
              <a:lnSpc>
                <a:spcPct val="150000"/>
              </a:lnSpc>
            </a:pPr>
            <a:r>
              <a:rPr lang="zh-TW" altLang="en-US"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預算</a:t>
            </a: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編列項目切合計畫執行所需</a:t>
            </a:r>
            <a:r>
              <a:rPr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(10</a:t>
            </a:r>
            <a:r>
              <a:rPr lang="en-US" altLang="zh-TW"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a:t>
            </a:r>
            <a:endParaRPr lang="zh-TW" altLang="en-US" sz="3200" dirty="0"/>
          </a:p>
        </p:txBody>
      </p:sp>
      <p:sp>
        <p:nvSpPr>
          <p:cNvPr id="17" name="22"/>
          <p:cNvSpPr>
            <a:spLocks noChangeAspect="1"/>
          </p:cNvSpPr>
          <p:nvPr/>
        </p:nvSpPr>
        <p:spPr bwMode="auto">
          <a:xfrm>
            <a:off x="2596058" y="3882288"/>
            <a:ext cx="432000" cy="439635"/>
          </a:xfrm>
          <a:custGeom>
            <a:avLst/>
            <a:gdLst>
              <a:gd name="T0" fmla="*/ 91304 w 274"/>
              <a:gd name="T1" fmla="*/ 250825 h 284"/>
              <a:gd name="T2" fmla="*/ 70916 w 274"/>
              <a:gd name="T3" fmla="*/ 241110 h 284"/>
              <a:gd name="T4" fmla="*/ 7978 w 274"/>
              <a:gd name="T5" fmla="*/ 157207 h 284"/>
              <a:gd name="T6" fmla="*/ 12410 w 274"/>
              <a:gd name="T7" fmla="*/ 122763 h 284"/>
              <a:gd name="T8" fmla="*/ 46982 w 274"/>
              <a:gd name="T9" fmla="*/ 128062 h 284"/>
              <a:gd name="T10" fmla="*/ 88645 w 274"/>
              <a:gd name="T11" fmla="*/ 182820 h 284"/>
              <a:gd name="T12" fmla="*/ 194132 w 274"/>
              <a:gd name="T13" fmla="*/ 15014 h 284"/>
              <a:gd name="T14" fmla="*/ 227817 w 274"/>
              <a:gd name="T15" fmla="*/ 7065 h 284"/>
              <a:gd name="T16" fmla="*/ 235795 w 274"/>
              <a:gd name="T17" fmla="*/ 41510 h 284"/>
              <a:gd name="T18" fmla="*/ 111693 w 274"/>
              <a:gd name="T19" fmla="*/ 239344 h 284"/>
              <a:gd name="T20" fmla="*/ 92191 w 274"/>
              <a:gd name="T21" fmla="*/ 250825 h 284"/>
              <a:gd name="T22" fmla="*/ 91304 w 274"/>
              <a:gd name="T23" fmla="*/ 250825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284"/>
              <a:gd name="T38" fmla="*/ 274 w 274"/>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243E4D"/>
          </a:solidFill>
          <a:ln>
            <a:noFill/>
          </a:ln>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rgbClr val="A66735"/>
              </a:solidFill>
              <a:effectLst/>
              <a:uLnTx/>
              <a:uFillTx/>
              <a:latin typeface="方正黑体简体" panose="02010601030101010101" pitchFamily="2" charset="-122"/>
              <a:ea typeface="方正黑体简体" panose="02010601030101010101" pitchFamily="2" charset="-122"/>
              <a:cs typeface="+mn-lt"/>
              <a:sym typeface="+mn-lt"/>
            </a:endParaRPr>
          </a:p>
        </p:txBody>
      </p:sp>
      <p:sp>
        <p:nvSpPr>
          <p:cNvPr id="18" name="11"/>
          <p:cNvSpPr>
            <a:spLocks noEditPoints="1"/>
          </p:cNvSpPr>
          <p:nvPr/>
        </p:nvSpPr>
        <p:spPr bwMode="auto">
          <a:xfrm>
            <a:off x="2588264" y="4637135"/>
            <a:ext cx="432000" cy="432000"/>
          </a:xfrm>
          <a:custGeom>
            <a:avLst/>
            <a:gdLst>
              <a:gd name="T0" fmla="*/ 249778 w 288"/>
              <a:gd name="T1" fmla="*/ 0 h 246"/>
              <a:gd name="T2" fmla="*/ 46721 w 288"/>
              <a:gd name="T3" fmla="*/ 0 h 246"/>
              <a:gd name="T4" fmla="*/ 37736 w 288"/>
              <a:gd name="T5" fmla="*/ 9035 h 246"/>
              <a:gd name="T6" fmla="*/ 37736 w 288"/>
              <a:gd name="T7" fmla="*/ 38849 h 246"/>
              <a:gd name="T8" fmla="*/ 8985 w 288"/>
              <a:gd name="T9" fmla="*/ 38849 h 246"/>
              <a:gd name="T10" fmla="*/ 0 w 288"/>
              <a:gd name="T11" fmla="*/ 47883 h 246"/>
              <a:gd name="T12" fmla="*/ 0 w 288"/>
              <a:gd name="T13" fmla="*/ 197858 h 246"/>
              <a:gd name="T14" fmla="*/ 24259 w 288"/>
              <a:gd name="T15" fmla="*/ 222251 h 246"/>
              <a:gd name="T16" fmla="*/ 46721 w 288"/>
              <a:gd name="T17" fmla="*/ 222251 h 246"/>
              <a:gd name="T18" fmla="*/ 216534 w 288"/>
              <a:gd name="T19" fmla="*/ 222251 h 246"/>
              <a:gd name="T20" fmla="*/ 249778 w 288"/>
              <a:gd name="T21" fmla="*/ 222251 h 246"/>
              <a:gd name="T22" fmla="*/ 258763 w 288"/>
              <a:gd name="T23" fmla="*/ 213216 h 246"/>
              <a:gd name="T24" fmla="*/ 258763 w 288"/>
              <a:gd name="T25" fmla="*/ 9035 h 246"/>
              <a:gd name="T26" fmla="*/ 249778 w 288"/>
              <a:gd name="T27" fmla="*/ 0 h 246"/>
              <a:gd name="T28" fmla="*/ 243489 w 288"/>
              <a:gd name="T29" fmla="*/ 206892 h 246"/>
              <a:gd name="T30" fmla="*/ 216534 w 288"/>
              <a:gd name="T31" fmla="*/ 206892 h 246"/>
              <a:gd name="T32" fmla="*/ 46721 w 288"/>
              <a:gd name="T33" fmla="*/ 206892 h 246"/>
              <a:gd name="T34" fmla="*/ 24259 w 288"/>
              <a:gd name="T35" fmla="*/ 206892 h 246"/>
              <a:gd name="T36" fmla="*/ 15274 w 288"/>
              <a:gd name="T37" fmla="*/ 197858 h 246"/>
              <a:gd name="T38" fmla="*/ 15274 w 288"/>
              <a:gd name="T39" fmla="*/ 54208 h 246"/>
              <a:gd name="T40" fmla="*/ 37736 w 288"/>
              <a:gd name="T41" fmla="*/ 54208 h 246"/>
              <a:gd name="T42" fmla="*/ 37736 w 288"/>
              <a:gd name="T43" fmla="*/ 193340 h 246"/>
              <a:gd name="T44" fmla="*/ 53010 w 288"/>
              <a:gd name="T45" fmla="*/ 193340 h 246"/>
              <a:gd name="T46" fmla="*/ 53010 w 288"/>
              <a:gd name="T47" fmla="*/ 54208 h 246"/>
              <a:gd name="T48" fmla="*/ 53010 w 288"/>
              <a:gd name="T49" fmla="*/ 54208 h 246"/>
              <a:gd name="T50" fmla="*/ 53010 w 288"/>
              <a:gd name="T51" fmla="*/ 38849 h 246"/>
              <a:gd name="T52" fmla="*/ 53010 w 288"/>
              <a:gd name="T53" fmla="*/ 15359 h 246"/>
              <a:gd name="T54" fmla="*/ 243489 w 288"/>
              <a:gd name="T55" fmla="*/ 15359 h 246"/>
              <a:gd name="T56" fmla="*/ 243489 w 288"/>
              <a:gd name="T57" fmla="*/ 206892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246"/>
              <a:gd name="T89" fmla="*/ 288 w 288"/>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rgbClr val="FD7B3F"/>
          </a:solidFill>
          <a:ln>
            <a:noFill/>
          </a:ln>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方正黑体简体" panose="02010601030101010101" pitchFamily="2" charset="-122"/>
              <a:ea typeface="方正黑体简体" panose="02010601030101010101" pitchFamily="2" charset="-122"/>
              <a:cs typeface="+mn-lt"/>
              <a:sym typeface="+mn-lt"/>
            </a:endParaRPr>
          </a:p>
        </p:txBody>
      </p:sp>
      <p:grpSp>
        <p:nvGrpSpPr>
          <p:cNvPr id="19" name="群組 18"/>
          <p:cNvGrpSpPr/>
          <p:nvPr/>
        </p:nvGrpSpPr>
        <p:grpSpPr>
          <a:xfrm>
            <a:off x="2564870" y="5327326"/>
            <a:ext cx="432000" cy="432000"/>
            <a:chOff x="286524" y="2509519"/>
            <a:chExt cx="519419" cy="519419"/>
          </a:xfrm>
        </p:grpSpPr>
        <p:sp>
          <p:nvSpPr>
            <p:cNvPr id="20" name="椭圆 99"/>
            <p:cNvSpPr/>
            <p:nvPr/>
          </p:nvSpPr>
          <p:spPr>
            <a:xfrm>
              <a:off x="286524" y="2509519"/>
              <a:ext cx="519419" cy="519419"/>
            </a:xfrm>
            <a:prstGeom prst="ellipse">
              <a:avLst/>
            </a:prstGeom>
            <a:solidFill>
              <a:srgbClr val="394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饼形 110"/>
            <p:cNvSpPr/>
            <p:nvPr/>
          </p:nvSpPr>
          <p:spPr>
            <a:xfrm>
              <a:off x="308166" y="2531161"/>
              <a:ext cx="476134" cy="468000"/>
            </a:xfrm>
            <a:prstGeom prst="pie">
              <a:avLst>
                <a:gd name="adj1" fmla="val 19576963"/>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grpSp>
      <p:grpSp>
        <p:nvGrpSpPr>
          <p:cNvPr id="22" name="组合 148"/>
          <p:cNvGrpSpPr/>
          <p:nvPr/>
        </p:nvGrpSpPr>
        <p:grpSpPr>
          <a:xfrm>
            <a:off x="2539469" y="6058508"/>
            <a:ext cx="432000" cy="432000"/>
            <a:chOff x="9878222" y="4670802"/>
            <a:chExt cx="248368" cy="217602"/>
          </a:xfrm>
          <a:solidFill>
            <a:srgbClr val="FFC000"/>
          </a:solidFill>
        </p:grpSpPr>
        <p:sp>
          <p:nvSpPr>
            <p:cNvPr id="23" name="Rectangle 122"/>
            <p:cNvSpPr>
              <a:spLocks noChangeArrowheads="1"/>
            </p:cNvSpPr>
            <p:nvPr/>
          </p:nvSpPr>
          <p:spPr bwMode="auto">
            <a:xfrm>
              <a:off x="9911872" y="4871099"/>
              <a:ext cx="8973" cy="17305"/>
            </a:xfrm>
            <a:prstGeom prst="rect">
              <a:avLst/>
            </a:prstGeom>
            <a:grpFill/>
            <a:ln w="9525">
              <a:solidFill>
                <a:schemeClr val="bg1"/>
              </a:solidFill>
              <a:miter lim="800000"/>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24" name="Rectangle 123"/>
            <p:cNvSpPr>
              <a:spLocks noChangeArrowheads="1"/>
            </p:cNvSpPr>
            <p:nvPr/>
          </p:nvSpPr>
          <p:spPr bwMode="auto">
            <a:xfrm>
              <a:off x="10084607" y="4871099"/>
              <a:ext cx="9294" cy="17305"/>
            </a:xfrm>
            <a:prstGeom prst="rect">
              <a:avLst/>
            </a:prstGeom>
            <a:grpFill/>
            <a:ln w="9525">
              <a:solidFill>
                <a:schemeClr val="bg1"/>
              </a:solidFill>
              <a:miter lim="800000"/>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25" name="Freeform 124"/>
            <p:cNvSpPr/>
            <p:nvPr/>
          </p:nvSpPr>
          <p:spPr bwMode="auto">
            <a:xfrm>
              <a:off x="9878222" y="4670802"/>
              <a:ext cx="248368" cy="209270"/>
            </a:xfrm>
            <a:custGeom>
              <a:avLst/>
              <a:gdLst>
                <a:gd name="T0" fmla="*/ 326 w 326"/>
                <a:gd name="T1" fmla="*/ 239 h 275"/>
                <a:gd name="T2" fmla="*/ 290 w 326"/>
                <a:gd name="T3" fmla="*/ 275 h 275"/>
                <a:gd name="T4" fmla="*/ 36 w 326"/>
                <a:gd name="T5" fmla="*/ 275 h 275"/>
                <a:gd name="T6" fmla="*/ 0 w 326"/>
                <a:gd name="T7" fmla="*/ 239 h 275"/>
                <a:gd name="T8" fmla="*/ 0 w 326"/>
                <a:gd name="T9" fmla="*/ 36 h 275"/>
                <a:gd name="T10" fmla="*/ 36 w 326"/>
                <a:gd name="T11" fmla="*/ 0 h 275"/>
                <a:gd name="T12" fmla="*/ 290 w 326"/>
                <a:gd name="T13" fmla="*/ 0 h 275"/>
                <a:gd name="T14" fmla="*/ 326 w 326"/>
                <a:gd name="T15" fmla="*/ 36 h 275"/>
                <a:gd name="T16" fmla="*/ 326 w 326"/>
                <a:gd name="T17" fmla="*/ 2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275">
                  <a:moveTo>
                    <a:pt x="326" y="239"/>
                  </a:moveTo>
                  <a:cubicBezTo>
                    <a:pt x="326" y="258"/>
                    <a:pt x="310" y="275"/>
                    <a:pt x="290" y="275"/>
                  </a:cubicBezTo>
                  <a:cubicBezTo>
                    <a:pt x="36" y="275"/>
                    <a:pt x="36" y="275"/>
                    <a:pt x="36" y="275"/>
                  </a:cubicBezTo>
                  <a:cubicBezTo>
                    <a:pt x="16" y="275"/>
                    <a:pt x="0" y="258"/>
                    <a:pt x="0" y="239"/>
                  </a:cubicBezTo>
                  <a:cubicBezTo>
                    <a:pt x="0" y="36"/>
                    <a:pt x="0" y="36"/>
                    <a:pt x="0" y="36"/>
                  </a:cubicBezTo>
                  <a:cubicBezTo>
                    <a:pt x="0" y="17"/>
                    <a:pt x="16" y="0"/>
                    <a:pt x="36" y="0"/>
                  </a:cubicBezTo>
                  <a:cubicBezTo>
                    <a:pt x="290" y="0"/>
                    <a:pt x="290" y="0"/>
                    <a:pt x="290" y="0"/>
                  </a:cubicBezTo>
                  <a:cubicBezTo>
                    <a:pt x="310" y="0"/>
                    <a:pt x="326" y="17"/>
                    <a:pt x="326" y="36"/>
                  </a:cubicBezTo>
                  <a:lnTo>
                    <a:pt x="326" y="239"/>
                  </a:lnTo>
                  <a:close/>
                </a:path>
              </a:pathLst>
            </a:cu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26" name="Freeform 125"/>
            <p:cNvSpPr/>
            <p:nvPr/>
          </p:nvSpPr>
          <p:spPr bwMode="auto">
            <a:xfrm>
              <a:off x="9898733" y="4691954"/>
              <a:ext cx="206385" cy="166967"/>
            </a:xfrm>
            <a:custGeom>
              <a:avLst/>
              <a:gdLst>
                <a:gd name="T0" fmla="*/ 263 w 271"/>
                <a:gd name="T1" fmla="*/ 219 h 219"/>
                <a:gd name="T2" fmla="*/ 9 w 271"/>
                <a:gd name="T3" fmla="*/ 219 h 219"/>
                <a:gd name="T4" fmla="*/ 0 w 271"/>
                <a:gd name="T5" fmla="*/ 211 h 219"/>
                <a:gd name="T6" fmla="*/ 0 w 271"/>
                <a:gd name="T7" fmla="*/ 8 h 219"/>
                <a:gd name="T8" fmla="*/ 9 w 271"/>
                <a:gd name="T9" fmla="*/ 0 h 219"/>
                <a:gd name="T10" fmla="*/ 263 w 271"/>
                <a:gd name="T11" fmla="*/ 0 h 219"/>
                <a:gd name="T12" fmla="*/ 271 w 271"/>
                <a:gd name="T13" fmla="*/ 8 h 219"/>
                <a:gd name="T14" fmla="*/ 271 w 271"/>
                <a:gd name="T15" fmla="*/ 211 h 219"/>
                <a:gd name="T16" fmla="*/ 263 w 27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219">
                  <a:moveTo>
                    <a:pt x="263" y="219"/>
                  </a:moveTo>
                  <a:cubicBezTo>
                    <a:pt x="9" y="219"/>
                    <a:pt x="9" y="219"/>
                    <a:pt x="9" y="219"/>
                  </a:cubicBezTo>
                  <a:cubicBezTo>
                    <a:pt x="4" y="219"/>
                    <a:pt x="0" y="215"/>
                    <a:pt x="0" y="211"/>
                  </a:cubicBezTo>
                  <a:cubicBezTo>
                    <a:pt x="0" y="8"/>
                    <a:pt x="0" y="8"/>
                    <a:pt x="0" y="8"/>
                  </a:cubicBezTo>
                  <a:cubicBezTo>
                    <a:pt x="0" y="4"/>
                    <a:pt x="4" y="0"/>
                    <a:pt x="9" y="0"/>
                  </a:cubicBezTo>
                  <a:cubicBezTo>
                    <a:pt x="263" y="0"/>
                    <a:pt x="263" y="0"/>
                    <a:pt x="263" y="0"/>
                  </a:cubicBezTo>
                  <a:cubicBezTo>
                    <a:pt x="268" y="0"/>
                    <a:pt x="271" y="4"/>
                    <a:pt x="271" y="8"/>
                  </a:cubicBezTo>
                  <a:cubicBezTo>
                    <a:pt x="271" y="211"/>
                    <a:pt x="271" y="211"/>
                    <a:pt x="271" y="211"/>
                  </a:cubicBezTo>
                  <a:cubicBezTo>
                    <a:pt x="271" y="215"/>
                    <a:pt x="268" y="219"/>
                    <a:pt x="263" y="219"/>
                  </a:cubicBezTo>
                  <a:close/>
                </a:path>
              </a:pathLst>
            </a:custGeom>
            <a:grpFill/>
            <a:ln>
              <a:solidFill>
                <a:schemeClr val="bg1"/>
              </a:solidFill>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27" name="Oval 129"/>
            <p:cNvSpPr>
              <a:spLocks noChangeArrowheads="1"/>
            </p:cNvSpPr>
            <p:nvPr/>
          </p:nvSpPr>
          <p:spPr bwMode="auto">
            <a:xfrm>
              <a:off x="10102875" y="4708938"/>
              <a:ext cx="4807" cy="5128"/>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28" name="Oval 130"/>
            <p:cNvSpPr>
              <a:spLocks noChangeArrowheads="1"/>
            </p:cNvSpPr>
            <p:nvPr/>
          </p:nvSpPr>
          <p:spPr bwMode="auto">
            <a:xfrm>
              <a:off x="10102875" y="4731692"/>
              <a:ext cx="4807" cy="5448"/>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29" name="Oval 133"/>
            <p:cNvSpPr>
              <a:spLocks noChangeArrowheads="1"/>
            </p:cNvSpPr>
            <p:nvPr/>
          </p:nvSpPr>
          <p:spPr bwMode="auto">
            <a:xfrm>
              <a:off x="10102875" y="4807645"/>
              <a:ext cx="4807" cy="4807"/>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30" name="Oval 134"/>
            <p:cNvSpPr>
              <a:spLocks noChangeArrowheads="1"/>
            </p:cNvSpPr>
            <p:nvPr/>
          </p:nvSpPr>
          <p:spPr bwMode="auto">
            <a:xfrm>
              <a:off x="10102875" y="4829757"/>
              <a:ext cx="4807" cy="5448"/>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31" name="Freeform 135"/>
            <p:cNvSpPr>
              <a:spLocks noEditPoints="1"/>
            </p:cNvSpPr>
            <p:nvPr/>
          </p:nvSpPr>
          <p:spPr bwMode="auto">
            <a:xfrm>
              <a:off x="9939112" y="4710220"/>
              <a:ext cx="120498" cy="120498"/>
            </a:xfrm>
            <a:custGeom>
              <a:avLst/>
              <a:gdLst>
                <a:gd name="T0" fmla="*/ 79 w 158"/>
                <a:gd name="T1" fmla="*/ 0 h 158"/>
                <a:gd name="T2" fmla="*/ 0 w 158"/>
                <a:gd name="T3" fmla="*/ 79 h 158"/>
                <a:gd name="T4" fmla="*/ 79 w 158"/>
                <a:gd name="T5" fmla="*/ 158 h 158"/>
                <a:gd name="T6" fmla="*/ 158 w 158"/>
                <a:gd name="T7" fmla="*/ 79 h 158"/>
                <a:gd name="T8" fmla="*/ 79 w 158"/>
                <a:gd name="T9" fmla="*/ 0 h 158"/>
                <a:gd name="T10" fmla="*/ 130 w 158"/>
                <a:gd name="T11" fmla="*/ 70 h 158"/>
                <a:gd name="T12" fmla="*/ 88 w 158"/>
                <a:gd name="T13" fmla="*/ 70 h 158"/>
                <a:gd name="T14" fmla="*/ 88 w 158"/>
                <a:gd name="T15" fmla="*/ 28 h 158"/>
                <a:gd name="T16" fmla="*/ 130 w 158"/>
                <a:gd name="T17" fmla="*/ 70 h 158"/>
                <a:gd name="T18" fmla="*/ 69 w 158"/>
                <a:gd name="T19" fmla="*/ 28 h 158"/>
                <a:gd name="T20" fmla="*/ 69 w 158"/>
                <a:gd name="T21" fmla="*/ 70 h 158"/>
                <a:gd name="T22" fmla="*/ 28 w 158"/>
                <a:gd name="T23" fmla="*/ 70 h 158"/>
                <a:gd name="T24" fmla="*/ 69 w 158"/>
                <a:gd name="T25" fmla="*/ 28 h 158"/>
                <a:gd name="T26" fmla="*/ 28 w 158"/>
                <a:gd name="T27" fmla="*/ 89 h 158"/>
                <a:gd name="T28" fmla="*/ 69 w 158"/>
                <a:gd name="T29" fmla="*/ 89 h 158"/>
                <a:gd name="T30" fmla="*/ 69 w 158"/>
                <a:gd name="T31" fmla="*/ 130 h 158"/>
                <a:gd name="T32" fmla="*/ 28 w 158"/>
                <a:gd name="T33" fmla="*/ 89 h 158"/>
                <a:gd name="T34" fmla="*/ 88 w 158"/>
                <a:gd name="T35" fmla="*/ 130 h 158"/>
                <a:gd name="T36" fmla="*/ 88 w 158"/>
                <a:gd name="T37" fmla="*/ 89 h 158"/>
                <a:gd name="T38" fmla="*/ 130 w 158"/>
                <a:gd name="T39" fmla="*/ 89 h 158"/>
                <a:gd name="T40" fmla="*/ 88 w 158"/>
                <a:gd name="T41"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58">
                  <a:moveTo>
                    <a:pt x="79" y="0"/>
                  </a:moveTo>
                  <a:cubicBezTo>
                    <a:pt x="35" y="0"/>
                    <a:pt x="0" y="35"/>
                    <a:pt x="0" y="79"/>
                  </a:cubicBezTo>
                  <a:cubicBezTo>
                    <a:pt x="0" y="123"/>
                    <a:pt x="35" y="158"/>
                    <a:pt x="79" y="158"/>
                  </a:cubicBezTo>
                  <a:cubicBezTo>
                    <a:pt x="123" y="158"/>
                    <a:pt x="158" y="123"/>
                    <a:pt x="158" y="79"/>
                  </a:cubicBezTo>
                  <a:cubicBezTo>
                    <a:pt x="158" y="35"/>
                    <a:pt x="123" y="0"/>
                    <a:pt x="79" y="0"/>
                  </a:cubicBezTo>
                  <a:close/>
                  <a:moveTo>
                    <a:pt x="130" y="70"/>
                  </a:moveTo>
                  <a:cubicBezTo>
                    <a:pt x="88" y="70"/>
                    <a:pt x="88" y="70"/>
                    <a:pt x="88" y="70"/>
                  </a:cubicBezTo>
                  <a:cubicBezTo>
                    <a:pt x="88" y="28"/>
                    <a:pt x="88" y="28"/>
                    <a:pt x="88" y="28"/>
                  </a:cubicBezTo>
                  <a:cubicBezTo>
                    <a:pt x="109" y="32"/>
                    <a:pt x="126" y="49"/>
                    <a:pt x="130" y="70"/>
                  </a:cubicBezTo>
                  <a:close/>
                  <a:moveTo>
                    <a:pt x="69" y="28"/>
                  </a:moveTo>
                  <a:cubicBezTo>
                    <a:pt x="69" y="70"/>
                    <a:pt x="69" y="70"/>
                    <a:pt x="69" y="70"/>
                  </a:cubicBezTo>
                  <a:cubicBezTo>
                    <a:pt x="28" y="70"/>
                    <a:pt x="28" y="70"/>
                    <a:pt x="28" y="70"/>
                  </a:cubicBezTo>
                  <a:cubicBezTo>
                    <a:pt x="32" y="49"/>
                    <a:pt x="48" y="32"/>
                    <a:pt x="69" y="28"/>
                  </a:cubicBezTo>
                  <a:close/>
                  <a:moveTo>
                    <a:pt x="28" y="89"/>
                  </a:moveTo>
                  <a:cubicBezTo>
                    <a:pt x="69" y="89"/>
                    <a:pt x="69" y="89"/>
                    <a:pt x="69" y="89"/>
                  </a:cubicBezTo>
                  <a:cubicBezTo>
                    <a:pt x="69" y="130"/>
                    <a:pt x="69" y="130"/>
                    <a:pt x="69" y="130"/>
                  </a:cubicBezTo>
                  <a:cubicBezTo>
                    <a:pt x="49" y="126"/>
                    <a:pt x="32" y="109"/>
                    <a:pt x="28" y="89"/>
                  </a:cubicBezTo>
                  <a:close/>
                  <a:moveTo>
                    <a:pt x="88" y="130"/>
                  </a:moveTo>
                  <a:cubicBezTo>
                    <a:pt x="88" y="89"/>
                    <a:pt x="88" y="89"/>
                    <a:pt x="88" y="89"/>
                  </a:cubicBezTo>
                  <a:cubicBezTo>
                    <a:pt x="130" y="89"/>
                    <a:pt x="130" y="89"/>
                    <a:pt x="130" y="89"/>
                  </a:cubicBezTo>
                  <a:cubicBezTo>
                    <a:pt x="126" y="110"/>
                    <a:pt x="109" y="126"/>
                    <a:pt x="88" y="13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grpSp>
      <p:sp>
        <p:nvSpPr>
          <p:cNvPr id="32" name="Freeform 382"/>
          <p:cNvSpPr/>
          <p:nvPr/>
        </p:nvSpPr>
        <p:spPr>
          <a:xfrm>
            <a:off x="2564557" y="6779749"/>
            <a:ext cx="432000" cy="432000"/>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rgbClr val="A667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3" name="Freeform 26"/>
          <p:cNvSpPr>
            <a:spLocks noEditPoints="1"/>
          </p:cNvSpPr>
          <p:nvPr/>
        </p:nvSpPr>
        <p:spPr bwMode="auto">
          <a:xfrm>
            <a:off x="2579651" y="7505700"/>
            <a:ext cx="432000" cy="432000"/>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lumMod val="50000"/>
            </a:schemeClr>
          </a:solidFill>
          <a:ln>
            <a:noFill/>
          </a:ln>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chemeClr val="tx1">
                  <a:lumMod val="75000"/>
                  <a:lumOff val="25000"/>
                </a:schemeClr>
              </a:solidFill>
              <a:effectLst/>
              <a:uLnTx/>
              <a:uFillTx/>
              <a:latin typeface="方正黑体简体" panose="02010601030101010101" pitchFamily="2" charset="-122"/>
              <a:ea typeface="方正黑体简体" panose="02010601030101010101" pitchFamily="2" charset="-122"/>
              <a:cs typeface="+mn-lt"/>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19677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67800">
            <a:off x="-3727278" y="7325331"/>
            <a:ext cx="18966276" cy="7392511"/>
            <a:chOff x="0" y="0"/>
            <a:chExt cx="4995233" cy="1946999"/>
          </a:xfrm>
        </p:grpSpPr>
        <p:sp>
          <p:nvSpPr>
            <p:cNvPr id="3" name="Freeform 3"/>
            <p:cNvSpPr/>
            <p:nvPr/>
          </p:nvSpPr>
          <p:spPr>
            <a:xfrm>
              <a:off x="0" y="0"/>
              <a:ext cx="4995233" cy="1946999"/>
            </a:xfrm>
            <a:custGeom>
              <a:avLst/>
              <a:gdLst/>
              <a:ahLst/>
              <a:cxnLst/>
              <a:rect l="l" t="t" r="r" b="b"/>
              <a:pathLst>
                <a:path w="4995233" h="1946999">
                  <a:moveTo>
                    <a:pt x="0" y="0"/>
                  </a:moveTo>
                  <a:lnTo>
                    <a:pt x="4995233" y="0"/>
                  </a:lnTo>
                  <a:lnTo>
                    <a:pt x="4995233" y="1946999"/>
                  </a:lnTo>
                  <a:lnTo>
                    <a:pt x="0" y="1946999"/>
                  </a:lnTo>
                  <a:close/>
                </a:path>
              </a:pathLst>
            </a:custGeom>
            <a:solidFill>
              <a:srgbClr val="F6F4EF"/>
            </a:solidFill>
          </p:spPr>
        </p:sp>
        <p:sp>
          <p:nvSpPr>
            <p:cNvPr id="4" name="TextBox 4"/>
            <p:cNvSpPr txBox="1"/>
            <p:nvPr/>
          </p:nvSpPr>
          <p:spPr>
            <a:xfrm>
              <a:off x="0" y="-38100"/>
              <a:ext cx="4995233" cy="1985099"/>
            </a:xfrm>
            <a:prstGeom prst="rect">
              <a:avLst/>
            </a:prstGeom>
          </p:spPr>
          <p:txBody>
            <a:bodyPr lIns="50800" tIns="50800" rIns="50800" bIns="50800" rtlCol="0" anchor="ctr"/>
            <a:lstStyle/>
            <a:p>
              <a:pPr algn="ctr">
                <a:lnSpc>
                  <a:spcPts val="2940"/>
                </a:lnSpc>
              </a:pPr>
              <a:endParaRPr/>
            </a:p>
          </p:txBody>
        </p:sp>
      </p:grpSp>
      <p:sp>
        <p:nvSpPr>
          <p:cNvPr id="6" name="TextBox 6"/>
          <p:cNvSpPr txBox="1"/>
          <p:nvPr/>
        </p:nvSpPr>
        <p:spPr>
          <a:xfrm>
            <a:off x="1180933" y="754488"/>
            <a:ext cx="6439067" cy="1231106"/>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經費補助項目</a:t>
            </a:r>
            <a:endPar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grpSp>
        <p:nvGrpSpPr>
          <p:cNvPr id="86" name="组合 27"/>
          <p:cNvGrpSpPr/>
          <p:nvPr/>
        </p:nvGrpSpPr>
        <p:grpSpPr>
          <a:xfrm>
            <a:off x="1828801" y="2785274"/>
            <a:ext cx="986626" cy="986626"/>
            <a:chOff x="8533674" y="5262836"/>
            <a:chExt cx="435428" cy="435428"/>
          </a:xfrm>
        </p:grpSpPr>
        <p:sp>
          <p:nvSpPr>
            <p:cNvPr id="87" name="矩形: 圆角 28"/>
            <p:cNvSpPr/>
            <p:nvPr/>
          </p:nvSpPr>
          <p:spPr>
            <a:xfrm>
              <a:off x="8533674" y="5262836"/>
              <a:ext cx="435428" cy="435428"/>
            </a:xfrm>
            <a:prstGeom prst="roundRect">
              <a:avLst/>
            </a:prstGeom>
            <a:solidFill>
              <a:srgbClr val="A6673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8" name="椭圆 17"/>
            <p:cNvSpPr/>
            <p:nvPr/>
          </p:nvSpPr>
          <p:spPr>
            <a:xfrm>
              <a:off x="8641423" y="5362849"/>
              <a:ext cx="219929" cy="23540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7" name="矩形 6"/>
          <p:cNvSpPr/>
          <p:nvPr/>
        </p:nvSpPr>
        <p:spPr>
          <a:xfrm>
            <a:off x="2993410" y="2610742"/>
            <a:ext cx="2492991" cy="646331"/>
          </a:xfrm>
          <a:prstGeom prst="rect">
            <a:avLst/>
          </a:prstGeom>
        </p:spPr>
        <p:txBody>
          <a:bodyPr wrap="none">
            <a:spAutoFit/>
          </a:bodyPr>
          <a:lstStyle/>
          <a:p>
            <a:pPr lvl="0" algn="ctr" defTabSz="913765">
              <a:defRPr/>
            </a:pPr>
            <a:r>
              <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講座鐘點費</a:t>
            </a:r>
          </a:p>
        </p:txBody>
      </p:sp>
      <p:sp>
        <p:nvSpPr>
          <p:cNvPr id="90" name="矩形: 圆角 28"/>
          <p:cNvSpPr/>
          <p:nvPr/>
        </p:nvSpPr>
        <p:spPr>
          <a:xfrm>
            <a:off x="1828800" y="4571580"/>
            <a:ext cx="986626" cy="986626"/>
          </a:xfrm>
          <a:prstGeom prst="roundRect">
            <a:avLst/>
          </a:prstGeom>
          <a:solidFill>
            <a:srgbClr val="A6673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5" name="矩形 94"/>
          <p:cNvSpPr/>
          <p:nvPr/>
        </p:nvSpPr>
        <p:spPr>
          <a:xfrm>
            <a:off x="2981996" y="4475031"/>
            <a:ext cx="1569661" cy="646331"/>
          </a:xfrm>
          <a:prstGeom prst="rect">
            <a:avLst/>
          </a:prstGeom>
        </p:spPr>
        <p:txBody>
          <a:bodyPr wrap="none">
            <a:spAutoFit/>
          </a:bodyPr>
          <a:lstStyle/>
          <a:p>
            <a:pPr lvl="0" algn="ctr" defTabSz="913765">
              <a:defRPr/>
            </a:pPr>
            <a:r>
              <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膳食費</a:t>
            </a:r>
          </a:p>
        </p:txBody>
      </p:sp>
      <p:grpSp>
        <p:nvGrpSpPr>
          <p:cNvPr id="8" name="群組 7"/>
          <p:cNvGrpSpPr/>
          <p:nvPr/>
        </p:nvGrpSpPr>
        <p:grpSpPr>
          <a:xfrm>
            <a:off x="1828800" y="6469324"/>
            <a:ext cx="986626" cy="986626"/>
            <a:chOff x="2438399" y="5963488"/>
            <a:chExt cx="986626" cy="986626"/>
          </a:xfrm>
        </p:grpSpPr>
        <p:sp>
          <p:nvSpPr>
            <p:cNvPr id="93" name="矩形: 圆角 28"/>
            <p:cNvSpPr/>
            <p:nvPr/>
          </p:nvSpPr>
          <p:spPr>
            <a:xfrm>
              <a:off x="2438399" y="5963488"/>
              <a:ext cx="986626" cy="986626"/>
            </a:xfrm>
            <a:prstGeom prst="roundRect">
              <a:avLst/>
            </a:prstGeom>
            <a:solidFill>
              <a:srgbClr val="A6673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6" name="椭圆 14"/>
            <p:cNvSpPr/>
            <p:nvPr/>
          </p:nvSpPr>
          <p:spPr>
            <a:xfrm>
              <a:off x="2693942" y="6138845"/>
              <a:ext cx="506458" cy="604855"/>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97" name="矩形 96"/>
          <p:cNvSpPr/>
          <p:nvPr/>
        </p:nvSpPr>
        <p:spPr>
          <a:xfrm>
            <a:off x="2993410" y="6321515"/>
            <a:ext cx="1107996" cy="646331"/>
          </a:xfrm>
          <a:prstGeom prst="rect">
            <a:avLst/>
          </a:prstGeom>
        </p:spPr>
        <p:txBody>
          <a:bodyPr wrap="none">
            <a:spAutoFit/>
          </a:bodyPr>
          <a:lstStyle/>
          <a:p>
            <a:pPr lvl="0" defTabSz="913765">
              <a:defRPr/>
            </a:pPr>
            <a:r>
              <a:rPr lang="zh-TW"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其他</a:t>
            </a:r>
            <a:endPar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99" name="矩形: 圆角 28"/>
          <p:cNvSpPr/>
          <p:nvPr/>
        </p:nvSpPr>
        <p:spPr>
          <a:xfrm>
            <a:off x="7290177" y="2790483"/>
            <a:ext cx="986626" cy="986626"/>
          </a:xfrm>
          <a:prstGeom prst="roundRect">
            <a:avLst/>
          </a:prstGeom>
          <a:solidFill>
            <a:srgbClr val="A6673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1" name="矩形 100"/>
          <p:cNvSpPr/>
          <p:nvPr/>
        </p:nvSpPr>
        <p:spPr>
          <a:xfrm>
            <a:off x="8420313" y="2610742"/>
            <a:ext cx="2492990" cy="646331"/>
          </a:xfrm>
          <a:prstGeom prst="rect">
            <a:avLst/>
          </a:prstGeom>
        </p:spPr>
        <p:txBody>
          <a:bodyPr wrap="none">
            <a:spAutoFit/>
          </a:bodyPr>
          <a:lstStyle/>
          <a:p>
            <a:pPr lvl="0" algn="ctr" defTabSz="913765">
              <a:defRPr/>
            </a:pPr>
            <a:r>
              <a:rPr lang="zh-TW" altLang="en-US" sz="3600" b="1" dirty="0" smtClean="0">
                <a:latin typeface="微軟正黑體" panose="020B0604030504040204" pitchFamily="34" charset="-120"/>
                <a:ea typeface="微軟正黑體" panose="020B0604030504040204" pitchFamily="34" charset="-120"/>
                <a:cs typeface="方正黑体简体" panose="02010601030101010101" pitchFamily="2" charset="-122"/>
              </a:rPr>
              <a:t>交通住宿費</a:t>
            </a:r>
            <a:endPar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103" name="矩形: 圆角 28"/>
          <p:cNvSpPr/>
          <p:nvPr/>
        </p:nvSpPr>
        <p:spPr>
          <a:xfrm>
            <a:off x="7290176" y="4576789"/>
            <a:ext cx="986626" cy="986626"/>
          </a:xfrm>
          <a:prstGeom prst="roundRect">
            <a:avLst/>
          </a:prstGeom>
          <a:solidFill>
            <a:srgbClr val="A6673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5" name="矩形 104"/>
          <p:cNvSpPr/>
          <p:nvPr/>
        </p:nvSpPr>
        <p:spPr>
          <a:xfrm>
            <a:off x="8454789" y="4480240"/>
            <a:ext cx="1569660" cy="646331"/>
          </a:xfrm>
          <a:prstGeom prst="rect">
            <a:avLst/>
          </a:prstGeom>
        </p:spPr>
        <p:txBody>
          <a:bodyPr wrap="none">
            <a:spAutoFit/>
          </a:bodyPr>
          <a:lstStyle/>
          <a:p>
            <a:pPr lvl="0" algn="ctr" defTabSz="913765">
              <a:defRPr/>
            </a:pPr>
            <a:r>
              <a:rPr lang="zh-TW"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印刷</a:t>
            </a:r>
            <a:r>
              <a:rPr lang="zh-CN" altLang="en-US" sz="3600" b="1" dirty="0" smtClean="0">
                <a:latin typeface="微軟正黑體" panose="020B0604030504040204" pitchFamily="34" charset="-120"/>
                <a:ea typeface="微軟正黑體" panose="020B0604030504040204" pitchFamily="34" charset="-120"/>
                <a:cs typeface="方正黑体简体" panose="02010601030101010101" pitchFamily="2" charset="-122"/>
              </a:rPr>
              <a:t>費</a:t>
            </a:r>
            <a:endPar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111" name="矩形: 圆角 28"/>
          <p:cNvSpPr/>
          <p:nvPr/>
        </p:nvSpPr>
        <p:spPr>
          <a:xfrm>
            <a:off x="12736139" y="2790483"/>
            <a:ext cx="986626" cy="986626"/>
          </a:xfrm>
          <a:prstGeom prst="roundRect">
            <a:avLst/>
          </a:prstGeom>
          <a:solidFill>
            <a:srgbClr val="A6673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13" name="矩形 112"/>
          <p:cNvSpPr/>
          <p:nvPr/>
        </p:nvSpPr>
        <p:spPr>
          <a:xfrm>
            <a:off x="13900748" y="2615951"/>
            <a:ext cx="1569660" cy="646331"/>
          </a:xfrm>
          <a:prstGeom prst="rect">
            <a:avLst/>
          </a:prstGeom>
        </p:spPr>
        <p:txBody>
          <a:bodyPr wrap="none">
            <a:spAutoFit/>
          </a:bodyPr>
          <a:lstStyle/>
          <a:p>
            <a:pPr lvl="0" algn="ctr" defTabSz="913765">
              <a:defRPr/>
            </a:pPr>
            <a:r>
              <a:rPr lang="zh-TW"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保險</a:t>
            </a:r>
            <a:r>
              <a:rPr lang="zh-CN" altLang="en-US" sz="3600" b="1" dirty="0" smtClean="0">
                <a:latin typeface="微軟正黑體" panose="020B0604030504040204" pitchFamily="34" charset="-120"/>
                <a:ea typeface="微軟正黑體" panose="020B0604030504040204" pitchFamily="34" charset="-120"/>
                <a:cs typeface="方正黑体简体" panose="02010601030101010101" pitchFamily="2" charset="-122"/>
              </a:rPr>
              <a:t>費</a:t>
            </a:r>
            <a:endPar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115" name="矩形: 圆角 28"/>
          <p:cNvSpPr/>
          <p:nvPr/>
        </p:nvSpPr>
        <p:spPr>
          <a:xfrm>
            <a:off x="12736138" y="4576789"/>
            <a:ext cx="986626" cy="986626"/>
          </a:xfrm>
          <a:prstGeom prst="roundRect">
            <a:avLst/>
          </a:prstGeom>
          <a:solidFill>
            <a:srgbClr val="A6673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17" name="矩形 116"/>
          <p:cNvSpPr/>
          <p:nvPr/>
        </p:nvSpPr>
        <p:spPr>
          <a:xfrm>
            <a:off x="13900748" y="4480240"/>
            <a:ext cx="2492990" cy="646331"/>
          </a:xfrm>
          <a:prstGeom prst="rect">
            <a:avLst/>
          </a:prstGeom>
        </p:spPr>
        <p:txBody>
          <a:bodyPr wrap="none">
            <a:spAutoFit/>
          </a:bodyPr>
          <a:lstStyle/>
          <a:p>
            <a:pPr lvl="0" algn="ctr" defTabSz="913765">
              <a:defRPr/>
            </a:pPr>
            <a:r>
              <a:rPr lang="zh-TW"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文具材料</a:t>
            </a:r>
            <a:r>
              <a:rPr lang="zh-CN" altLang="en-US" sz="3600" b="1" dirty="0" smtClean="0">
                <a:latin typeface="微軟正黑體" panose="020B0604030504040204" pitchFamily="34" charset="-120"/>
                <a:ea typeface="微軟正黑體" panose="020B0604030504040204" pitchFamily="34" charset="-120"/>
                <a:cs typeface="方正黑体简体" panose="02010601030101010101" pitchFamily="2" charset="-122"/>
              </a:rPr>
              <a:t>費</a:t>
            </a:r>
            <a:endPar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122" name="椭圆 4"/>
          <p:cNvSpPr/>
          <p:nvPr/>
        </p:nvSpPr>
        <p:spPr>
          <a:xfrm>
            <a:off x="7467787" y="2970441"/>
            <a:ext cx="631401" cy="631398"/>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3" name="椭圆 24"/>
          <p:cNvSpPr/>
          <p:nvPr/>
        </p:nvSpPr>
        <p:spPr>
          <a:xfrm>
            <a:off x="12948305" y="4789876"/>
            <a:ext cx="559042" cy="541713"/>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4" name="iśľiḍé"/>
          <p:cNvSpPr/>
          <p:nvPr/>
        </p:nvSpPr>
        <p:spPr>
          <a:xfrm>
            <a:off x="7569965" y="4732035"/>
            <a:ext cx="427044" cy="599554"/>
          </a:xfrm>
          <a:custGeom>
            <a:avLst/>
            <a:gdLst>
              <a:gd name="connsiteX0" fmla="*/ 65297 w 239713"/>
              <a:gd name="connsiteY0" fmla="*/ 242888 h 336550"/>
              <a:gd name="connsiteX1" fmla="*/ 176003 w 239713"/>
              <a:gd name="connsiteY1" fmla="*/ 242888 h 336550"/>
              <a:gd name="connsiteX2" fmla="*/ 190500 w 239713"/>
              <a:gd name="connsiteY2" fmla="*/ 257856 h 336550"/>
              <a:gd name="connsiteX3" fmla="*/ 176003 w 239713"/>
              <a:gd name="connsiteY3" fmla="*/ 271463 h 336550"/>
              <a:gd name="connsiteX4" fmla="*/ 65297 w 239713"/>
              <a:gd name="connsiteY4" fmla="*/ 271463 h 336550"/>
              <a:gd name="connsiteX5" fmla="*/ 50800 w 239713"/>
              <a:gd name="connsiteY5" fmla="*/ 257856 h 336550"/>
              <a:gd name="connsiteX6" fmla="*/ 65297 w 239713"/>
              <a:gd name="connsiteY6" fmla="*/ 242888 h 336550"/>
              <a:gd name="connsiteX7" fmla="*/ 65297 w 239713"/>
              <a:gd name="connsiteY7" fmla="*/ 173038 h 336550"/>
              <a:gd name="connsiteX8" fmla="*/ 176003 w 239713"/>
              <a:gd name="connsiteY8" fmla="*/ 173038 h 336550"/>
              <a:gd name="connsiteX9" fmla="*/ 190500 w 239713"/>
              <a:gd name="connsiteY9" fmla="*/ 187326 h 336550"/>
              <a:gd name="connsiteX10" fmla="*/ 176003 w 239713"/>
              <a:gd name="connsiteY10" fmla="*/ 201613 h 336550"/>
              <a:gd name="connsiteX11" fmla="*/ 65297 w 239713"/>
              <a:gd name="connsiteY11" fmla="*/ 201613 h 336550"/>
              <a:gd name="connsiteX12" fmla="*/ 50800 w 239713"/>
              <a:gd name="connsiteY12" fmla="*/ 187326 h 336550"/>
              <a:gd name="connsiteX13" fmla="*/ 65297 w 239713"/>
              <a:gd name="connsiteY13" fmla="*/ 173038 h 336550"/>
              <a:gd name="connsiteX14" fmla="*/ 65297 w 239713"/>
              <a:gd name="connsiteY14" fmla="*/ 101600 h 336550"/>
              <a:gd name="connsiteX15" fmla="*/ 176003 w 239713"/>
              <a:gd name="connsiteY15" fmla="*/ 101600 h 336550"/>
              <a:gd name="connsiteX16" fmla="*/ 190500 w 239713"/>
              <a:gd name="connsiteY16" fmla="*/ 115888 h 336550"/>
              <a:gd name="connsiteX17" fmla="*/ 176003 w 239713"/>
              <a:gd name="connsiteY17" fmla="*/ 130175 h 336550"/>
              <a:gd name="connsiteX18" fmla="*/ 65297 w 239713"/>
              <a:gd name="connsiteY18" fmla="*/ 130175 h 336550"/>
              <a:gd name="connsiteX19" fmla="*/ 50800 w 239713"/>
              <a:gd name="connsiteY19" fmla="*/ 115888 h 336550"/>
              <a:gd name="connsiteX20" fmla="*/ 65297 w 239713"/>
              <a:gd name="connsiteY20" fmla="*/ 101600 h 336550"/>
              <a:gd name="connsiteX21" fmla="*/ 31221 w 239713"/>
              <a:gd name="connsiteY21" fmla="*/ 66675 h 336550"/>
              <a:gd name="connsiteX22" fmla="*/ 28575 w 239713"/>
              <a:gd name="connsiteY22" fmla="*/ 70614 h 336550"/>
              <a:gd name="connsiteX23" fmla="*/ 28575 w 239713"/>
              <a:gd name="connsiteY23" fmla="*/ 306937 h 336550"/>
              <a:gd name="connsiteX24" fmla="*/ 31221 w 239713"/>
              <a:gd name="connsiteY24" fmla="*/ 309563 h 336550"/>
              <a:gd name="connsiteX25" fmla="*/ 208492 w 239713"/>
              <a:gd name="connsiteY25" fmla="*/ 309563 h 336550"/>
              <a:gd name="connsiteX26" fmla="*/ 211138 w 239713"/>
              <a:gd name="connsiteY26" fmla="*/ 306937 h 336550"/>
              <a:gd name="connsiteX27" fmla="*/ 211138 w 239713"/>
              <a:gd name="connsiteY27" fmla="*/ 70614 h 336550"/>
              <a:gd name="connsiteX28" fmla="*/ 208492 w 239713"/>
              <a:gd name="connsiteY28" fmla="*/ 66675 h 336550"/>
              <a:gd name="connsiteX29" fmla="*/ 31221 w 239713"/>
              <a:gd name="connsiteY29" fmla="*/ 66675 h 336550"/>
              <a:gd name="connsiteX30" fmla="*/ 105753 w 239713"/>
              <a:gd name="connsiteY30" fmla="*/ 28575 h 336550"/>
              <a:gd name="connsiteX31" fmla="*/ 103188 w 239713"/>
              <a:gd name="connsiteY31" fmla="*/ 31221 h 336550"/>
              <a:gd name="connsiteX32" fmla="*/ 103188 w 239713"/>
              <a:gd name="connsiteY32" fmla="*/ 36513 h 336550"/>
              <a:gd name="connsiteX33" fmla="*/ 136526 w 239713"/>
              <a:gd name="connsiteY33" fmla="*/ 36513 h 336550"/>
              <a:gd name="connsiteX34" fmla="*/ 136526 w 239713"/>
              <a:gd name="connsiteY34" fmla="*/ 31221 h 336550"/>
              <a:gd name="connsiteX35" fmla="*/ 133962 w 239713"/>
              <a:gd name="connsiteY35" fmla="*/ 28575 h 336550"/>
              <a:gd name="connsiteX36" fmla="*/ 105753 w 239713"/>
              <a:gd name="connsiteY36" fmla="*/ 28575 h 336550"/>
              <a:gd name="connsiteX37" fmla="*/ 105368 w 239713"/>
              <a:gd name="connsiteY37" fmla="*/ 0 h 336550"/>
              <a:gd name="connsiteX38" fmla="*/ 134345 w 239713"/>
              <a:gd name="connsiteY38" fmla="*/ 0 h 336550"/>
              <a:gd name="connsiteX39" fmla="*/ 165955 w 239713"/>
              <a:gd name="connsiteY39" fmla="*/ 31552 h 336550"/>
              <a:gd name="connsiteX40" fmla="*/ 165955 w 239713"/>
              <a:gd name="connsiteY40" fmla="*/ 36810 h 336550"/>
              <a:gd name="connsiteX41" fmla="*/ 208103 w 239713"/>
              <a:gd name="connsiteY41" fmla="*/ 36810 h 336550"/>
              <a:gd name="connsiteX42" fmla="*/ 239713 w 239713"/>
              <a:gd name="connsiteY42" fmla="*/ 68362 h 336550"/>
              <a:gd name="connsiteX43" fmla="*/ 239713 w 239713"/>
              <a:gd name="connsiteY43" fmla="*/ 304998 h 336550"/>
              <a:gd name="connsiteX44" fmla="*/ 206786 w 239713"/>
              <a:gd name="connsiteY44" fmla="*/ 336550 h 336550"/>
              <a:gd name="connsiteX45" fmla="*/ 31610 w 239713"/>
              <a:gd name="connsiteY45" fmla="*/ 336550 h 336550"/>
              <a:gd name="connsiteX46" fmla="*/ 0 w 239713"/>
              <a:gd name="connsiteY46" fmla="*/ 304998 h 336550"/>
              <a:gd name="connsiteX47" fmla="*/ 0 w 239713"/>
              <a:gd name="connsiteY47" fmla="*/ 68362 h 336550"/>
              <a:gd name="connsiteX48" fmla="*/ 31610 w 239713"/>
              <a:gd name="connsiteY48" fmla="*/ 36810 h 336550"/>
              <a:gd name="connsiteX49" fmla="*/ 73758 w 239713"/>
              <a:gd name="connsiteY49" fmla="*/ 36810 h 336550"/>
              <a:gd name="connsiteX50" fmla="*/ 73758 w 239713"/>
              <a:gd name="connsiteY50" fmla="*/ 31552 h 336550"/>
              <a:gd name="connsiteX51" fmla="*/ 105368 w 239713"/>
              <a:gd name="connsiteY5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713" h="336550">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sp>
        <p:nvSpPr>
          <p:cNvPr id="125" name="椭圆 6"/>
          <p:cNvSpPr/>
          <p:nvPr/>
        </p:nvSpPr>
        <p:spPr>
          <a:xfrm>
            <a:off x="13007853" y="3005972"/>
            <a:ext cx="439946" cy="49348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矩形 29"/>
          <p:cNvSpPr/>
          <p:nvPr/>
        </p:nvSpPr>
        <p:spPr>
          <a:xfrm>
            <a:off x="2993410" y="3201298"/>
            <a:ext cx="3564768" cy="707886"/>
          </a:xfrm>
          <a:prstGeom prst="rect">
            <a:avLst/>
          </a:prstGeom>
        </p:spPr>
        <p:txBody>
          <a:bodyPr wrap="square">
            <a:spAutoFit/>
          </a:bodyPr>
          <a:lstStyle/>
          <a:p>
            <a:pPr lvl="0" defTabSz="913765">
              <a:defRPr/>
            </a:pPr>
            <a:r>
              <a:rPr lang="zh-TW" altLang="en-US" sz="2000" dirty="0">
                <a:latin typeface="微軟正黑體" panose="020B0604030504040204" pitchFamily="34" charset="-120"/>
                <a:ea typeface="微軟正黑體" panose="020B0604030504040204" pitchFamily="34" charset="-120"/>
                <a:cs typeface="方正黑体简体" panose="02010601030101010101" pitchFamily="2" charset="-122"/>
              </a:rPr>
              <a:t>邀請專家</a:t>
            </a:r>
            <a:r>
              <a:rPr lang="zh-TW" altLang="en-US" sz="2000" dirty="0" smtClean="0">
                <a:latin typeface="微軟正黑體" panose="020B0604030504040204" pitchFamily="34" charset="-120"/>
                <a:ea typeface="微軟正黑體" panose="020B0604030504040204" pitchFamily="34" charset="-120"/>
                <a:cs typeface="方正黑体简体" panose="02010601030101010101" pitchFamily="2" charset="-122"/>
              </a:rPr>
              <a:t>學者，針對社群主題</a:t>
            </a:r>
            <a:r>
              <a:rPr lang="zh-TW" altLang="en-US" sz="2000" dirty="0">
                <a:latin typeface="微軟正黑體" panose="020B0604030504040204" pitchFamily="34" charset="-120"/>
                <a:ea typeface="微軟正黑體" panose="020B0604030504040204" pitchFamily="34" charset="-120"/>
                <a:cs typeface="方正黑体简体" panose="02010601030101010101" pitchFamily="2" charset="-122"/>
              </a:rPr>
              <a:t>進行演講活動。</a:t>
            </a:r>
            <a:endParaRPr lang="zh-CN" altLang="en-US" sz="20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31" name="Freeform 402"/>
          <p:cNvSpPr/>
          <p:nvPr/>
        </p:nvSpPr>
        <p:spPr>
          <a:xfrm>
            <a:off x="2059092" y="4729638"/>
            <a:ext cx="483986" cy="615981"/>
          </a:xfrm>
          <a:custGeom>
            <a:avLst/>
            <a:gdLst>
              <a:gd name="connsiteX0" fmla="*/ 306501 w 396649"/>
              <a:gd name="connsiteY0" fmla="*/ 0 h 504825"/>
              <a:gd name="connsiteX1" fmla="*/ 378619 w 396649"/>
              <a:gd name="connsiteY1" fmla="*/ 0 h 504825"/>
              <a:gd name="connsiteX2" fmla="*/ 391296 w 396649"/>
              <a:gd name="connsiteY2" fmla="*/ 5353 h 504825"/>
              <a:gd name="connsiteX3" fmla="*/ 396649 w 396649"/>
              <a:gd name="connsiteY3" fmla="*/ 18029 h 504825"/>
              <a:gd name="connsiteX4" fmla="*/ 396649 w 396649"/>
              <a:gd name="connsiteY4" fmla="*/ 468766 h 504825"/>
              <a:gd name="connsiteX5" fmla="*/ 385944 w 396649"/>
              <a:gd name="connsiteY5" fmla="*/ 494120 h 504825"/>
              <a:gd name="connsiteX6" fmla="*/ 360590 w 396649"/>
              <a:gd name="connsiteY6" fmla="*/ 504825 h 504825"/>
              <a:gd name="connsiteX7" fmla="*/ 324531 w 396649"/>
              <a:gd name="connsiteY7" fmla="*/ 504825 h 504825"/>
              <a:gd name="connsiteX8" fmla="*/ 299177 w 396649"/>
              <a:gd name="connsiteY8" fmla="*/ 494120 h 504825"/>
              <a:gd name="connsiteX9" fmla="*/ 288472 w 396649"/>
              <a:gd name="connsiteY9" fmla="*/ 468766 h 504825"/>
              <a:gd name="connsiteX10" fmla="*/ 288472 w 396649"/>
              <a:gd name="connsiteY10" fmla="*/ 324530 h 504825"/>
              <a:gd name="connsiteX11" fmla="*/ 225369 w 396649"/>
              <a:gd name="connsiteY11" fmla="*/ 324530 h 504825"/>
              <a:gd name="connsiteX12" fmla="*/ 219030 w 396649"/>
              <a:gd name="connsiteY12" fmla="*/ 321854 h 504825"/>
              <a:gd name="connsiteX13" fmla="*/ 216354 w 396649"/>
              <a:gd name="connsiteY13" fmla="*/ 315516 h 504825"/>
              <a:gd name="connsiteX14" fmla="*/ 216354 w 396649"/>
              <a:gd name="connsiteY14" fmla="*/ 90147 h 504825"/>
              <a:gd name="connsiteX15" fmla="*/ 242835 w 396649"/>
              <a:gd name="connsiteY15" fmla="*/ 26481 h 504825"/>
              <a:gd name="connsiteX16" fmla="*/ 306501 w 396649"/>
              <a:gd name="connsiteY16" fmla="*/ 0 h 504825"/>
              <a:gd name="connsiteX17" fmla="*/ 18030 w 396649"/>
              <a:gd name="connsiteY17" fmla="*/ 0 h 504825"/>
              <a:gd name="connsiteX18" fmla="*/ 30707 w 396649"/>
              <a:gd name="connsiteY18" fmla="*/ 5353 h 504825"/>
              <a:gd name="connsiteX19" fmla="*/ 36059 w 396649"/>
              <a:gd name="connsiteY19" fmla="*/ 18029 h 504825"/>
              <a:gd name="connsiteX20" fmla="*/ 36059 w 396649"/>
              <a:gd name="connsiteY20" fmla="*/ 135221 h 504825"/>
              <a:gd name="connsiteX21" fmla="*/ 41412 w 396649"/>
              <a:gd name="connsiteY21" fmla="*/ 147898 h 504825"/>
              <a:gd name="connsiteX22" fmla="*/ 54089 w 396649"/>
              <a:gd name="connsiteY22" fmla="*/ 153251 h 504825"/>
              <a:gd name="connsiteX23" fmla="*/ 66766 w 396649"/>
              <a:gd name="connsiteY23" fmla="*/ 147898 h 504825"/>
              <a:gd name="connsiteX24" fmla="*/ 72119 w 396649"/>
              <a:gd name="connsiteY24" fmla="*/ 135221 h 504825"/>
              <a:gd name="connsiteX25" fmla="*/ 72119 w 396649"/>
              <a:gd name="connsiteY25" fmla="*/ 18029 h 504825"/>
              <a:gd name="connsiteX26" fmla="*/ 77471 w 396649"/>
              <a:gd name="connsiteY26" fmla="*/ 5353 h 504825"/>
              <a:gd name="connsiteX27" fmla="*/ 90148 w 396649"/>
              <a:gd name="connsiteY27" fmla="*/ 0 h 504825"/>
              <a:gd name="connsiteX28" fmla="*/ 102825 w 396649"/>
              <a:gd name="connsiteY28" fmla="*/ 5353 h 504825"/>
              <a:gd name="connsiteX29" fmla="*/ 108178 w 396649"/>
              <a:gd name="connsiteY29" fmla="*/ 18029 h 504825"/>
              <a:gd name="connsiteX30" fmla="*/ 108178 w 396649"/>
              <a:gd name="connsiteY30" fmla="*/ 135221 h 504825"/>
              <a:gd name="connsiteX31" fmla="*/ 113530 w 396649"/>
              <a:gd name="connsiteY31" fmla="*/ 147898 h 504825"/>
              <a:gd name="connsiteX32" fmla="*/ 126207 w 396649"/>
              <a:gd name="connsiteY32" fmla="*/ 153251 h 504825"/>
              <a:gd name="connsiteX33" fmla="*/ 138884 w 396649"/>
              <a:gd name="connsiteY33" fmla="*/ 147898 h 504825"/>
              <a:gd name="connsiteX34" fmla="*/ 144236 w 396649"/>
              <a:gd name="connsiteY34" fmla="*/ 135221 h 504825"/>
              <a:gd name="connsiteX35" fmla="*/ 144236 w 396649"/>
              <a:gd name="connsiteY35" fmla="*/ 18029 h 504825"/>
              <a:gd name="connsiteX36" fmla="*/ 149589 w 396649"/>
              <a:gd name="connsiteY36" fmla="*/ 5353 h 504825"/>
              <a:gd name="connsiteX37" fmla="*/ 162266 w 396649"/>
              <a:gd name="connsiteY37" fmla="*/ 0 h 504825"/>
              <a:gd name="connsiteX38" fmla="*/ 174943 w 396649"/>
              <a:gd name="connsiteY38" fmla="*/ 5353 h 504825"/>
              <a:gd name="connsiteX39" fmla="*/ 180295 w 396649"/>
              <a:gd name="connsiteY39" fmla="*/ 18029 h 504825"/>
              <a:gd name="connsiteX40" fmla="*/ 180295 w 396649"/>
              <a:gd name="connsiteY40" fmla="*/ 198324 h 504825"/>
              <a:gd name="connsiteX41" fmla="*/ 170295 w 396649"/>
              <a:gd name="connsiteY41" fmla="*/ 229594 h 504825"/>
              <a:gd name="connsiteX42" fmla="*/ 144236 w 396649"/>
              <a:gd name="connsiteY42" fmla="*/ 249314 h 504825"/>
              <a:gd name="connsiteX43" fmla="*/ 144236 w 396649"/>
              <a:gd name="connsiteY43" fmla="*/ 468766 h 504825"/>
              <a:gd name="connsiteX44" fmla="*/ 133532 w 396649"/>
              <a:gd name="connsiteY44" fmla="*/ 494120 h 504825"/>
              <a:gd name="connsiteX45" fmla="*/ 108178 w 396649"/>
              <a:gd name="connsiteY45" fmla="*/ 504825 h 504825"/>
              <a:gd name="connsiteX46" fmla="*/ 72119 w 396649"/>
              <a:gd name="connsiteY46" fmla="*/ 504825 h 504825"/>
              <a:gd name="connsiteX47" fmla="*/ 46765 w 396649"/>
              <a:gd name="connsiteY47" fmla="*/ 494120 h 504825"/>
              <a:gd name="connsiteX48" fmla="*/ 36059 w 396649"/>
              <a:gd name="connsiteY48" fmla="*/ 468766 h 504825"/>
              <a:gd name="connsiteX49" fmla="*/ 36059 w 396649"/>
              <a:gd name="connsiteY49" fmla="*/ 249314 h 504825"/>
              <a:gd name="connsiteX50" fmla="*/ 10002 w 396649"/>
              <a:gd name="connsiteY50" fmla="*/ 229594 h 504825"/>
              <a:gd name="connsiteX51" fmla="*/ 0 w 396649"/>
              <a:gd name="connsiteY51" fmla="*/ 198324 h 504825"/>
              <a:gd name="connsiteX52" fmla="*/ 0 w 396649"/>
              <a:gd name="connsiteY52" fmla="*/ 18029 h 504825"/>
              <a:gd name="connsiteX53" fmla="*/ 5354 w 396649"/>
              <a:gd name="connsiteY53" fmla="*/ 5353 h 504825"/>
              <a:gd name="connsiteX54" fmla="*/ 18030 w 396649"/>
              <a:gd name="connsiteY54"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6649" h="504825">
                <a:moveTo>
                  <a:pt x="306501" y="0"/>
                </a:moveTo>
                <a:lnTo>
                  <a:pt x="378619" y="0"/>
                </a:lnTo>
                <a:cubicBezTo>
                  <a:pt x="383502" y="0"/>
                  <a:pt x="387728" y="1784"/>
                  <a:pt x="391296" y="5353"/>
                </a:cubicBezTo>
                <a:cubicBezTo>
                  <a:pt x="394865" y="8921"/>
                  <a:pt x="396649" y="13147"/>
                  <a:pt x="396649" y="18029"/>
                </a:cubicBezTo>
                <a:lnTo>
                  <a:pt x="396649" y="468766"/>
                </a:lnTo>
                <a:cubicBezTo>
                  <a:pt x="396649" y="478532"/>
                  <a:pt x="393080" y="486983"/>
                  <a:pt x="385944" y="494120"/>
                </a:cubicBezTo>
                <a:cubicBezTo>
                  <a:pt x="378807" y="501257"/>
                  <a:pt x="370356" y="504825"/>
                  <a:pt x="360590" y="504825"/>
                </a:cubicBezTo>
                <a:lnTo>
                  <a:pt x="324531" y="504825"/>
                </a:lnTo>
                <a:cubicBezTo>
                  <a:pt x="314765" y="504825"/>
                  <a:pt x="306314" y="501257"/>
                  <a:pt x="299177" y="494120"/>
                </a:cubicBezTo>
                <a:cubicBezTo>
                  <a:pt x="292041" y="486983"/>
                  <a:pt x="288472" y="478532"/>
                  <a:pt x="288472" y="468766"/>
                </a:cubicBezTo>
                <a:lnTo>
                  <a:pt x="288472" y="324530"/>
                </a:lnTo>
                <a:lnTo>
                  <a:pt x="225369" y="324530"/>
                </a:lnTo>
                <a:cubicBezTo>
                  <a:pt x="222927" y="324530"/>
                  <a:pt x="220815" y="323638"/>
                  <a:pt x="219030" y="321854"/>
                </a:cubicBezTo>
                <a:cubicBezTo>
                  <a:pt x="217247" y="320070"/>
                  <a:pt x="216354" y="317957"/>
                  <a:pt x="216354" y="315516"/>
                </a:cubicBezTo>
                <a:lnTo>
                  <a:pt x="216354" y="90147"/>
                </a:lnTo>
                <a:cubicBezTo>
                  <a:pt x="216354" y="65357"/>
                  <a:pt x="225181" y="44135"/>
                  <a:pt x="242835" y="26481"/>
                </a:cubicBezTo>
                <a:cubicBezTo>
                  <a:pt x="260489" y="8827"/>
                  <a:pt x="281711" y="0"/>
                  <a:pt x="306501" y="0"/>
                </a:cubicBezTo>
                <a:close/>
                <a:moveTo>
                  <a:pt x="18030" y="0"/>
                </a:moveTo>
                <a:cubicBezTo>
                  <a:pt x="22913" y="0"/>
                  <a:pt x="27139" y="1784"/>
                  <a:pt x="30707" y="5353"/>
                </a:cubicBezTo>
                <a:cubicBezTo>
                  <a:pt x="34276" y="8921"/>
                  <a:pt x="36059" y="13147"/>
                  <a:pt x="36059" y="18029"/>
                </a:cubicBezTo>
                <a:lnTo>
                  <a:pt x="36059" y="135221"/>
                </a:lnTo>
                <a:cubicBezTo>
                  <a:pt x="36059" y="140104"/>
                  <a:pt x="37844" y="144330"/>
                  <a:pt x="41412" y="147898"/>
                </a:cubicBezTo>
                <a:cubicBezTo>
                  <a:pt x="44980" y="151466"/>
                  <a:pt x="49206" y="153251"/>
                  <a:pt x="54089" y="153251"/>
                </a:cubicBezTo>
                <a:cubicBezTo>
                  <a:pt x="58972" y="153251"/>
                  <a:pt x="63198" y="151466"/>
                  <a:pt x="66766" y="147898"/>
                </a:cubicBezTo>
                <a:cubicBezTo>
                  <a:pt x="70334" y="144330"/>
                  <a:pt x="72119" y="140104"/>
                  <a:pt x="72119" y="135221"/>
                </a:cubicBezTo>
                <a:lnTo>
                  <a:pt x="72119" y="18029"/>
                </a:lnTo>
                <a:cubicBezTo>
                  <a:pt x="72119" y="13147"/>
                  <a:pt x="73902" y="8921"/>
                  <a:pt x="77471" y="5353"/>
                </a:cubicBezTo>
                <a:cubicBezTo>
                  <a:pt x="81040" y="1784"/>
                  <a:pt x="85265" y="0"/>
                  <a:pt x="90148" y="0"/>
                </a:cubicBezTo>
                <a:cubicBezTo>
                  <a:pt x="95031" y="0"/>
                  <a:pt x="99256" y="1784"/>
                  <a:pt x="102825" y="5353"/>
                </a:cubicBezTo>
                <a:cubicBezTo>
                  <a:pt x="106393" y="8921"/>
                  <a:pt x="108178" y="13147"/>
                  <a:pt x="108178" y="18029"/>
                </a:cubicBezTo>
                <a:lnTo>
                  <a:pt x="108178" y="135221"/>
                </a:lnTo>
                <a:cubicBezTo>
                  <a:pt x="108178" y="140104"/>
                  <a:pt x="109961" y="144330"/>
                  <a:pt x="113530" y="147898"/>
                </a:cubicBezTo>
                <a:cubicBezTo>
                  <a:pt x="117098" y="151466"/>
                  <a:pt x="121324" y="153251"/>
                  <a:pt x="126207" y="153251"/>
                </a:cubicBezTo>
                <a:cubicBezTo>
                  <a:pt x="131090" y="153251"/>
                  <a:pt x="135315" y="151466"/>
                  <a:pt x="138884" y="147898"/>
                </a:cubicBezTo>
                <a:cubicBezTo>
                  <a:pt x="142452" y="144330"/>
                  <a:pt x="144236" y="140104"/>
                  <a:pt x="144236" y="135221"/>
                </a:cubicBezTo>
                <a:lnTo>
                  <a:pt x="144236" y="18029"/>
                </a:lnTo>
                <a:cubicBezTo>
                  <a:pt x="144236" y="13147"/>
                  <a:pt x="146021" y="8921"/>
                  <a:pt x="149589" y="5353"/>
                </a:cubicBezTo>
                <a:cubicBezTo>
                  <a:pt x="153157" y="1784"/>
                  <a:pt x="157383" y="0"/>
                  <a:pt x="162266" y="0"/>
                </a:cubicBezTo>
                <a:cubicBezTo>
                  <a:pt x="167149" y="0"/>
                  <a:pt x="171375" y="1784"/>
                  <a:pt x="174943" y="5353"/>
                </a:cubicBezTo>
                <a:cubicBezTo>
                  <a:pt x="178511" y="8921"/>
                  <a:pt x="180295" y="13147"/>
                  <a:pt x="180295" y="18029"/>
                </a:cubicBezTo>
                <a:lnTo>
                  <a:pt x="180295" y="198324"/>
                </a:lnTo>
                <a:cubicBezTo>
                  <a:pt x="180295" y="209780"/>
                  <a:pt x="176962" y="220204"/>
                  <a:pt x="170295" y="229594"/>
                </a:cubicBezTo>
                <a:cubicBezTo>
                  <a:pt x="163627" y="238984"/>
                  <a:pt x="154942" y="245558"/>
                  <a:pt x="144236" y="249314"/>
                </a:cubicBezTo>
                <a:lnTo>
                  <a:pt x="144236" y="468766"/>
                </a:lnTo>
                <a:cubicBezTo>
                  <a:pt x="144236" y="478532"/>
                  <a:pt x="140668" y="486983"/>
                  <a:pt x="133532" y="494120"/>
                </a:cubicBezTo>
                <a:cubicBezTo>
                  <a:pt x="126395" y="501257"/>
                  <a:pt x="117944" y="504825"/>
                  <a:pt x="108178" y="504825"/>
                </a:cubicBezTo>
                <a:lnTo>
                  <a:pt x="72119" y="504825"/>
                </a:lnTo>
                <a:cubicBezTo>
                  <a:pt x="62352" y="504825"/>
                  <a:pt x="53901" y="501257"/>
                  <a:pt x="46765" y="494120"/>
                </a:cubicBezTo>
                <a:cubicBezTo>
                  <a:pt x="39628" y="486983"/>
                  <a:pt x="36059" y="478532"/>
                  <a:pt x="36059" y="468766"/>
                </a:cubicBezTo>
                <a:lnTo>
                  <a:pt x="36059" y="249314"/>
                </a:lnTo>
                <a:cubicBezTo>
                  <a:pt x="25354" y="245558"/>
                  <a:pt x="16669" y="238984"/>
                  <a:pt x="10002" y="229594"/>
                </a:cubicBezTo>
                <a:cubicBezTo>
                  <a:pt x="3334" y="220204"/>
                  <a:pt x="0" y="209780"/>
                  <a:pt x="0" y="198324"/>
                </a:cubicBezTo>
                <a:lnTo>
                  <a:pt x="0" y="18029"/>
                </a:lnTo>
                <a:cubicBezTo>
                  <a:pt x="0" y="13147"/>
                  <a:pt x="1785" y="8921"/>
                  <a:pt x="5354" y="5353"/>
                </a:cubicBezTo>
                <a:cubicBezTo>
                  <a:pt x="8922" y="1784"/>
                  <a:pt x="13147" y="0"/>
                  <a:pt x="180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2" name="矩形 31"/>
          <p:cNvSpPr/>
          <p:nvPr/>
        </p:nvSpPr>
        <p:spPr>
          <a:xfrm>
            <a:off x="8457547" y="3228053"/>
            <a:ext cx="4003626" cy="707886"/>
          </a:xfrm>
          <a:prstGeom prst="rect">
            <a:avLst/>
          </a:prstGeom>
        </p:spPr>
        <p:txBody>
          <a:bodyPr wrap="square">
            <a:spAutoFit/>
          </a:bodyPr>
          <a:lstStyle/>
          <a:p>
            <a:pPr lvl="0" defTabSz="913765">
              <a:defRPr/>
            </a:pPr>
            <a:r>
              <a:rPr lang="en-US" altLang="zh-TW" sz="2000" dirty="0" smtClean="0">
                <a:latin typeface="微軟正黑體" panose="020B0604030504040204" pitchFamily="34" charset="-120"/>
                <a:ea typeface="微軟正黑體" panose="020B0604030504040204" pitchFamily="34" charset="-120"/>
                <a:cs typeface="方正黑体简体" panose="02010601030101010101" pitchFamily="2" charset="-122"/>
              </a:rPr>
              <a:t>1.</a:t>
            </a:r>
            <a:r>
              <a:rPr lang="zh-TW" altLang="en-US" sz="2000" dirty="0" smtClean="0">
                <a:latin typeface="微軟正黑體" panose="020B0604030504040204" pitchFamily="34" charset="-120"/>
                <a:ea typeface="微軟正黑體" panose="020B0604030504040204" pitchFamily="34" charset="-120"/>
                <a:cs typeface="方正黑体简体" panose="02010601030101010101" pitchFamily="2" charset="-122"/>
              </a:rPr>
              <a:t>演講者來校演講之交通住宿。</a:t>
            </a:r>
            <a:endParaRPr lang="en-US" altLang="zh-TW" sz="2000" dirty="0" smtClean="0">
              <a:latin typeface="微軟正黑體" panose="020B0604030504040204" pitchFamily="34" charset="-120"/>
              <a:ea typeface="微軟正黑體" panose="020B0604030504040204" pitchFamily="34" charset="-120"/>
              <a:cs typeface="方正黑体简体" panose="02010601030101010101" pitchFamily="2" charset="-122"/>
            </a:endParaRPr>
          </a:p>
          <a:p>
            <a:pPr lvl="0" defTabSz="913765">
              <a:defRPr/>
            </a:pPr>
            <a:r>
              <a:rPr lang="en-US" altLang="zh-TW" sz="2000" dirty="0" smtClean="0">
                <a:latin typeface="微軟正黑體" panose="020B0604030504040204" pitchFamily="34" charset="-120"/>
                <a:ea typeface="微軟正黑體" panose="020B0604030504040204" pitchFamily="34" charset="-120"/>
                <a:cs typeface="方正黑体简体" panose="02010601030101010101" pitchFamily="2" charset="-122"/>
              </a:rPr>
              <a:t>2.</a:t>
            </a:r>
            <a:r>
              <a:rPr lang="zh-TW" altLang="en-US" sz="2000" dirty="0" smtClean="0">
                <a:latin typeface="微軟正黑體" panose="020B0604030504040204" pitchFamily="34" charset="-120"/>
                <a:ea typeface="微軟正黑體" panose="020B0604030504040204" pitchFamily="34" charset="-120"/>
                <a:cs typeface="方正黑体简体" panose="02010601030101010101" pitchFamily="2" charset="-122"/>
              </a:rPr>
              <a:t>社群成員至</a:t>
            </a:r>
            <a:r>
              <a:rPr lang="zh-TW" altLang="en-US" sz="2000" dirty="0">
                <a:latin typeface="微軟正黑體" panose="020B0604030504040204" pitchFamily="34" charset="-120"/>
                <a:ea typeface="微軟正黑體" panose="020B0604030504040204" pitchFamily="34" charset="-120"/>
                <a:cs typeface="方正黑体简体" panose="02010601030101010101" pitchFamily="2" charset="-122"/>
              </a:rPr>
              <a:t>外地交流之交通住宿。</a:t>
            </a:r>
            <a:endParaRPr lang="zh-CN" altLang="en-US" sz="20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34" name="矩形 33"/>
          <p:cNvSpPr/>
          <p:nvPr/>
        </p:nvSpPr>
        <p:spPr>
          <a:xfrm>
            <a:off x="13928859" y="3201298"/>
            <a:ext cx="3564768" cy="707886"/>
          </a:xfrm>
          <a:prstGeom prst="rect">
            <a:avLst/>
          </a:prstGeom>
        </p:spPr>
        <p:txBody>
          <a:bodyPr wrap="square">
            <a:spAutoFit/>
          </a:bodyPr>
          <a:lstStyle/>
          <a:p>
            <a:pPr lvl="0" defTabSz="913765">
              <a:defRPr/>
            </a:pPr>
            <a:r>
              <a:rPr lang="zh-TW" altLang="en-US" sz="2000" dirty="0" smtClean="0">
                <a:latin typeface="微軟正黑體" panose="020B0604030504040204" pitchFamily="34" charset="-120"/>
                <a:ea typeface="微軟正黑體" panose="020B0604030504040204" pitchFamily="34" charset="-120"/>
                <a:cs typeface="方正黑体简体" panose="02010601030101010101" pitchFamily="2" charset="-122"/>
              </a:rPr>
              <a:t>社群成員及學生至校外參訪之保險費。</a:t>
            </a:r>
            <a:endParaRPr lang="zh-CN" altLang="en-US" sz="20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35" name="矩形 34"/>
          <p:cNvSpPr/>
          <p:nvPr/>
        </p:nvSpPr>
        <p:spPr>
          <a:xfrm>
            <a:off x="2981996" y="5102464"/>
            <a:ext cx="3564768" cy="400110"/>
          </a:xfrm>
          <a:prstGeom prst="rect">
            <a:avLst/>
          </a:prstGeom>
        </p:spPr>
        <p:txBody>
          <a:bodyPr wrap="square">
            <a:spAutoFit/>
          </a:bodyPr>
          <a:lstStyle/>
          <a:p>
            <a:pPr lvl="0" defTabSz="913765">
              <a:defRPr/>
            </a:pPr>
            <a:r>
              <a:rPr lang="zh-TW" altLang="en-US" sz="2000" dirty="0">
                <a:latin typeface="微軟正黑體" panose="020B0604030504040204" pitchFamily="34" charset="-120"/>
                <a:ea typeface="微軟正黑體" panose="020B0604030504040204" pitchFamily="34" charset="-120"/>
                <a:cs typeface="方正黑体简体" panose="02010601030101010101" pitchFamily="2" charset="-122"/>
              </a:rPr>
              <a:t>社群辦理活動之誤餐費</a:t>
            </a:r>
            <a:r>
              <a:rPr lang="zh-TW" altLang="en-US" sz="2000" dirty="0" smtClean="0">
                <a:latin typeface="微軟正黑體" panose="020B0604030504040204" pitchFamily="34" charset="-120"/>
                <a:ea typeface="微軟正黑體" panose="020B0604030504040204" pitchFamily="34" charset="-120"/>
                <a:cs typeface="方正黑体简体" panose="02010601030101010101" pitchFamily="2" charset="-122"/>
              </a:rPr>
              <a:t>。</a:t>
            </a:r>
            <a:endParaRPr lang="zh-CN" altLang="en-US" sz="20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36" name="矩形 35"/>
          <p:cNvSpPr/>
          <p:nvPr/>
        </p:nvSpPr>
        <p:spPr>
          <a:xfrm>
            <a:off x="8454786" y="5121362"/>
            <a:ext cx="3564768" cy="400110"/>
          </a:xfrm>
          <a:prstGeom prst="rect">
            <a:avLst/>
          </a:prstGeom>
        </p:spPr>
        <p:txBody>
          <a:bodyPr wrap="square">
            <a:spAutoFit/>
          </a:bodyPr>
          <a:lstStyle/>
          <a:p>
            <a:pPr lvl="0" defTabSz="913765">
              <a:defRPr/>
            </a:pPr>
            <a:r>
              <a:rPr lang="zh-TW" altLang="en-US" sz="2000" dirty="0">
                <a:latin typeface="微軟正黑體" panose="020B0604030504040204" pitchFamily="34" charset="-120"/>
                <a:ea typeface="微軟正黑體" panose="020B0604030504040204" pitchFamily="34" charset="-120"/>
                <a:cs typeface="方正黑体简体" panose="02010601030101010101" pitchFamily="2" charset="-122"/>
              </a:rPr>
              <a:t>社</a:t>
            </a:r>
            <a:r>
              <a:rPr lang="zh-TW" altLang="en-US" sz="2000" dirty="0" smtClean="0">
                <a:latin typeface="微軟正黑體" panose="020B0604030504040204" pitchFamily="34" charset="-120"/>
                <a:ea typeface="微軟正黑體" panose="020B0604030504040204" pitchFamily="34" charset="-120"/>
                <a:cs typeface="方正黑体简体" panose="02010601030101010101" pitchFamily="2" charset="-122"/>
              </a:rPr>
              <a:t>群執行過程中所需之印刷費。</a:t>
            </a:r>
            <a:endParaRPr lang="zh-CN" altLang="en-US" sz="20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37" name="矩形 36"/>
          <p:cNvSpPr/>
          <p:nvPr/>
        </p:nvSpPr>
        <p:spPr>
          <a:xfrm>
            <a:off x="13928859" y="5158096"/>
            <a:ext cx="3564768" cy="707886"/>
          </a:xfrm>
          <a:prstGeom prst="rect">
            <a:avLst/>
          </a:prstGeom>
        </p:spPr>
        <p:txBody>
          <a:bodyPr wrap="square">
            <a:spAutoFit/>
          </a:bodyPr>
          <a:lstStyle/>
          <a:p>
            <a:pPr lvl="0" defTabSz="913765">
              <a:defRPr/>
            </a:pPr>
            <a:r>
              <a:rPr lang="zh-TW" altLang="en-US" sz="2000" dirty="0">
                <a:latin typeface="微軟正黑體" panose="020B0604030504040204" pitchFamily="34" charset="-120"/>
                <a:ea typeface="微軟正黑體" panose="020B0604030504040204" pitchFamily="34" charset="-120"/>
                <a:cs typeface="方正黑体简体" panose="02010601030101010101" pitchFamily="2" charset="-122"/>
              </a:rPr>
              <a:t>社</a:t>
            </a:r>
            <a:r>
              <a:rPr lang="zh-TW" altLang="en-US" sz="2000" dirty="0" smtClean="0">
                <a:latin typeface="微軟正黑體" panose="020B0604030504040204" pitchFamily="34" charset="-120"/>
                <a:ea typeface="微軟正黑體" panose="020B0604030504040204" pitchFamily="34" charset="-120"/>
                <a:cs typeface="方正黑体简体" panose="02010601030101010101" pitchFamily="2" charset="-122"/>
              </a:rPr>
              <a:t>群執行過程中所需之文具材料費用。</a:t>
            </a:r>
            <a:endParaRPr lang="zh-CN" altLang="en-US" sz="20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38" name="矩形 37"/>
          <p:cNvSpPr/>
          <p:nvPr/>
        </p:nvSpPr>
        <p:spPr>
          <a:xfrm>
            <a:off x="2997518" y="6962637"/>
            <a:ext cx="3860482" cy="1631216"/>
          </a:xfrm>
          <a:prstGeom prst="rect">
            <a:avLst/>
          </a:prstGeom>
        </p:spPr>
        <p:txBody>
          <a:bodyPr wrap="square">
            <a:spAutoFit/>
          </a:bodyPr>
          <a:lstStyle/>
          <a:p>
            <a:pPr lvl="0" defTabSz="913765">
              <a:defRPr/>
            </a:pPr>
            <a:r>
              <a:rPr lang="en-US" altLang="zh-TW" sz="2000" dirty="0" smtClean="0">
                <a:latin typeface="微軟正黑體" panose="020B0604030504040204" pitchFamily="34" charset="-120"/>
                <a:ea typeface="微軟正黑體" panose="020B0604030504040204" pitchFamily="34" charset="-120"/>
                <a:cs typeface="方正黑体简体" panose="02010601030101010101" pitchFamily="2" charset="-122"/>
              </a:rPr>
              <a:t>1.</a:t>
            </a:r>
            <a:r>
              <a:rPr lang="zh-TW" altLang="en-US" sz="2000" dirty="0" smtClean="0">
                <a:latin typeface="微軟正黑體" panose="020B0604030504040204" pitchFamily="34" charset="-120"/>
                <a:ea typeface="微軟正黑體" panose="020B0604030504040204" pitchFamily="34" charset="-120"/>
                <a:cs typeface="方正黑体简体" panose="02010601030101010101" pitchFamily="2" charset="-122"/>
              </a:rPr>
              <a:t>依計畫執行需求列出具體的支用項目，並</a:t>
            </a:r>
            <a:r>
              <a:rPr lang="zh-TW" altLang="en-US" sz="2000" b="1" dirty="0" smtClean="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rPr>
              <a:t>以總經費</a:t>
            </a:r>
            <a:r>
              <a:rPr lang="en-US" altLang="zh-TW" sz="2000" b="1" dirty="0" smtClean="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rPr>
              <a:t>10%</a:t>
            </a:r>
            <a:r>
              <a:rPr lang="zh-TW" altLang="en-US" sz="2000" b="1" dirty="0" smtClean="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rPr>
              <a:t>為限</a:t>
            </a:r>
            <a:r>
              <a:rPr lang="zh-TW" altLang="en-US" sz="2000" dirty="0" smtClean="0">
                <a:latin typeface="微軟正黑體" panose="020B0604030504040204" pitchFamily="34" charset="-120"/>
                <a:ea typeface="微軟正黑體" panose="020B0604030504040204" pitchFamily="34" charset="-120"/>
                <a:cs typeface="方正黑体简体" panose="02010601030101010101" pitchFamily="2" charset="-122"/>
              </a:rPr>
              <a:t>。</a:t>
            </a:r>
            <a:endParaRPr lang="en-US" altLang="zh-TW" sz="2000" dirty="0" smtClean="0">
              <a:latin typeface="微軟正黑體" panose="020B0604030504040204" pitchFamily="34" charset="-120"/>
              <a:ea typeface="微軟正黑體" panose="020B0604030504040204" pitchFamily="34" charset="-120"/>
              <a:cs typeface="方正黑体简体" panose="02010601030101010101" pitchFamily="2" charset="-122"/>
            </a:endParaRPr>
          </a:p>
          <a:p>
            <a:r>
              <a:rPr lang="en-US" altLang="zh-TW" sz="2000" dirty="0" smtClean="0">
                <a:latin typeface="微軟正黑體" panose="020B0604030504040204" pitchFamily="34" charset="-120"/>
                <a:ea typeface="微軟正黑體" panose="020B0604030504040204" pitchFamily="34" charset="-120"/>
                <a:cs typeface="方正黑体简体" panose="02010601030101010101" pitchFamily="2" charset="-122"/>
              </a:rPr>
              <a:t>2.</a:t>
            </a:r>
            <a:r>
              <a:rPr lang="zh-TW" altLang="en-US" sz="2000" dirty="0">
                <a:latin typeface="微軟正黑體" panose="020B0604030504040204" pitchFamily="34" charset="-120"/>
                <a:ea typeface="微軟正黑體" panose="020B0604030504040204" pitchFamily="34" charset="-120"/>
              </a:rPr>
              <a:t>其他項目</a:t>
            </a:r>
            <a:r>
              <a:rPr lang="zh-TW" altLang="zh-TW" sz="2000" dirty="0">
                <a:latin typeface="微軟正黑體" panose="020B0604030504040204" pitchFamily="34" charset="-120"/>
                <a:ea typeface="微軟正黑體" panose="020B0604030504040204" pitchFamily="34" charset="-120"/>
              </a:rPr>
              <a:t>需經審查後</a:t>
            </a:r>
            <a:r>
              <a:rPr lang="zh-TW" altLang="zh-TW" sz="2000" dirty="0" smtClean="0">
                <a:latin typeface="微軟正黑體" panose="020B0604030504040204" pitchFamily="34" charset="-120"/>
                <a:ea typeface="微軟正黑體" panose="020B0604030504040204" pitchFamily="34" charset="-120"/>
              </a:rPr>
              <a:t>，與</a:t>
            </a:r>
            <a:r>
              <a:rPr lang="zh-TW" altLang="zh-TW" sz="2000" dirty="0">
                <a:latin typeface="微軟正黑體" panose="020B0604030504040204" pitchFamily="34" charset="-120"/>
                <a:ea typeface="微軟正黑體" panose="020B0604030504040204" pitchFamily="34" charset="-120"/>
              </a:rPr>
              <a:t>計畫審查結果併</a:t>
            </a:r>
            <a:r>
              <a:rPr lang="zh-TW" altLang="zh-TW" sz="2000" dirty="0" smtClean="0">
                <a:latin typeface="微軟正黑體" panose="020B0604030504040204" pitchFamily="34" charset="-120"/>
                <a:ea typeface="微軟正黑體" panose="020B0604030504040204" pitchFamily="34" charset="-120"/>
              </a:rPr>
              <a:t>同通知</a:t>
            </a:r>
            <a:r>
              <a:rPr lang="zh-TW" altLang="zh-TW" sz="2000" dirty="0">
                <a:latin typeface="微軟正黑體" panose="020B0604030504040204" pitchFamily="34" charset="-120"/>
                <a:ea typeface="微軟正黑體" panose="020B0604030504040204" pitchFamily="34" charset="-120"/>
              </a:rPr>
              <a:t>是否可支用。</a:t>
            </a:r>
            <a:endParaRPr lang="zh-TW" altLang="en-US" sz="2000" dirty="0">
              <a:latin typeface="微軟正黑體" panose="020B0604030504040204" pitchFamily="34" charset="-120"/>
              <a:ea typeface="微軟正黑體" panose="020B0604030504040204" pitchFamily="34" charset="-120"/>
            </a:endParaRPr>
          </a:p>
          <a:p>
            <a:pPr lvl="0" defTabSz="913765">
              <a:defRPr/>
            </a:pPr>
            <a:endParaRPr lang="zh-CN" altLang="en-US" sz="20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5" name="投影片編號版面配置區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422108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17577</TotalTime>
  <Words>1741</Words>
  <Application>Microsoft Office PowerPoint</Application>
  <PresentationFormat>自訂</PresentationFormat>
  <Paragraphs>215</Paragraphs>
  <Slides>18</Slides>
  <Notes>0</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18</vt:i4>
      </vt:variant>
    </vt:vector>
  </HeadingPairs>
  <TitlesOfParts>
    <vt:vector size="34" baseType="lpstr">
      <vt:lpstr>宋体</vt:lpstr>
      <vt:lpstr>新細明體</vt:lpstr>
      <vt:lpstr>Assistant Semi-Bold</vt:lpstr>
      <vt:lpstr>Times New Roman</vt:lpstr>
      <vt:lpstr>Open Sans</vt:lpstr>
      <vt:lpstr>Wingdings</vt:lpstr>
      <vt:lpstr>Calibri</vt:lpstr>
      <vt:lpstr>Source Han Serif SC</vt:lpstr>
      <vt:lpstr>微软雅黑</vt:lpstr>
      <vt:lpstr>Arial</vt:lpstr>
      <vt:lpstr>Arial Rounded MT Bold</vt:lpstr>
      <vt:lpstr>方正黑体简体</vt:lpstr>
      <vt:lpstr>Assistant</vt:lpstr>
      <vt:lpstr>宋体</vt:lpstr>
      <vt:lpstr>微軟正黑體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Beige Illustrative Business Pitch Deck Presentation</dc:title>
  <cp:lastModifiedBy>user</cp:lastModifiedBy>
  <cp:revision>41</cp:revision>
  <dcterms:created xsi:type="dcterms:W3CDTF">2006-08-16T00:00:00Z</dcterms:created>
  <dcterms:modified xsi:type="dcterms:W3CDTF">2023-12-21T02:04:30Z</dcterms:modified>
  <dc:identifier>DAF1s3XJJBo</dc:identifier>
</cp:coreProperties>
</file>