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sldIdLst>
    <p:sldId id="256" r:id="rId2"/>
    <p:sldId id="337" r:id="rId3"/>
    <p:sldId id="338" r:id="rId4"/>
    <p:sldId id="339" r:id="rId5"/>
    <p:sldId id="340" r:id="rId6"/>
    <p:sldId id="341" r:id="rId7"/>
    <p:sldId id="342" r:id="rId8"/>
    <p:sldId id="343" r:id="rId9"/>
    <p:sldId id="280" r:id="rId10"/>
    <p:sldId id="281" r:id="rId11"/>
    <p:sldId id="282" r:id="rId12"/>
    <p:sldId id="283" r:id="rId13"/>
    <p:sldId id="284" r:id="rId1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A62C6C"/>
    <a:srgbClr val="DD55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405"/>
  </p:normalViewPr>
  <p:slideViewPr>
    <p:cSldViewPr snapToGrid="0" snapToObjects="1">
      <p:cViewPr varScale="1">
        <p:scale>
          <a:sx n="65" d="100"/>
          <a:sy n="65" d="100"/>
        </p:scale>
        <p:origin x="62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7B4D9-48A5-449F-B037-A2EE675FA599}" type="datetimeFigureOut">
              <a:rPr lang="zh-TW" altLang="en-US" smtClean="0"/>
              <a:t>2023/2/22</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C61E99-2A72-49D8-A378-2D0CF1F2F45B}" type="slidenum">
              <a:rPr lang="zh-TW" altLang="en-US" smtClean="0"/>
              <a:t>‹#›</a:t>
            </a:fld>
            <a:endParaRPr lang="zh-TW" altLang="en-US"/>
          </a:p>
        </p:txBody>
      </p:sp>
    </p:spTree>
    <p:extLst>
      <p:ext uri="{BB962C8B-B14F-4D97-AF65-F5344CB8AC3E}">
        <p14:creationId xmlns:p14="http://schemas.microsoft.com/office/powerpoint/2010/main" val="9293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15C7E1-CE17-CE4A-94A1-BDCCBE6F768D}"/>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50BF4353-B62A-5A46-99ED-E43E30B452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4" name="日期版面配置區 3">
            <a:extLst>
              <a:ext uri="{FF2B5EF4-FFF2-40B4-BE49-F238E27FC236}">
                <a16:creationId xmlns:a16="http://schemas.microsoft.com/office/drawing/2014/main" id="{1E221AC0-2028-7D46-90EE-C7A6DA62B61E}"/>
              </a:ext>
            </a:extLst>
          </p:cNvPr>
          <p:cNvSpPr>
            <a:spLocks noGrp="1"/>
          </p:cNvSpPr>
          <p:nvPr>
            <p:ph type="dt" sz="half" idx="10"/>
          </p:nvPr>
        </p:nvSpPr>
        <p:spPr/>
        <p:txBody>
          <a:bodyPr/>
          <a:lstStyle/>
          <a:p>
            <a:endParaRPr kumimoji="1" lang="zh-TW" altLang="en-US"/>
          </a:p>
        </p:txBody>
      </p:sp>
      <p:sp>
        <p:nvSpPr>
          <p:cNvPr id="5" name="頁尾版面配置區 4">
            <a:extLst>
              <a:ext uri="{FF2B5EF4-FFF2-40B4-BE49-F238E27FC236}">
                <a16:creationId xmlns:a16="http://schemas.microsoft.com/office/drawing/2014/main" id="{0CE2CF9C-5E61-AA47-A538-07C02DDA8DF3}"/>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2E9EB8A5-426E-864F-A10A-BE87B254ADA8}"/>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2257731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3CBA4C-33EB-C44D-82D3-7F107CB5F6AA}"/>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EEBCC5A1-9E30-E447-BB11-2917DD95BA06}"/>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C0A34E8F-F89F-CD4C-8A64-55CE59CDD3AA}"/>
              </a:ext>
            </a:extLst>
          </p:cNvPr>
          <p:cNvSpPr>
            <a:spLocks noGrp="1"/>
          </p:cNvSpPr>
          <p:nvPr>
            <p:ph type="dt" sz="half" idx="10"/>
          </p:nvPr>
        </p:nvSpPr>
        <p:spPr/>
        <p:txBody>
          <a:bodyPr/>
          <a:lstStyle/>
          <a:p>
            <a:endParaRPr kumimoji="1" lang="zh-TW" altLang="en-US"/>
          </a:p>
        </p:txBody>
      </p:sp>
      <p:sp>
        <p:nvSpPr>
          <p:cNvPr id="5" name="頁尾版面配置區 4">
            <a:extLst>
              <a:ext uri="{FF2B5EF4-FFF2-40B4-BE49-F238E27FC236}">
                <a16:creationId xmlns:a16="http://schemas.microsoft.com/office/drawing/2014/main" id="{F7B74818-4BBC-7844-8D6C-3F9B61B3E5A0}"/>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720CF269-9E16-EF42-ADFC-15380D458C8E}"/>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4234924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E8C9427F-B780-0744-AE86-36C4243A1AF2}"/>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905689A4-20F6-1341-AAC2-5181656FA778}"/>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F8DF86E3-FF0B-5641-A150-2C7B380D5C8E}"/>
              </a:ext>
            </a:extLst>
          </p:cNvPr>
          <p:cNvSpPr>
            <a:spLocks noGrp="1"/>
          </p:cNvSpPr>
          <p:nvPr>
            <p:ph type="dt" sz="half" idx="10"/>
          </p:nvPr>
        </p:nvSpPr>
        <p:spPr/>
        <p:txBody>
          <a:bodyPr/>
          <a:lstStyle/>
          <a:p>
            <a:endParaRPr kumimoji="1" lang="zh-TW" altLang="en-US"/>
          </a:p>
        </p:txBody>
      </p:sp>
      <p:sp>
        <p:nvSpPr>
          <p:cNvPr id="5" name="頁尾版面配置區 4">
            <a:extLst>
              <a:ext uri="{FF2B5EF4-FFF2-40B4-BE49-F238E27FC236}">
                <a16:creationId xmlns:a16="http://schemas.microsoft.com/office/drawing/2014/main" id="{24A9C8AF-46F7-6946-BB7E-003FA9519BCD}"/>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D36EEA06-345C-984D-A11F-9489B290BA57}"/>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261576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標題及內容">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a:xfrm>
            <a:off x="9347199" y="6445740"/>
            <a:ext cx="2743200" cy="365125"/>
          </a:xfrm>
        </p:spPr>
        <p:txBody>
          <a:bodyPr/>
          <a:lstStyle>
            <a:lvl1pPr>
              <a:defRPr sz="1600"/>
            </a:lvl1pPr>
          </a:lstStyle>
          <a:p>
            <a:fld id="{7D5C33D2-4989-B845-AEF5-95347BA27B94}" type="slidenum">
              <a:rPr kumimoji="1" lang="zh-TW" altLang="en-US" smtClean="0"/>
              <a:pPr/>
              <a:t>‹#›</a:t>
            </a:fld>
            <a:endParaRPr kumimoji="1" lang="zh-TW" altLang="en-US"/>
          </a:p>
        </p:txBody>
      </p:sp>
    </p:spTree>
    <p:extLst>
      <p:ext uri="{BB962C8B-B14F-4D97-AF65-F5344CB8AC3E}">
        <p14:creationId xmlns:p14="http://schemas.microsoft.com/office/powerpoint/2010/main" val="2738643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標題及內容">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a:xfrm>
            <a:off x="9347199" y="6445740"/>
            <a:ext cx="2743200" cy="365125"/>
          </a:xfrm>
        </p:spPr>
        <p:txBody>
          <a:bodyPr/>
          <a:lstStyle>
            <a:lvl1pPr>
              <a:defRPr sz="1600"/>
            </a:lvl1pPr>
          </a:lstStyle>
          <a:p>
            <a:fld id="{7D5C33D2-4989-B845-AEF5-95347BA27B94}" type="slidenum">
              <a:rPr kumimoji="1" lang="zh-TW" altLang="en-US" smtClean="0"/>
              <a:pPr/>
              <a:t>‹#›</a:t>
            </a:fld>
            <a:endParaRPr kumimoji="1" lang="zh-TW" altLang="en-US"/>
          </a:p>
        </p:txBody>
      </p:sp>
    </p:spTree>
    <p:extLst>
      <p:ext uri="{BB962C8B-B14F-4D97-AF65-F5344CB8AC3E}">
        <p14:creationId xmlns:p14="http://schemas.microsoft.com/office/powerpoint/2010/main" val="2816730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標題及內容">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a:xfrm>
            <a:off x="9347199" y="6445740"/>
            <a:ext cx="2743200" cy="365125"/>
          </a:xfrm>
        </p:spPr>
        <p:txBody>
          <a:bodyPr/>
          <a:lstStyle>
            <a:lvl1pPr>
              <a:defRPr sz="1600"/>
            </a:lvl1pPr>
          </a:lstStyle>
          <a:p>
            <a:fld id="{7D5C33D2-4989-B845-AEF5-95347BA27B94}" type="slidenum">
              <a:rPr kumimoji="1" lang="zh-TW" altLang="en-US" smtClean="0"/>
              <a:pPr/>
              <a:t>‹#›</a:t>
            </a:fld>
            <a:endParaRPr kumimoji="1" lang="zh-TW" altLang="en-US"/>
          </a:p>
        </p:txBody>
      </p:sp>
    </p:spTree>
    <p:extLst>
      <p:ext uri="{BB962C8B-B14F-4D97-AF65-F5344CB8AC3E}">
        <p14:creationId xmlns:p14="http://schemas.microsoft.com/office/powerpoint/2010/main" val="1519275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標題及內容">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a:xfrm>
            <a:off x="9347199" y="6445740"/>
            <a:ext cx="2743200" cy="365125"/>
          </a:xfrm>
        </p:spPr>
        <p:txBody>
          <a:bodyPr/>
          <a:lstStyle>
            <a:lvl1pPr>
              <a:defRPr sz="1600"/>
            </a:lvl1pPr>
          </a:lstStyle>
          <a:p>
            <a:fld id="{7D5C33D2-4989-B845-AEF5-95347BA27B94}" type="slidenum">
              <a:rPr kumimoji="1" lang="zh-TW" altLang="en-US" smtClean="0"/>
              <a:pPr/>
              <a:t>‹#›</a:t>
            </a:fld>
            <a:endParaRPr kumimoji="1" lang="zh-TW" altLang="en-US"/>
          </a:p>
        </p:txBody>
      </p:sp>
    </p:spTree>
    <p:extLst>
      <p:ext uri="{BB962C8B-B14F-4D97-AF65-F5344CB8AC3E}">
        <p14:creationId xmlns:p14="http://schemas.microsoft.com/office/powerpoint/2010/main" val="3414301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標題及內容">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a:xfrm>
            <a:off x="9347199" y="6445740"/>
            <a:ext cx="2743200" cy="365125"/>
          </a:xfrm>
        </p:spPr>
        <p:txBody>
          <a:bodyPr/>
          <a:lstStyle>
            <a:lvl1pPr>
              <a:defRPr sz="1600"/>
            </a:lvl1pPr>
          </a:lstStyle>
          <a:p>
            <a:fld id="{7D5C33D2-4989-B845-AEF5-95347BA27B94}" type="slidenum">
              <a:rPr kumimoji="1" lang="zh-TW" altLang="en-US" smtClean="0"/>
              <a:pPr/>
              <a:t>‹#›</a:t>
            </a:fld>
            <a:endParaRPr kumimoji="1" lang="zh-TW" altLang="en-US"/>
          </a:p>
        </p:txBody>
      </p:sp>
    </p:spTree>
    <p:extLst>
      <p:ext uri="{BB962C8B-B14F-4D97-AF65-F5344CB8AC3E}">
        <p14:creationId xmlns:p14="http://schemas.microsoft.com/office/powerpoint/2010/main" val="548070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標題及內容">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a:xfrm>
            <a:off x="9347199" y="6445740"/>
            <a:ext cx="2743200" cy="365125"/>
          </a:xfrm>
        </p:spPr>
        <p:txBody>
          <a:bodyPr/>
          <a:lstStyle>
            <a:lvl1pPr>
              <a:defRPr sz="1600"/>
            </a:lvl1pPr>
          </a:lstStyle>
          <a:p>
            <a:fld id="{7D5C33D2-4989-B845-AEF5-95347BA27B94}" type="slidenum">
              <a:rPr kumimoji="1" lang="zh-TW" altLang="en-US" smtClean="0"/>
              <a:pPr/>
              <a:t>‹#›</a:t>
            </a:fld>
            <a:endParaRPr kumimoji="1" lang="zh-TW" altLang="en-US"/>
          </a:p>
        </p:txBody>
      </p:sp>
    </p:spTree>
    <p:extLst>
      <p:ext uri="{BB962C8B-B14F-4D97-AF65-F5344CB8AC3E}">
        <p14:creationId xmlns:p14="http://schemas.microsoft.com/office/powerpoint/2010/main" val="320159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9057F6-41F2-E445-BA3E-E599063E7D0B}"/>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14740671-3128-6D46-BBC4-C18F8ED4F626}"/>
              </a:ext>
            </a:extLst>
          </p:cNvPr>
          <p:cNvSpPr>
            <a:spLocks noGrp="1"/>
          </p:cNvSpPr>
          <p:nvPr>
            <p:ph idx="1"/>
          </p:nvPr>
        </p:nvSpPr>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17902F9D-110A-5A43-95DE-85AD36EA4FD3}"/>
              </a:ext>
            </a:extLst>
          </p:cNvPr>
          <p:cNvSpPr>
            <a:spLocks noGrp="1"/>
          </p:cNvSpPr>
          <p:nvPr>
            <p:ph type="dt" sz="half" idx="10"/>
          </p:nvPr>
        </p:nvSpPr>
        <p:spPr/>
        <p:txBody>
          <a:bodyPr/>
          <a:lstStyle/>
          <a:p>
            <a:endParaRPr kumimoji="1" lang="zh-TW" altLang="en-US"/>
          </a:p>
        </p:txBody>
      </p:sp>
      <p:sp>
        <p:nvSpPr>
          <p:cNvPr id="5" name="頁尾版面配置區 4">
            <a:extLst>
              <a:ext uri="{FF2B5EF4-FFF2-40B4-BE49-F238E27FC236}">
                <a16:creationId xmlns:a16="http://schemas.microsoft.com/office/drawing/2014/main" id="{7D52007E-9872-DF4E-92A2-75E488E7C0F8}"/>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A94199FD-650B-2840-9AD2-9C675741E862}"/>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395625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19E321-C852-2248-AECD-1D4567E16F61}"/>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3893359F-1C87-2948-8762-6327769BE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B278871A-D0B1-BE43-A523-75ED598494C7}"/>
              </a:ext>
            </a:extLst>
          </p:cNvPr>
          <p:cNvSpPr>
            <a:spLocks noGrp="1"/>
          </p:cNvSpPr>
          <p:nvPr>
            <p:ph type="dt" sz="half" idx="10"/>
          </p:nvPr>
        </p:nvSpPr>
        <p:spPr/>
        <p:txBody>
          <a:bodyPr/>
          <a:lstStyle/>
          <a:p>
            <a:endParaRPr kumimoji="1" lang="zh-TW" altLang="en-US"/>
          </a:p>
        </p:txBody>
      </p:sp>
      <p:sp>
        <p:nvSpPr>
          <p:cNvPr id="5" name="頁尾版面配置區 4">
            <a:extLst>
              <a:ext uri="{FF2B5EF4-FFF2-40B4-BE49-F238E27FC236}">
                <a16:creationId xmlns:a16="http://schemas.microsoft.com/office/drawing/2014/main" id="{DF1732D5-ED97-A140-8550-66140BCEAF9B}"/>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AEE67048-5443-2A40-B6E1-0516DDFCD302}"/>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391385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A0E792-958D-C546-A254-0E83B9443BD9}"/>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75F8E894-29C3-764B-A194-C49AEEF8A2CC}"/>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A42ABD80-7FCD-5145-A3A1-BA5630736033}"/>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A962A2D8-C160-D74D-A1BD-A690A8E105A3}"/>
              </a:ext>
            </a:extLst>
          </p:cNvPr>
          <p:cNvSpPr>
            <a:spLocks noGrp="1"/>
          </p:cNvSpPr>
          <p:nvPr>
            <p:ph type="dt" sz="half" idx="10"/>
          </p:nvPr>
        </p:nvSpPr>
        <p:spPr/>
        <p:txBody>
          <a:bodyPr/>
          <a:lstStyle/>
          <a:p>
            <a:endParaRPr kumimoji="1" lang="zh-TW" altLang="en-US"/>
          </a:p>
        </p:txBody>
      </p:sp>
      <p:sp>
        <p:nvSpPr>
          <p:cNvPr id="6" name="頁尾版面配置區 5">
            <a:extLst>
              <a:ext uri="{FF2B5EF4-FFF2-40B4-BE49-F238E27FC236}">
                <a16:creationId xmlns:a16="http://schemas.microsoft.com/office/drawing/2014/main" id="{4FC4CBCC-B2E4-CB40-ACFB-79035712AB82}"/>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4194B91-A35F-BF41-867A-EEF68A98FED8}"/>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96904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AFC9AF-4493-8D41-A196-FD2C47E2B206}"/>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4D6FCE6A-528B-9246-BB62-0DE8CEEA45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7AC0C20A-1312-E64E-BDB7-9845D7217D3B}"/>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2316E2FF-DA32-7347-AF0A-4D63DDE48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70F2B15F-2552-9049-96FA-4593390D90A2}"/>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89C920C8-EAFC-2B42-89C4-1D8EB097B8B5}"/>
              </a:ext>
            </a:extLst>
          </p:cNvPr>
          <p:cNvSpPr>
            <a:spLocks noGrp="1"/>
          </p:cNvSpPr>
          <p:nvPr>
            <p:ph type="dt" sz="half" idx="10"/>
          </p:nvPr>
        </p:nvSpPr>
        <p:spPr/>
        <p:txBody>
          <a:bodyPr/>
          <a:lstStyle/>
          <a:p>
            <a:endParaRPr kumimoji="1" lang="zh-TW" altLang="en-US"/>
          </a:p>
        </p:txBody>
      </p:sp>
      <p:sp>
        <p:nvSpPr>
          <p:cNvPr id="8" name="頁尾版面配置區 7">
            <a:extLst>
              <a:ext uri="{FF2B5EF4-FFF2-40B4-BE49-F238E27FC236}">
                <a16:creationId xmlns:a16="http://schemas.microsoft.com/office/drawing/2014/main" id="{1634DCAE-2F02-654C-8C12-C307FE79E7BD}"/>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BBE4B4C8-C569-0148-8FDB-8083F0F55F0B}"/>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149632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441289-97B7-6545-860E-10564154F969}"/>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F6FAD308-0AB0-DA4F-96DB-7710D406E4F8}"/>
              </a:ext>
            </a:extLst>
          </p:cNvPr>
          <p:cNvSpPr>
            <a:spLocks noGrp="1"/>
          </p:cNvSpPr>
          <p:nvPr>
            <p:ph type="dt" sz="half" idx="10"/>
          </p:nvPr>
        </p:nvSpPr>
        <p:spPr/>
        <p:txBody>
          <a:bodyPr/>
          <a:lstStyle/>
          <a:p>
            <a:endParaRPr kumimoji="1" lang="zh-TW" altLang="en-US"/>
          </a:p>
        </p:txBody>
      </p:sp>
      <p:sp>
        <p:nvSpPr>
          <p:cNvPr id="4" name="頁尾版面配置區 3">
            <a:extLst>
              <a:ext uri="{FF2B5EF4-FFF2-40B4-BE49-F238E27FC236}">
                <a16:creationId xmlns:a16="http://schemas.microsoft.com/office/drawing/2014/main" id="{34CB06F0-19E8-9841-A26B-5072BA20A5EC}"/>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FCD98EF9-B2FF-0242-831A-8FA7FCFFAD9D}"/>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pic>
        <p:nvPicPr>
          <p:cNvPr id="6" name="圖片 5">
            <a:extLst>
              <a:ext uri="{FF2B5EF4-FFF2-40B4-BE49-F238E27FC236}">
                <a16:creationId xmlns:a16="http://schemas.microsoft.com/office/drawing/2014/main" id="{6DAF449D-CEDD-45B2-BF5D-6758B0EBFF5A}"/>
              </a:ext>
            </a:extLst>
          </p:cNvPr>
          <p:cNvPicPr>
            <a:picLocks noChangeAspect="1"/>
          </p:cNvPicPr>
          <p:nvPr userDrawn="1"/>
        </p:nvPicPr>
        <p:blipFill>
          <a:blip r:embed="rId2"/>
          <a:stretch>
            <a:fillRect/>
          </a:stretch>
        </p:blipFill>
        <p:spPr>
          <a:xfrm>
            <a:off x="1184" y="4978400"/>
            <a:ext cx="2846251" cy="1879600"/>
          </a:xfrm>
          <a:prstGeom prst="rect">
            <a:avLst/>
          </a:prstGeom>
        </p:spPr>
      </p:pic>
    </p:spTree>
    <p:extLst>
      <p:ext uri="{BB962C8B-B14F-4D97-AF65-F5344CB8AC3E}">
        <p14:creationId xmlns:p14="http://schemas.microsoft.com/office/powerpoint/2010/main" val="132705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49FBF108-1DAC-AE49-B025-A927630D5926}"/>
              </a:ext>
            </a:extLst>
          </p:cNvPr>
          <p:cNvSpPr>
            <a:spLocks noGrp="1"/>
          </p:cNvSpPr>
          <p:nvPr>
            <p:ph type="dt" sz="half" idx="10"/>
          </p:nvPr>
        </p:nvSpPr>
        <p:spPr/>
        <p:txBody>
          <a:bodyPr/>
          <a:lstStyle/>
          <a:p>
            <a:endParaRPr kumimoji="1" lang="zh-TW" altLang="en-US"/>
          </a:p>
        </p:txBody>
      </p:sp>
      <p:sp>
        <p:nvSpPr>
          <p:cNvPr id="3" name="頁尾版面配置區 2">
            <a:extLst>
              <a:ext uri="{FF2B5EF4-FFF2-40B4-BE49-F238E27FC236}">
                <a16:creationId xmlns:a16="http://schemas.microsoft.com/office/drawing/2014/main" id="{A8B95C5B-51A2-BA41-BCEB-47F6CC96C8B4}"/>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1E2AFAC5-F690-C143-9472-4D860CABCEEA}"/>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pic>
        <p:nvPicPr>
          <p:cNvPr id="5" name="圖片 4">
            <a:extLst>
              <a:ext uri="{FF2B5EF4-FFF2-40B4-BE49-F238E27FC236}">
                <a16:creationId xmlns:a16="http://schemas.microsoft.com/office/drawing/2014/main" id="{4B260A4E-12D6-4F52-94E6-4478A18A922C}"/>
              </a:ext>
            </a:extLst>
          </p:cNvPr>
          <p:cNvPicPr>
            <a:picLocks noChangeAspect="1"/>
          </p:cNvPicPr>
          <p:nvPr userDrawn="1"/>
        </p:nvPicPr>
        <p:blipFill>
          <a:blip r:embed="rId2"/>
          <a:stretch>
            <a:fillRect/>
          </a:stretch>
        </p:blipFill>
        <p:spPr>
          <a:xfrm>
            <a:off x="0" y="0"/>
            <a:ext cx="12189630" cy="6858000"/>
          </a:xfrm>
          <a:prstGeom prst="rect">
            <a:avLst/>
          </a:prstGeom>
        </p:spPr>
      </p:pic>
    </p:spTree>
    <p:extLst>
      <p:ext uri="{BB962C8B-B14F-4D97-AF65-F5344CB8AC3E}">
        <p14:creationId xmlns:p14="http://schemas.microsoft.com/office/powerpoint/2010/main" val="203042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4886661-1F66-5845-9A85-AA4A6476A970}"/>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84FBB779-7F55-F648-AAA5-EA4188F14A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34492E8C-08E4-2D4E-91DD-C5149A820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37C14702-E167-1C40-836E-810B5739B0D4}"/>
              </a:ext>
            </a:extLst>
          </p:cNvPr>
          <p:cNvSpPr>
            <a:spLocks noGrp="1"/>
          </p:cNvSpPr>
          <p:nvPr>
            <p:ph type="dt" sz="half" idx="10"/>
          </p:nvPr>
        </p:nvSpPr>
        <p:spPr/>
        <p:txBody>
          <a:bodyPr/>
          <a:lstStyle/>
          <a:p>
            <a:endParaRPr kumimoji="1" lang="zh-TW" altLang="en-US"/>
          </a:p>
        </p:txBody>
      </p:sp>
      <p:sp>
        <p:nvSpPr>
          <p:cNvPr id="6" name="頁尾版面配置區 5">
            <a:extLst>
              <a:ext uri="{FF2B5EF4-FFF2-40B4-BE49-F238E27FC236}">
                <a16:creationId xmlns:a16="http://schemas.microsoft.com/office/drawing/2014/main" id="{CF45AB00-F9AA-9943-997A-D2122844A191}"/>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D6A0DB8F-0BE4-EB4F-8250-4BD3DC458DA8}"/>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418161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C93E5F-50F8-2147-B334-2A115F2B8B36}"/>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B395F1D0-0A8D-3B45-8367-C91E88F38B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485DE368-2A13-ED4C-8E0E-CADA1A794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996B6298-47A4-5846-A142-C32D5A22BA96}"/>
              </a:ext>
            </a:extLst>
          </p:cNvPr>
          <p:cNvSpPr>
            <a:spLocks noGrp="1"/>
          </p:cNvSpPr>
          <p:nvPr>
            <p:ph type="dt" sz="half" idx="10"/>
          </p:nvPr>
        </p:nvSpPr>
        <p:spPr/>
        <p:txBody>
          <a:bodyPr/>
          <a:lstStyle/>
          <a:p>
            <a:endParaRPr kumimoji="1" lang="zh-TW" altLang="en-US"/>
          </a:p>
        </p:txBody>
      </p:sp>
      <p:sp>
        <p:nvSpPr>
          <p:cNvPr id="6" name="頁尾版面配置區 5">
            <a:extLst>
              <a:ext uri="{FF2B5EF4-FFF2-40B4-BE49-F238E27FC236}">
                <a16:creationId xmlns:a16="http://schemas.microsoft.com/office/drawing/2014/main" id="{4B1872F4-79D9-D845-AB54-984CC36D4D5A}"/>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D2F0B57A-3C1E-DD44-A1E4-94B61C1F7B20}"/>
              </a:ext>
            </a:extLst>
          </p:cNvPr>
          <p:cNvSpPr>
            <a:spLocks noGrp="1"/>
          </p:cNvSpPr>
          <p:nvPr>
            <p:ph type="sldNum" sz="quarter" idx="12"/>
          </p:nvPr>
        </p:nvSpPr>
        <p:spPr/>
        <p:txBody>
          <a:bodyPr/>
          <a:lstStyle/>
          <a:p>
            <a:fld id="{7D5C33D2-4989-B845-AEF5-95347BA27B94}" type="slidenum">
              <a:rPr kumimoji="1" lang="zh-TW" altLang="en-US" smtClean="0"/>
              <a:t>‹#›</a:t>
            </a:fld>
            <a:endParaRPr kumimoji="1" lang="zh-TW" altLang="en-US"/>
          </a:p>
        </p:txBody>
      </p:sp>
    </p:spTree>
    <p:extLst>
      <p:ext uri="{BB962C8B-B14F-4D97-AF65-F5344CB8AC3E}">
        <p14:creationId xmlns:p14="http://schemas.microsoft.com/office/powerpoint/2010/main" val="289722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83CB45AB-C3DB-394E-AC0B-5EFB76CFC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086A59AF-7ACD-1047-AF63-0BBD420FD2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A98B08C0-7B5A-FD41-AB89-017DAD7C6A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TW" altLang="en-US"/>
          </a:p>
        </p:txBody>
      </p:sp>
      <p:sp>
        <p:nvSpPr>
          <p:cNvPr id="5" name="頁尾版面配置區 4">
            <a:extLst>
              <a:ext uri="{FF2B5EF4-FFF2-40B4-BE49-F238E27FC236}">
                <a16:creationId xmlns:a16="http://schemas.microsoft.com/office/drawing/2014/main" id="{EBEAAC05-D6AC-B845-9A2E-321CBBBFF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1796D520-C116-DA4C-AF57-FD4545E9F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5C33D2-4989-B845-AEF5-95347BA27B94}" type="slidenum">
              <a:rPr kumimoji="1" lang="zh-TW" altLang="en-US" smtClean="0"/>
              <a:t>‹#›</a:t>
            </a:fld>
            <a:endParaRPr kumimoji="1" lang="zh-TW" altLang="en-US"/>
          </a:p>
        </p:txBody>
      </p:sp>
      <p:pic>
        <p:nvPicPr>
          <p:cNvPr id="7" name="圖片 6">
            <a:extLst>
              <a:ext uri="{FF2B5EF4-FFF2-40B4-BE49-F238E27FC236}">
                <a16:creationId xmlns:a16="http://schemas.microsoft.com/office/drawing/2014/main" id="{6DAF449D-CEDD-45B2-BF5D-6758B0EBFF5A}"/>
              </a:ext>
            </a:extLst>
          </p:cNvPr>
          <p:cNvPicPr>
            <a:picLocks noChangeAspect="1"/>
          </p:cNvPicPr>
          <p:nvPr userDrawn="1"/>
        </p:nvPicPr>
        <p:blipFill>
          <a:blip r:embed="rId19"/>
          <a:stretch>
            <a:fillRect/>
          </a:stretch>
        </p:blipFill>
        <p:spPr>
          <a:xfrm>
            <a:off x="1184" y="5692876"/>
            <a:ext cx="1764329" cy="1165123"/>
          </a:xfrm>
          <a:prstGeom prst="rect">
            <a:avLst/>
          </a:prstGeom>
        </p:spPr>
      </p:pic>
      <p:pic>
        <p:nvPicPr>
          <p:cNvPr id="9" name="圖片 8">
            <a:extLst>
              <a:ext uri="{FF2B5EF4-FFF2-40B4-BE49-F238E27FC236}">
                <a16:creationId xmlns:a16="http://schemas.microsoft.com/office/drawing/2014/main" id="{BC1E4CA6-FFF1-4FDD-8492-4768943697BD}"/>
              </a:ext>
            </a:extLst>
          </p:cNvPr>
          <p:cNvPicPr>
            <a:picLocks noChangeAspect="1"/>
          </p:cNvPicPr>
          <p:nvPr userDrawn="1"/>
        </p:nvPicPr>
        <p:blipFill>
          <a:blip r:embed="rId20"/>
          <a:stretch>
            <a:fillRect/>
          </a:stretch>
        </p:blipFill>
        <p:spPr>
          <a:xfrm>
            <a:off x="9792929" y="0"/>
            <a:ext cx="2397885" cy="935967"/>
          </a:xfrm>
          <a:prstGeom prst="rect">
            <a:avLst/>
          </a:prstGeom>
        </p:spPr>
      </p:pic>
      <p:pic>
        <p:nvPicPr>
          <p:cNvPr id="8" name="圖片 7">
            <a:extLst>
              <a:ext uri="{FF2B5EF4-FFF2-40B4-BE49-F238E27FC236}">
                <a16:creationId xmlns:a16="http://schemas.microsoft.com/office/drawing/2014/main" id="{3CB63688-DCB4-411D-9C92-CDD875F9FA8B}"/>
              </a:ext>
            </a:extLst>
          </p:cNvPr>
          <p:cNvPicPr>
            <a:picLocks noChangeAspect="1"/>
          </p:cNvPicPr>
          <p:nvPr userDrawn="1"/>
        </p:nvPicPr>
        <p:blipFill>
          <a:blip r:embed="rId21"/>
          <a:stretch>
            <a:fillRect/>
          </a:stretch>
        </p:blipFill>
        <p:spPr>
          <a:xfrm>
            <a:off x="8575793" y="0"/>
            <a:ext cx="3616207" cy="615386"/>
          </a:xfrm>
          <a:prstGeom prst="rect">
            <a:avLst/>
          </a:prstGeom>
        </p:spPr>
      </p:pic>
    </p:spTree>
    <p:extLst>
      <p:ext uri="{BB962C8B-B14F-4D97-AF65-F5344CB8AC3E}">
        <p14:creationId xmlns:p14="http://schemas.microsoft.com/office/powerpoint/2010/main" val="345341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85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69570" y="195054"/>
            <a:ext cx="3262432" cy="707886"/>
          </a:xfrm>
          <a:prstGeom prst="rect">
            <a:avLst/>
          </a:prstGeom>
          <a:noFill/>
        </p:spPr>
        <p:txBody>
          <a:bodyPr wrap="none" rtlCol="0">
            <a:spAutoFit/>
          </a:bodyPr>
          <a:lstStyle/>
          <a:p>
            <a:pPr>
              <a:defRPr/>
            </a:pPr>
            <a:r>
              <a:rPr lang="zh-TW" altLang="en-US" sz="4000" b="1" dirty="0">
                <a:solidFill>
                  <a:srgbClr val="000000"/>
                </a:solidFill>
                <a:latin typeface="微軟正黑體" panose="020B0604030504040204" pitchFamily="34" charset="-120"/>
                <a:ea typeface="微軟正黑體" panose="020B0604030504040204" pitchFamily="34" charset="-120"/>
              </a:rPr>
              <a:t>一、計畫</a:t>
            </a:r>
            <a:r>
              <a:rPr lang="zh-TW" altLang="en-US" sz="4000" b="1" dirty="0" smtClean="0">
                <a:solidFill>
                  <a:srgbClr val="000000"/>
                </a:solidFill>
                <a:latin typeface="微軟正黑體" panose="020B0604030504040204" pitchFamily="34" charset="-120"/>
                <a:ea typeface="微軟正黑體" panose="020B0604030504040204" pitchFamily="34" charset="-120"/>
              </a:rPr>
              <a:t>說明</a:t>
            </a:r>
            <a:endParaRPr lang="en-US" altLang="zh-TW" sz="3200" b="1" dirty="0">
              <a:solidFill>
                <a:srgbClr val="000000"/>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5A81310E-547A-4813-80B7-89C67AF2AE7F}"/>
              </a:ext>
            </a:extLst>
          </p:cNvPr>
          <p:cNvSpPr/>
          <p:nvPr/>
        </p:nvSpPr>
        <p:spPr>
          <a:xfrm>
            <a:off x="586070" y="792797"/>
            <a:ext cx="1184940" cy="461665"/>
          </a:xfrm>
          <a:prstGeom prst="rect">
            <a:avLst/>
          </a:prstGeom>
        </p:spPr>
        <p:txBody>
          <a:bodyPr wrap="none">
            <a:spAutoFit/>
          </a:bodyPr>
          <a:lstStyle/>
          <a:p>
            <a:pPr marL="380982" lvl="1" indent="-380982">
              <a:spcBef>
                <a:spcPts val="800"/>
              </a:spcBef>
              <a:buClr>
                <a:srgbClr val="FFC000">
                  <a:lumMod val="50000"/>
                </a:srgbClr>
              </a:buClr>
              <a:buFont typeface="Wingdings" panose="05000000000000000000" pitchFamily="2" charset="2"/>
              <a:buChar char="n"/>
              <a:defRPr/>
            </a:pPr>
            <a:r>
              <a:rPr lang="zh-TW" altLang="en-US" sz="2400" b="1" dirty="0" smtClean="0">
                <a:solidFill>
                  <a:prstClr val="black"/>
                </a:solidFill>
                <a:latin typeface="微軟正黑體" panose="020B0604030504040204" pitchFamily="34" charset="-120"/>
                <a:ea typeface="微軟正黑體" panose="020B0604030504040204" pitchFamily="34" charset="-120"/>
              </a:rPr>
              <a:t>目的</a:t>
            </a:r>
            <a:endParaRPr lang="en-US" altLang="zh-TW" sz="2400" b="1" dirty="0">
              <a:solidFill>
                <a:prstClr val="black"/>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5A81310E-547A-4813-80B7-89C67AF2AE7F}"/>
              </a:ext>
            </a:extLst>
          </p:cNvPr>
          <p:cNvSpPr/>
          <p:nvPr/>
        </p:nvSpPr>
        <p:spPr>
          <a:xfrm>
            <a:off x="586070" y="2146007"/>
            <a:ext cx="1800493" cy="461665"/>
          </a:xfrm>
          <a:prstGeom prst="rect">
            <a:avLst/>
          </a:prstGeom>
        </p:spPr>
        <p:txBody>
          <a:bodyPr wrap="none">
            <a:spAutoFit/>
          </a:bodyPr>
          <a:lstStyle/>
          <a:p>
            <a:pPr marL="380982" lvl="1" indent="-380982">
              <a:spcBef>
                <a:spcPts val="800"/>
              </a:spcBef>
              <a:buClr>
                <a:srgbClr val="FFC000">
                  <a:lumMod val="50000"/>
                </a:srgbClr>
              </a:buClr>
              <a:buFont typeface="Wingdings" panose="05000000000000000000" pitchFamily="2" charset="2"/>
              <a:buChar char="n"/>
              <a:defRPr/>
            </a:pPr>
            <a:r>
              <a:rPr lang="zh-TW" altLang="en-US" sz="2400" b="1" dirty="0">
                <a:solidFill>
                  <a:prstClr val="black"/>
                </a:solidFill>
                <a:latin typeface="微軟正黑體" panose="020B0604030504040204" pitchFamily="34" charset="-120"/>
                <a:ea typeface="微軟正黑體" panose="020B0604030504040204" pitchFamily="34" charset="-120"/>
              </a:rPr>
              <a:t>計畫</a:t>
            </a:r>
            <a:r>
              <a:rPr lang="zh-TW" altLang="en-US" sz="2400" b="1" dirty="0" smtClean="0">
                <a:solidFill>
                  <a:prstClr val="black"/>
                </a:solidFill>
                <a:latin typeface="微軟正黑體" panose="020B0604030504040204" pitchFamily="34" charset="-120"/>
                <a:ea typeface="微軟正黑體" panose="020B0604030504040204" pitchFamily="34" charset="-120"/>
              </a:rPr>
              <a:t>說明</a:t>
            </a:r>
            <a:endParaRPr lang="en-US" altLang="zh-TW" sz="2400" b="1" dirty="0">
              <a:solidFill>
                <a:prstClr val="black"/>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77B69868-4F7C-469D-822E-6C48B141E554}"/>
              </a:ext>
            </a:extLst>
          </p:cNvPr>
          <p:cNvSpPr/>
          <p:nvPr/>
        </p:nvSpPr>
        <p:spPr>
          <a:xfrm>
            <a:off x="1858900" y="2908443"/>
            <a:ext cx="5115505" cy="338554"/>
          </a:xfrm>
          <a:prstGeom prst="rect">
            <a:avLst/>
          </a:prstGeom>
        </p:spPr>
        <p:txBody>
          <a:bodyPr wrap="square">
            <a:spAutoFit/>
          </a:bodyPr>
          <a:lstStyle/>
          <a:p>
            <a:pPr algn="ctr"/>
            <a:r>
              <a:rPr lang="zh-TW" altLang="en-US" sz="1600" b="1" dirty="0">
                <a:solidFill>
                  <a:prstClr val="white"/>
                </a:solidFill>
                <a:latin typeface="微軟正黑體" panose="020B0604030504040204" pitchFamily="34" charset="-120"/>
                <a:ea typeface="微軟正黑體" panose="020B0604030504040204" pitchFamily="34" charset="-120"/>
              </a:rPr>
              <a:t>扣合</a:t>
            </a:r>
            <a:r>
              <a:rPr lang="en-US" altLang="zh-TW" sz="1600" b="1" dirty="0">
                <a:solidFill>
                  <a:prstClr val="white"/>
                </a:solidFill>
                <a:latin typeface="微軟正黑體" panose="020B0604030504040204" pitchFamily="34" charset="-120"/>
                <a:ea typeface="微軟正黑體" panose="020B0604030504040204" pitchFamily="34" charset="-120"/>
              </a:rPr>
              <a:t>5+2</a:t>
            </a:r>
            <a:r>
              <a:rPr lang="zh-TW" altLang="en-US" sz="1600" b="1" dirty="0">
                <a:solidFill>
                  <a:prstClr val="white"/>
                </a:solidFill>
                <a:latin typeface="微軟正黑體" panose="020B0604030504040204" pitchFamily="34" charset="-120"/>
                <a:ea typeface="微軟正黑體" panose="020B0604030504040204" pitchFamily="34" charset="-120"/>
              </a:rPr>
              <a:t>及六大核心</a:t>
            </a:r>
            <a:r>
              <a:rPr lang="zh-TW" altLang="en-US" sz="1600" b="1" dirty="0" smtClean="0">
                <a:solidFill>
                  <a:prstClr val="white"/>
                </a:solidFill>
                <a:latin typeface="微軟正黑體" panose="020B0604030504040204" pitchFamily="34" charset="-120"/>
                <a:ea typeface="微軟正黑體" panose="020B0604030504040204" pitchFamily="34" charset="-120"/>
              </a:rPr>
              <a:t>產業屬性推動</a:t>
            </a:r>
            <a:endParaRPr lang="zh-TW" altLang="en-US" sz="1600" b="1" dirty="0">
              <a:solidFill>
                <a:prstClr val="white"/>
              </a:solidFill>
              <a:latin typeface="微軟正黑體" panose="020B0604030504040204" pitchFamily="34" charset="-120"/>
              <a:ea typeface="微軟正黑體" panose="020B0604030504040204" pitchFamily="34" charset="-120"/>
            </a:endParaRPr>
          </a:p>
        </p:txBody>
      </p:sp>
      <p:sp>
        <p:nvSpPr>
          <p:cNvPr id="12" name="文字方塊 11">
            <a:extLst>
              <a:ext uri="{FF2B5EF4-FFF2-40B4-BE49-F238E27FC236}">
                <a16:creationId xmlns:a16="http://schemas.microsoft.com/office/drawing/2014/main" id="{2216EC92-A20E-460E-8135-A5EA4E4FADA5}"/>
              </a:ext>
            </a:extLst>
          </p:cNvPr>
          <p:cNvSpPr txBox="1"/>
          <p:nvPr/>
        </p:nvSpPr>
        <p:spPr>
          <a:xfrm>
            <a:off x="1138234" y="1282986"/>
            <a:ext cx="10004739" cy="707886"/>
          </a:xfrm>
          <a:prstGeom prst="rect">
            <a:avLst/>
          </a:prstGeom>
          <a:noFill/>
          <a:ln>
            <a:noFill/>
          </a:ln>
        </p:spPr>
        <p:txBody>
          <a:bodyPr wrap="square">
            <a:spAutoFit/>
          </a:bodyPr>
          <a:lstStyle/>
          <a:p>
            <a:pPr>
              <a:lnSpc>
                <a:spcPts val="2400"/>
              </a:lnSpc>
              <a:defRPr/>
            </a:pPr>
            <a:r>
              <a:rPr lang="zh-TW" altLang="en-US" sz="2000" b="1" dirty="0">
                <a:solidFill>
                  <a:srgbClr val="003366"/>
                </a:solidFill>
                <a:latin typeface="微軟正黑體" panose="020B0604030504040204" pitchFamily="34" charset="-120"/>
                <a:ea typeface="微軟正黑體" panose="020B0604030504040204" pitchFamily="34" charset="-120"/>
              </a:rPr>
              <a:t>鼓勵學研</a:t>
            </a:r>
            <a:r>
              <a:rPr lang="zh-TW" altLang="en-US" sz="2000" b="1" dirty="0">
                <a:solidFill>
                  <a:srgbClr val="FF0000"/>
                </a:solidFill>
                <a:latin typeface="微軟正黑體" panose="020B0604030504040204" pitchFamily="34" charset="-120"/>
                <a:ea typeface="微軟正黑體" panose="020B0604030504040204" pitchFamily="34" charset="-120"/>
              </a:rPr>
              <a:t>運用自身成熟之核心技術</a:t>
            </a:r>
            <a:r>
              <a:rPr lang="zh-TW" altLang="en-US" sz="2000" b="1" dirty="0">
                <a:solidFill>
                  <a:srgbClr val="003366"/>
                </a:solidFill>
                <a:latin typeface="微軟正黑體" panose="020B0604030504040204" pitchFamily="34" charset="-120"/>
                <a:ea typeface="微軟正黑體" panose="020B0604030504040204" pitchFamily="34" charset="-120"/>
              </a:rPr>
              <a:t>能量，藉由與相關上中下游產業建構技術合作聯盟，系統性將核心技術對外擴散，服務廣大中小企業。</a:t>
            </a:r>
            <a:endParaRPr lang="en-US" altLang="zh-TW" sz="2400" dirty="0">
              <a:solidFill>
                <a:prstClr val="black"/>
              </a:solidFill>
              <a:latin typeface="微軟正黑體" panose="020B0604030504040204" pitchFamily="34" charset="-120"/>
              <a:ea typeface="微軟正黑體" panose="020B0604030504040204" pitchFamily="34" charset="-120"/>
            </a:endParaRPr>
          </a:p>
        </p:txBody>
      </p:sp>
      <p:sp>
        <p:nvSpPr>
          <p:cNvPr id="13" name="橢圓 12"/>
          <p:cNvSpPr/>
          <p:nvPr/>
        </p:nvSpPr>
        <p:spPr>
          <a:xfrm>
            <a:off x="2093330" y="2398307"/>
            <a:ext cx="2880000" cy="2880000"/>
          </a:xfrm>
          <a:prstGeom prst="ellipse">
            <a:avLst/>
          </a:prstGeom>
          <a:gradFill flip="none" rotWithShape="1">
            <a:gsLst>
              <a:gs pos="0">
                <a:sysClr val="window" lastClr="FFFFFF">
                  <a:alpha val="10000"/>
                </a:sysClr>
              </a:gs>
              <a:gs pos="100000">
                <a:srgbClr val="FFC000">
                  <a:lumMod val="60000"/>
                  <a:lumOff val="4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pic>
        <p:nvPicPr>
          <p:cNvPr id="14" name="圖片 13"/>
          <p:cNvPicPr>
            <a:picLocks noChangeAspect="1"/>
          </p:cNvPicPr>
          <p:nvPr/>
        </p:nvPicPr>
        <p:blipFill rotWithShape="1">
          <a:blip r:embed="rId2" cstate="screen">
            <a:extLst>
              <a:ext uri="{28A0092B-C50C-407E-A947-70E740481C1C}">
                <a14:useLocalDpi xmlns:a14="http://schemas.microsoft.com/office/drawing/2010/main"/>
              </a:ext>
            </a:extLst>
          </a:blip>
          <a:srcRect l="1" r="-1" b="15951"/>
          <a:stretch/>
        </p:blipFill>
        <p:spPr>
          <a:xfrm rot="19742489">
            <a:off x="2546660" y="2394499"/>
            <a:ext cx="289142" cy="243019"/>
          </a:xfrm>
          <a:prstGeom prst="rect">
            <a:avLst/>
          </a:prstGeom>
        </p:spPr>
      </p:pic>
      <p:pic>
        <p:nvPicPr>
          <p:cNvPr id="16" name="圖片 1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5159" y="3596111"/>
            <a:ext cx="506012" cy="399738"/>
          </a:xfrm>
          <a:prstGeom prst="rect">
            <a:avLst/>
          </a:prstGeom>
        </p:spPr>
      </p:pic>
      <p:pic>
        <p:nvPicPr>
          <p:cNvPr id="18" name="圖片 17"/>
          <p:cNvPicPr>
            <a:picLocks noChangeAspect="1"/>
          </p:cNvPicPr>
          <p:nvPr/>
        </p:nvPicPr>
        <p:blipFill rotWithShape="1">
          <a:blip r:embed="rId4" cstate="screen">
            <a:extLst>
              <a:ext uri="{28A0092B-C50C-407E-A947-70E740481C1C}">
                <a14:useLocalDpi xmlns:a14="http://schemas.microsoft.com/office/drawing/2010/main"/>
              </a:ext>
            </a:extLst>
          </a:blip>
          <a:srcRect l="1" t="9502" r="-2" b="-1"/>
          <a:stretch/>
        </p:blipFill>
        <p:spPr>
          <a:xfrm>
            <a:off x="3793135" y="4815748"/>
            <a:ext cx="320799" cy="300330"/>
          </a:xfrm>
          <a:prstGeom prst="rect">
            <a:avLst/>
          </a:prstGeom>
        </p:spPr>
      </p:pic>
      <p:grpSp>
        <p:nvGrpSpPr>
          <p:cNvPr id="19" name="群組 18"/>
          <p:cNvGrpSpPr/>
          <p:nvPr/>
        </p:nvGrpSpPr>
        <p:grpSpPr>
          <a:xfrm rot="1535858">
            <a:off x="2245960" y="4582941"/>
            <a:ext cx="326037" cy="326037"/>
            <a:chOff x="3228528" y="3948649"/>
            <a:chExt cx="841375" cy="841375"/>
          </a:xfrm>
        </p:grpSpPr>
        <p:sp>
          <p:nvSpPr>
            <p:cNvPr id="20" name="Oval 7"/>
            <p:cNvSpPr>
              <a:spLocks noChangeArrowheads="1"/>
            </p:cNvSpPr>
            <p:nvPr/>
          </p:nvSpPr>
          <p:spPr bwMode="auto">
            <a:xfrm>
              <a:off x="3228528" y="3948649"/>
              <a:ext cx="841375" cy="8413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21" name="Oval 8"/>
            <p:cNvSpPr>
              <a:spLocks noChangeArrowheads="1"/>
            </p:cNvSpPr>
            <p:nvPr/>
          </p:nvSpPr>
          <p:spPr bwMode="auto">
            <a:xfrm>
              <a:off x="3319016" y="4039136"/>
              <a:ext cx="661988" cy="661988"/>
            </a:xfrm>
            <a:prstGeom prst="ellipse">
              <a:avLst/>
            </a:pr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22" name="Freeform 9"/>
            <p:cNvSpPr>
              <a:spLocks/>
            </p:cNvSpPr>
            <p:nvPr/>
          </p:nvSpPr>
          <p:spPr bwMode="auto">
            <a:xfrm>
              <a:off x="3544441" y="4174074"/>
              <a:ext cx="209550" cy="211138"/>
            </a:xfrm>
            <a:custGeom>
              <a:avLst/>
              <a:gdLst>
                <a:gd name="T0" fmla="*/ 28 w 56"/>
                <a:gd name="T1" fmla="*/ 56 h 56"/>
                <a:gd name="T2" fmla="*/ 27 w 56"/>
                <a:gd name="T3" fmla="*/ 56 h 56"/>
                <a:gd name="T4" fmla="*/ 0 w 56"/>
                <a:gd name="T5" fmla="*/ 28 h 56"/>
                <a:gd name="T6" fmla="*/ 28 w 56"/>
                <a:gd name="T7" fmla="*/ 0 h 56"/>
                <a:gd name="T8" fmla="*/ 56 w 56"/>
                <a:gd name="T9" fmla="*/ 28 h 56"/>
                <a:gd name="T10" fmla="*/ 52 w 56"/>
                <a:gd name="T11" fmla="*/ 32 h 56"/>
                <a:gd name="T12" fmla="*/ 48 w 56"/>
                <a:gd name="T13" fmla="*/ 28 h 56"/>
                <a:gd name="T14" fmla="*/ 28 w 56"/>
                <a:gd name="T15" fmla="*/ 8 h 56"/>
                <a:gd name="T16" fmla="*/ 8 w 56"/>
                <a:gd name="T17" fmla="*/ 28 h 56"/>
                <a:gd name="T18" fmla="*/ 29 w 56"/>
                <a:gd name="T19" fmla="*/ 48 h 56"/>
                <a:gd name="T20" fmla="*/ 32 w 56"/>
                <a:gd name="T21" fmla="*/ 53 h 56"/>
                <a:gd name="T22" fmla="*/ 28 w 56"/>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28" y="56"/>
                  </a:moveTo>
                  <a:cubicBezTo>
                    <a:pt x="27" y="56"/>
                    <a:pt x="27" y="56"/>
                    <a:pt x="27" y="56"/>
                  </a:cubicBezTo>
                  <a:cubicBezTo>
                    <a:pt x="18" y="54"/>
                    <a:pt x="0" y="47"/>
                    <a:pt x="0" y="28"/>
                  </a:cubicBezTo>
                  <a:cubicBezTo>
                    <a:pt x="0" y="13"/>
                    <a:pt x="13" y="0"/>
                    <a:pt x="28" y="0"/>
                  </a:cubicBezTo>
                  <a:cubicBezTo>
                    <a:pt x="43" y="0"/>
                    <a:pt x="56" y="13"/>
                    <a:pt x="56" y="28"/>
                  </a:cubicBezTo>
                  <a:cubicBezTo>
                    <a:pt x="56" y="30"/>
                    <a:pt x="54" y="32"/>
                    <a:pt x="52" y="32"/>
                  </a:cubicBezTo>
                  <a:cubicBezTo>
                    <a:pt x="50" y="32"/>
                    <a:pt x="48" y="30"/>
                    <a:pt x="48" y="28"/>
                  </a:cubicBezTo>
                  <a:cubicBezTo>
                    <a:pt x="48" y="17"/>
                    <a:pt x="39" y="8"/>
                    <a:pt x="28" y="8"/>
                  </a:cubicBezTo>
                  <a:cubicBezTo>
                    <a:pt x="17" y="8"/>
                    <a:pt x="8" y="17"/>
                    <a:pt x="8" y="28"/>
                  </a:cubicBezTo>
                  <a:cubicBezTo>
                    <a:pt x="8" y="44"/>
                    <a:pt x="28" y="48"/>
                    <a:pt x="29" y="48"/>
                  </a:cubicBezTo>
                  <a:cubicBezTo>
                    <a:pt x="31" y="48"/>
                    <a:pt x="32" y="50"/>
                    <a:pt x="32" y="53"/>
                  </a:cubicBezTo>
                  <a:cubicBezTo>
                    <a:pt x="32" y="55"/>
                    <a:pt x="30"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23" name="Freeform 10"/>
            <p:cNvSpPr>
              <a:spLocks/>
            </p:cNvSpPr>
            <p:nvPr/>
          </p:nvSpPr>
          <p:spPr bwMode="auto">
            <a:xfrm>
              <a:off x="3544441" y="4355049"/>
              <a:ext cx="209550" cy="209550"/>
            </a:xfrm>
            <a:custGeom>
              <a:avLst/>
              <a:gdLst>
                <a:gd name="T0" fmla="*/ 28 w 56"/>
                <a:gd name="T1" fmla="*/ 56 h 56"/>
                <a:gd name="T2" fmla="*/ 0 w 56"/>
                <a:gd name="T3" fmla="*/ 28 h 56"/>
                <a:gd name="T4" fmla="*/ 4 w 56"/>
                <a:gd name="T5" fmla="*/ 24 h 56"/>
                <a:gd name="T6" fmla="*/ 8 w 56"/>
                <a:gd name="T7" fmla="*/ 28 h 56"/>
                <a:gd name="T8" fmla="*/ 28 w 56"/>
                <a:gd name="T9" fmla="*/ 48 h 56"/>
                <a:gd name="T10" fmla="*/ 48 w 56"/>
                <a:gd name="T11" fmla="*/ 28 h 56"/>
                <a:gd name="T12" fmla="*/ 27 w 56"/>
                <a:gd name="T13" fmla="*/ 8 h 56"/>
                <a:gd name="T14" fmla="*/ 24 w 56"/>
                <a:gd name="T15" fmla="*/ 3 h 56"/>
                <a:gd name="T16" fmla="*/ 29 w 56"/>
                <a:gd name="T17" fmla="*/ 0 h 56"/>
                <a:gd name="T18" fmla="*/ 56 w 56"/>
                <a:gd name="T19" fmla="*/ 28 h 56"/>
                <a:gd name="T20" fmla="*/ 28 w 5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28" y="56"/>
                  </a:moveTo>
                  <a:cubicBezTo>
                    <a:pt x="13" y="56"/>
                    <a:pt x="0" y="43"/>
                    <a:pt x="0" y="28"/>
                  </a:cubicBezTo>
                  <a:cubicBezTo>
                    <a:pt x="0" y="26"/>
                    <a:pt x="2" y="24"/>
                    <a:pt x="4" y="24"/>
                  </a:cubicBezTo>
                  <a:cubicBezTo>
                    <a:pt x="6" y="24"/>
                    <a:pt x="8" y="26"/>
                    <a:pt x="8" y="28"/>
                  </a:cubicBezTo>
                  <a:cubicBezTo>
                    <a:pt x="8" y="39"/>
                    <a:pt x="17" y="48"/>
                    <a:pt x="28" y="48"/>
                  </a:cubicBezTo>
                  <a:cubicBezTo>
                    <a:pt x="39" y="48"/>
                    <a:pt x="48" y="39"/>
                    <a:pt x="48" y="28"/>
                  </a:cubicBezTo>
                  <a:cubicBezTo>
                    <a:pt x="48" y="13"/>
                    <a:pt x="28" y="8"/>
                    <a:pt x="27" y="8"/>
                  </a:cubicBezTo>
                  <a:cubicBezTo>
                    <a:pt x="25" y="7"/>
                    <a:pt x="24" y="5"/>
                    <a:pt x="24" y="3"/>
                  </a:cubicBezTo>
                  <a:cubicBezTo>
                    <a:pt x="25" y="1"/>
                    <a:pt x="27" y="0"/>
                    <a:pt x="29" y="0"/>
                  </a:cubicBezTo>
                  <a:cubicBezTo>
                    <a:pt x="30" y="0"/>
                    <a:pt x="56" y="6"/>
                    <a:pt x="56" y="28"/>
                  </a:cubicBezTo>
                  <a:cubicBezTo>
                    <a:pt x="56" y="43"/>
                    <a:pt x="43"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24" name="Freeform 11"/>
            <p:cNvSpPr>
              <a:spLocks/>
            </p:cNvSpPr>
            <p:nvPr/>
          </p:nvSpPr>
          <p:spPr bwMode="auto">
            <a:xfrm>
              <a:off x="3634928" y="4143911"/>
              <a:ext cx="30163" cy="450850"/>
            </a:xfrm>
            <a:custGeom>
              <a:avLst/>
              <a:gdLst>
                <a:gd name="T0" fmla="*/ 4 w 8"/>
                <a:gd name="T1" fmla="*/ 120 h 120"/>
                <a:gd name="T2" fmla="*/ 0 w 8"/>
                <a:gd name="T3" fmla="*/ 116 h 120"/>
                <a:gd name="T4" fmla="*/ 0 w 8"/>
                <a:gd name="T5" fmla="*/ 4 h 120"/>
                <a:gd name="T6" fmla="*/ 4 w 8"/>
                <a:gd name="T7" fmla="*/ 0 h 120"/>
                <a:gd name="T8" fmla="*/ 8 w 8"/>
                <a:gd name="T9" fmla="*/ 4 h 120"/>
                <a:gd name="T10" fmla="*/ 8 w 8"/>
                <a:gd name="T11" fmla="*/ 116 h 120"/>
                <a:gd name="T12" fmla="*/ 4 w 8"/>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8" h="120">
                  <a:moveTo>
                    <a:pt x="4" y="120"/>
                  </a:moveTo>
                  <a:cubicBezTo>
                    <a:pt x="2" y="120"/>
                    <a:pt x="0" y="118"/>
                    <a:pt x="0" y="116"/>
                  </a:cubicBezTo>
                  <a:cubicBezTo>
                    <a:pt x="0" y="4"/>
                    <a:pt x="0" y="4"/>
                    <a:pt x="0" y="4"/>
                  </a:cubicBezTo>
                  <a:cubicBezTo>
                    <a:pt x="0" y="2"/>
                    <a:pt x="2" y="0"/>
                    <a:pt x="4" y="0"/>
                  </a:cubicBezTo>
                  <a:cubicBezTo>
                    <a:pt x="6" y="0"/>
                    <a:pt x="8" y="2"/>
                    <a:pt x="8" y="4"/>
                  </a:cubicBezTo>
                  <a:cubicBezTo>
                    <a:pt x="8" y="116"/>
                    <a:pt x="8" y="116"/>
                    <a:pt x="8" y="116"/>
                  </a:cubicBezTo>
                  <a:cubicBezTo>
                    <a:pt x="8" y="118"/>
                    <a:pt x="6" y="120"/>
                    <a:pt x="4" y="120"/>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grpSp>
      <p:sp>
        <p:nvSpPr>
          <p:cNvPr id="25" name="矩形 24">
            <a:extLst>
              <a:ext uri="{FF2B5EF4-FFF2-40B4-BE49-F238E27FC236}">
                <a16:creationId xmlns:a16="http://schemas.microsoft.com/office/drawing/2014/main" id="{D4BE9B58-8343-453B-87F1-577F34C556C3}"/>
              </a:ext>
            </a:extLst>
          </p:cNvPr>
          <p:cNvSpPr/>
          <p:nvPr/>
        </p:nvSpPr>
        <p:spPr>
          <a:xfrm>
            <a:off x="2643021" y="3649356"/>
            <a:ext cx="1793248" cy="931024"/>
          </a:xfrm>
          <a:prstGeom prst="rect">
            <a:avLst/>
          </a:prstGeom>
        </p:spPr>
        <p:txBody>
          <a:bodyPr wrap="square">
            <a:spAutoFit/>
          </a:bodyPr>
          <a:lstStyle/>
          <a:p>
            <a:pPr algn="ctr">
              <a:spcBef>
                <a:spcPts val="300"/>
              </a:spcBef>
            </a:pPr>
            <a:r>
              <a:rPr lang="zh-TW" altLang="en-US" sz="2600" b="1" spc="50" dirty="0">
                <a:ln w="13500">
                  <a:solidFill>
                    <a:srgbClr val="4F81BD">
                      <a:shade val="2500"/>
                      <a:alpha val="6500"/>
                    </a:srgbClr>
                  </a:solidFill>
                  <a:prstDash val="solid"/>
                </a:ln>
                <a:solidFill>
                  <a:srgbClr val="00B050"/>
                </a:solidFill>
                <a:latin typeface="微軟正黑體" panose="020B0604030504040204" pitchFamily="34" charset="-120"/>
                <a:ea typeface="微軟正黑體" panose="020B0604030504040204" pitchFamily="34" charset="-120"/>
              </a:rPr>
              <a:t>科技部</a:t>
            </a:r>
            <a:endParaRPr lang="en-US" altLang="zh-TW" sz="2600" b="1" spc="50" dirty="0">
              <a:ln w="13500">
                <a:solidFill>
                  <a:srgbClr val="4F81BD">
                    <a:shade val="2500"/>
                    <a:alpha val="6500"/>
                  </a:srgbClr>
                </a:solidFill>
                <a:prstDash val="solid"/>
              </a:ln>
              <a:solidFill>
                <a:srgbClr val="00B050"/>
              </a:solidFill>
              <a:latin typeface="微軟正黑體" panose="020B0604030504040204" pitchFamily="34" charset="-120"/>
              <a:ea typeface="微軟正黑體" panose="020B0604030504040204" pitchFamily="34" charset="-120"/>
            </a:endParaRPr>
          </a:p>
          <a:p>
            <a:pPr algn="ctr">
              <a:spcBef>
                <a:spcPts val="300"/>
              </a:spcBef>
            </a:pPr>
            <a:r>
              <a:rPr lang="zh-TW" altLang="en-US" sz="2600" b="1" spc="50" dirty="0">
                <a:ln w="13500">
                  <a:solidFill>
                    <a:srgbClr val="4F81BD">
                      <a:shade val="2500"/>
                      <a:alpha val="6500"/>
                    </a:srgbClr>
                  </a:solidFill>
                  <a:prstDash val="solid"/>
                </a:ln>
                <a:solidFill>
                  <a:srgbClr val="00B050"/>
                </a:solidFill>
                <a:latin typeface="微軟正黑體" panose="020B0604030504040204" pitchFamily="34" charset="-120"/>
                <a:ea typeface="微軟正黑體" panose="020B0604030504040204" pitchFamily="34" charset="-120"/>
              </a:rPr>
              <a:t>經費補助</a:t>
            </a:r>
            <a:endParaRPr lang="en-US" altLang="zh-TW" sz="2600" b="1" spc="50" dirty="0">
              <a:ln w="13500">
                <a:solidFill>
                  <a:srgbClr val="4F81BD">
                    <a:shade val="2500"/>
                    <a:alpha val="6500"/>
                  </a:srgbClr>
                </a:solidFill>
                <a:prstDash val="solid"/>
              </a:ln>
              <a:solidFill>
                <a:srgbClr val="00B050"/>
              </a:solidFill>
              <a:latin typeface="微軟正黑體" panose="020B0604030504040204" pitchFamily="34" charset="-120"/>
              <a:ea typeface="微軟正黑體" panose="020B0604030504040204" pitchFamily="34" charset="-120"/>
            </a:endParaRPr>
          </a:p>
        </p:txBody>
      </p:sp>
      <p:pic>
        <p:nvPicPr>
          <p:cNvPr id="26" name="圖片 2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51628" y="2876920"/>
            <a:ext cx="1920521" cy="515262"/>
          </a:xfrm>
          <a:prstGeom prst="rect">
            <a:avLst/>
          </a:prstGeom>
        </p:spPr>
      </p:pic>
      <p:cxnSp>
        <p:nvCxnSpPr>
          <p:cNvPr id="27" name="直接连接符 11"/>
          <p:cNvCxnSpPr/>
          <p:nvPr/>
        </p:nvCxnSpPr>
        <p:spPr>
          <a:xfrm>
            <a:off x="2295215" y="3608182"/>
            <a:ext cx="2520000" cy="0"/>
          </a:xfrm>
          <a:prstGeom prst="line">
            <a:avLst/>
          </a:prstGeom>
          <a:noFill/>
          <a:ln w="28575" cap="flat" cmpd="sng" algn="ctr">
            <a:gradFill>
              <a:gsLst>
                <a:gs pos="50000">
                  <a:srgbClr val="FFC000">
                    <a:lumMod val="60000"/>
                    <a:lumOff val="40000"/>
                  </a:srgbClr>
                </a:gs>
                <a:gs pos="0">
                  <a:srgbClr val="FFF2CC">
                    <a:alpha val="70000"/>
                  </a:srgbClr>
                </a:gs>
                <a:gs pos="100000">
                  <a:srgbClr val="FFF2CC">
                    <a:alpha val="70000"/>
                  </a:srgbClr>
                </a:gs>
              </a:gsLst>
              <a:lin ang="6000000" scaled="0"/>
            </a:gradFill>
            <a:prstDash val="solid"/>
            <a:miter lim="800000"/>
          </a:ln>
          <a:effectLst/>
        </p:spPr>
      </p:cxnSp>
      <p:grpSp>
        <p:nvGrpSpPr>
          <p:cNvPr id="28" name="群組 27"/>
          <p:cNvGrpSpPr/>
          <p:nvPr/>
        </p:nvGrpSpPr>
        <p:grpSpPr>
          <a:xfrm rot="1686618">
            <a:off x="4457577" y="3444268"/>
            <a:ext cx="571285" cy="571285"/>
            <a:chOff x="3228528" y="3948649"/>
            <a:chExt cx="841375" cy="841375"/>
          </a:xfrm>
        </p:grpSpPr>
        <p:sp>
          <p:nvSpPr>
            <p:cNvPr id="29" name="Oval 7"/>
            <p:cNvSpPr>
              <a:spLocks noChangeArrowheads="1"/>
            </p:cNvSpPr>
            <p:nvPr/>
          </p:nvSpPr>
          <p:spPr bwMode="auto">
            <a:xfrm>
              <a:off x="3228528" y="3948649"/>
              <a:ext cx="841375" cy="841375"/>
            </a:xfrm>
            <a:prstGeom prst="ellipse">
              <a:avLst/>
            </a:prstGeom>
            <a:solidFill>
              <a:srgbClr val="FFBF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30" name="Oval 8"/>
            <p:cNvSpPr>
              <a:spLocks noChangeArrowheads="1"/>
            </p:cNvSpPr>
            <p:nvPr/>
          </p:nvSpPr>
          <p:spPr bwMode="auto">
            <a:xfrm>
              <a:off x="3319016" y="4039136"/>
              <a:ext cx="661988" cy="661988"/>
            </a:xfrm>
            <a:prstGeom prst="ellipse">
              <a:avLst/>
            </a:prstGeom>
            <a:solidFill>
              <a:srgbClr val="EDAE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31" name="Freeform 9"/>
            <p:cNvSpPr>
              <a:spLocks/>
            </p:cNvSpPr>
            <p:nvPr/>
          </p:nvSpPr>
          <p:spPr bwMode="auto">
            <a:xfrm>
              <a:off x="3544441" y="4174074"/>
              <a:ext cx="209550" cy="211138"/>
            </a:xfrm>
            <a:custGeom>
              <a:avLst/>
              <a:gdLst>
                <a:gd name="T0" fmla="*/ 28 w 56"/>
                <a:gd name="T1" fmla="*/ 56 h 56"/>
                <a:gd name="T2" fmla="*/ 27 w 56"/>
                <a:gd name="T3" fmla="*/ 56 h 56"/>
                <a:gd name="T4" fmla="*/ 0 w 56"/>
                <a:gd name="T5" fmla="*/ 28 h 56"/>
                <a:gd name="T6" fmla="*/ 28 w 56"/>
                <a:gd name="T7" fmla="*/ 0 h 56"/>
                <a:gd name="T8" fmla="*/ 56 w 56"/>
                <a:gd name="T9" fmla="*/ 28 h 56"/>
                <a:gd name="T10" fmla="*/ 52 w 56"/>
                <a:gd name="T11" fmla="*/ 32 h 56"/>
                <a:gd name="T12" fmla="*/ 48 w 56"/>
                <a:gd name="T13" fmla="*/ 28 h 56"/>
                <a:gd name="T14" fmla="*/ 28 w 56"/>
                <a:gd name="T15" fmla="*/ 8 h 56"/>
                <a:gd name="T16" fmla="*/ 8 w 56"/>
                <a:gd name="T17" fmla="*/ 28 h 56"/>
                <a:gd name="T18" fmla="*/ 29 w 56"/>
                <a:gd name="T19" fmla="*/ 48 h 56"/>
                <a:gd name="T20" fmla="*/ 32 w 56"/>
                <a:gd name="T21" fmla="*/ 53 h 56"/>
                <a:gd name="T22" fmla="*/ 28 w 56"/>
                <a:gd name="T23"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56">
                  <a:moveTo>
                    <a:pt x="28" y="56"/>
                  </a:moveTo>
                  <a:cubicBezTo>
                    <a:pt x="27" y="56"/>
                    <a:pt x="27" y="56"/>
                    <a:pt x="27" y="56"/>
                  </a:cubicBezTo>
                  <a:cubicBezTo>
                    <a:pt x="18" y="54"/>
                    <a:pt x="0" y="47"/>
                    <a:pt x="0" y="28"/>
                  </a:cubicBezTo>
                  <a:cubicBezTo>
                    <a:pt x="0" y="13"/>
                    <a:pt x="13" y="0"/>
                    <a:pt x="28" y="0"/>
                  </a:cubicBezTo>
                  <a:cubicBezTo>
                    <a:pt x="43" y="0"/>
                    <a:pt x="56" y="13"/>
                    <a:pt x="56" y="28"/>
                  </a:cubicBezTo>
                  <a:cubicBezTo>
                    <a:pt x="56" y="30"/>
                    <a:pt x="54" y="32"/>
                    <a:pt x="52" y="32"/>
                  </a:cubicBezTo>
                  <a:cubicBezTo>
                    <a:pt x="50" y="32"/>
                    <a:pt x="48" y="30"/>
                    <a:pt x="48" y="28"/>
                  </a:cubicBezTo>
                  <a:cubicBezTo>
                    <a:pt x="48" y="17"/>
                    <a:pt x="39" y="8"/>
                    <a:pt x="28" y="8"/>
                  </a:cubicBezTo>
                  <a:cubicBezTo>
                    <a:pt x="17" y="8"/>
                    <a:pt x="8" y="17"/>
                    <a:pt x="8" y="28"/>
                  </a:cubicBezTo>
                  <a:cubicBezTo>
                    <a:pt x="8" y="44"/>
                    <a:pt x="28" y="48"/>
                    <a:pt x="29" y="48"/>
                  </a:cubicBezTo>
                  <a:cubicBezTo>
                    <a:pt x="31" y="48"/>
                    <a:pt x="32" y="50"/>
                    <a:pt x="32" y="53"/>
                  </a:cubicBezTo>
                  <a:cubicBezTo>
                    <a:pt x="32" y="55"/>
                    <a:pt x="30"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32" name="Freeform 10"/>
            <p:cNvSpPr>
              <a:spLocks/>
            </p:cNvSpPr>
            <p:nvPr/>
          </p:nvSpPr>
          <p:spPr bwMode="auto">
            <a:xfrm>
              <a:off x="3544441" y="4355049"/>
              <a:ext cx="209550" cy="209550"/>
            </a:xfrm>
            <a:custGeom>
              <a:avLst/>
              <a:gdLst>
                <a:gd name="T0" fmla="*/ 28 w 56"/>
                <a:gd name="T1" fmla="*/ 56 h 56"/>
                <a:gd name="T2" fmla="*/ 0 w 56"/>
                <a:gd name="T3" fmla="*/ 28 h 56"/>
                <a:gd name="T4" fmla="*/ 4 w 56"/>
                <a:gd name="T5" fmla="*/ 24 h 56"/>
                <a:gd name="T6" fmla="*/ 8 w 56"/>
                <a:gd name="T7" fmla="*/ 28 h 56"/>
                <a:gd name="T8" fmla="*/ 28 w 56"/>
                <a:gd name="T9" fmla="*/ 48 h 56"/>
                <a:gd name="T10" fmla="*/ 48 w 56"/>
                <a:gd name="T11" fmla="*/ 28 h 56"/>
                <a:gd name="T12" fmla="*/ 27 w 56"/>
                <a:gd name="T13" fmla="*/ 8 h 56"/>
                <a:gd name="T14" fmla="*/ 24 w 56"/>
                <a:gd name="T15" fmla="*/ 3 h 56"/>
                <a:gd name="T16" fmla="*/ 29 w 56"/>
                <a:gd name="T17" fmla="*/ 0 h 56"/>
                <a:gd name="T18" fmla="*/ 56 w 56"/>
                <a:gd name="T19" fmla="*/ 28 h 56"/>
                <a:gd name="T20" fmla="*/ 28 w 56"/>
                <a:gd name="T2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28" y="56"/>
                  </a:moveTo>
                  <a:cubicBezTo>
                    <a:pt x="13" y="56"/>
                    <a:pt x="0" y="43"/>
                    <a:pt x="0" y="28"/>
                  </a:cubicBezTo>
                  <a:cubicBezTo>
                    <a:pt x="0" y="26"/>
                    <a:pt x="2" y="24"/>
                    <a:pt x="4" y="24"/>
                  </a:cubicBezTo>
                  <a:cubicBezTo>
                    <a:pt x="6" y="24"/>
                    <a:pt x="8" y="26"/>
                    <a:pt x="8" y="28"/>
                  </a:cubicBezTo>
                  <a:cubicBezTo>
                    <a:pt x="8" y="39"/>
                    <a:pt x="17" y="48"/>
                    <a:pt x="28" y="48"/>
                  </a:cubicBezTo>
                  <a:cubicBezTo>
                    <a:pt x="39" y="48"/>
                    <a:pt x="48" y="39"/>
                    <a:pt x="48" y="28"/>
                  </a:cubicBezTo>
                  <a:cubicBezTo>
                    <a:pt x="48" y="13"/>
                    <a:pt x="28" y="8"/>
                    <a:pt x="27" y="8"/>
                  </a:cubicBezTo>
                  <a:cubicBezTo>
                    <a:pt x="25" y="7"/>
                    <a:pt x="24" y="5"/>
                    <a:pt x="24" y="3"/>
                  </a:cubicBezTo>
                  <a:cubicBezTo>
                    <a:pt x="25" y="1"/>
                    <a:pt x="27" y="0"/>
                    <a:pt x="29" y="0"/>
                  </a:cubicBezTo>
                  <a:cubicBezTo>
                    <a:pt x="30" y="0"/>
                    <a:pt x="56" y="6"/>
                    <a:pt x="56" y="28"/>
                  </a:cubicBezTo>
                  <a:cubicBezTo>
                    <a:pt x="56" y="43"/>
                    <a:pt x="43" y="56"/>
                    <a:pt x="28" y="56"/>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sp>
          <p:nvSpPr>
            <p:cNvPr id="33" name="Freeform 11"/>
            <p:cNvSpPr>
              <a:spLocks/>
            </p:cNvSpPr>
            <p:nvPr/>
          </p:nvSpPr>
          <p:spPr bwMode="auto">
            <a:xfrm>
              <a:off x="3634928" y="4143911"/>
              <a:ext cx="30163" cy="450850"/>
            </a:xfrm>
            <a:custGeom>
              <a:avLst/>
              <a:gdLst>
                <a:gd name="T0" fmla="*/ 4 w 8"/>
                <a:gd name="T1" fmla="*/ 120 h 120"/>
                <a:gd name="T2" fmla="*/ 0 w 8"/>
                <a:gd name="T3" fmla="*/ 116 h 120"/>
                <a:gd name="T4" fmla="*/ 0 w 8"/>
                <a:gd name="T5" fmla="*/ 4 h 120"/>
                <a:gd name="T6" fmla="*/ 4 w 8"/>
                <a:gd name="T7" fmla="*/ 0 h 120"/>
                <a:gd name="T8" fmla="*/ 8 w 8"/>
                <a:gd name="T9" fmla="*/ 4 h 120"/>
                <a:gd name="T10" fmla="*/ 8 w 8"/>
                <a:gd name="T11" fmla="*/ 116 h 120"/>
                <a:gd name="T12" fmla="*/ 4 w 8"/>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8" h="120">
                  <a:moveTo>
                    <a:pt x="4" y="120"/>
                  </a:moveTo>
                  <a:cubicBezTo>
                    <a:pt x="2" y="120"/>
                    <a:pt x="0" y="118"/>
                    <a:pt x="0" y="116"/>
                  </a:cubicBezTo>
                  <a:cubicBezTo>
                    <a:pt x="0" y="4"/>
                    <a:pt x="0" y="4"/>
                    <a:pt x="0" y="4"/>
                  </a:cubicBezTo>
                  <a:cubicBezTo>
                    <a:pt x="0" y="2"/>
                    <a:pt x="2" y="0"/>
                    <a:pt x="4" y="0"/>
                  </a:cubicBezTo>
                  <a:cubicBezTo>
                    <a:pt x="6" y="0"/>
                    <a:pt x="8" y="2"/>
                    <a:pt x="8" y="4"/>
                  </a:cubicBezTo>
                  <a:cubicBezTo>
                    <a:pt x="8" y="116"/>
                    <a:pt x="8" y="116"/>
                    <a:pt x="8" y="116"/>
                  </a:cubicBezTo>
                  <a:cubicBezTo>
                    <a:pt x="8" y="118"/>
                    <a:pt x="6" y="120"/>
                    <a:pt x="4" y="120"/>
                  </a:cubicBezTo>
                  <a:close/>
                </a:path>
              </a:pathLst>
            </a:custGeom>
            <a:solidFill>
              <a:srgbClr val="FBD4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zh-CN" altLang="en-US" kern="0" smtClean="0">
                <a:solidFill>
                  <a:prstClr val="black"/>
                </a:solidFill>
                <a:ea typeface="宋体" panose="02010600030101010101" pitchFamily="2" charset="-122"/>
              </a:endParaRPr>
            </a:p>
          </p:txBody>
        </p:sp>
      </p:grpSp>
      <p:sp>
        <p:nvSpPr>
          <p:cNvPr id="34" name="橢圓 33"/>
          <p:cNvSpPr/>
          <p:nvPr/>
        </p:nvSpPr>
        <p:spPr>
          <a:xfrm>
            <a:off x="5111883" y="3838023"/>
            <a:ext cx="144000" cy="144000"/>
          </a:xfrm>
          <a:prstGeom prst="ellipse">
            <a:avLst/>
          </a:prstGeom>
          <a:solidFill>
            <a:srgbClr val="FFC000">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35" name="橢圓 34"/>
          <p:cNvSpPr/>
          <p:nvPr/>
        </p:nvSpPr>
        <p:spPr>
          <a:xfrm>
            <a:off x="5074675" y="3797202"/>
            <a:ext cx="216000" cy="216000"/>
          </a:xfrm>
          <a:prstGeom prst="ellipse">
            <a:avLst/>
          </a:prstGeom>
          <a:noFill/>
          <a:ln w="12700" cap="flat" cmpd="sng" algn="ctr">
            <a:solidFill>
              <a:srgbClr val="FFC000">
                <a:lumMod val="60000"/>
                <a:lumOff val="4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36" name="等腰三角形 35">
            <a:extLst>
              <a:ext uri="{FF2B5EF4-FFF2-40B4-BE49-F238E27FC236}">
                <a16:creationId xmlns:a16="http://schemas.microsoft.com/office/drawing/2014/main" id="{5C94AFE2-1697-4AB8-80D9-031A9C34F7F4}"/>
              </a:ext>
            </a:extLst>
          </p:cNvPr>
          <p:cNvSpPr/>
          <p:nvPr/>
        </p:nvSpPr>
        <p:spPr>
          <a:xfrm rot="16200000">
            <a:off x="4294895" y="3545201"/>
            <a:ext cx="2880000" cy="720000"/>
          </a:xfrm>
          <a:prstGeom prst="triangle">
            <a:avLst/>
          </a:prstGeom>
          <a:gradFill>
            <a:gsLst>
              <a:gs pos="0">
                <a:srgbClr val="5B9BD5">
                  <a:lumMod val="5000"/>
                  <a:lumOff val="95000"/>
                  <a:alpha val="0"/>
                </a:srgbClr>
              </a:gs>
              <a:gs pos="100000">
                <a:srgbClr val="FFC000">
                  <a:lumMod val="60000"/>
                  <a:lumOff val="40000"/>
                </a:srgbClr>
              </a:gs>
            </a:gsLst>
            <a:lin ang="162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endParaRPr>
          </a:p>
        </p:txBody>
      </p:sp>
      <p:sp>
        <p:nvSpPr>
          <p:cNvPr id="37" name="梯形 36"/>
          <p:cNvSpPr/>
          <p:nvPr/>
        </p:nvSpPr>
        <p:spPr>
          <a:xfrm>
            <a:off x="5684529" y="4500041"/>
            <a:ext cx="5040000" cy="812548"/>
          </a:xfrm>
          <a:prstGeom prst="trapezoid">
            <a:avLst>
              <a:gd name="adj" fmla="val 107737"/>
            </a:avLst>
          </a:prstGeom>
          <a:solidFill>
            <a:srgbClr val="FFC0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38" name="橢圓 37"/>
          <p:cNvSpPr/>
          <p:nvPr/>
        </p:nvSpPr>
        <p:spPr>
          <a:xfrm>
            <a:off x="8697000" y="3030151"/>
            <a:ext cx="648000" cy="648000"/>
          </a:xfrm>
          <a:prstGeom prst="ellipse">
            <a:avLst/>
          </a:prstGeom>
          <a:solidFill>
            <a:srgbClr val="D7712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39" name="橢圓 38"/>
          <p:cNvSpPr/>
          <p:nvPr/>
        </p:nvSpPr>
        <p:spPr>
          <a:xfrm>
            <a:off x="9148560" y="2382151"/>
            <a:ext cx="648000" cy="648000"/>
          </a:xfrm>
          <a:prstGeom prst="ellipse">
            <a:avLst/>
          </a:prstGeom>
          <a:solidFill>
            <a:srgbClr val="7030A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40" name="矩形 39"/>
          <p:cNvSpPr/>
          <p:nvPr/>
        </p:nvSpPr>
        <p:spPr>
          <a:xfrm>
            <a:off x="9129000" y="2461152"/>
            <a:ext cx="665567"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1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rPr>
              <a:t>指標型</a:t>
            </a:r>
            <a:endParaRPr kumimoji="0" lang="en-US" altLang="zh-TW" sz="1400" b="1" i="0" u="none" strike="noStrike" kern="0" cap="none" spc="-1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rPr>
              <a:t>企業</a:t>
            </a:r>
            <a:endParaRPr kumimoji="0" lang="zh-TW" altLang="en-US" sz="1400" b="1" i="0" u="none" strike="noStrike" kern="0" cap="none" spc="0" normalizeH="0" baseline="0" noProof="0" dirty="0" smtClean="0">
              <a:ln>
                <a:noFill/>
              </a:ln>
              <a:solidFill>
                <a:prstClr val="white"/>
              </a:solidFill>
              <a:effectLst/>
              <a:uLnTx/>
              <a:uFillTx/>
            </a:endParaRPr>
          </a:p>
        </p:txBody>
      </p:sp>
      <p:sp>
        <p:nvSpPr>
          <p:cNvPr id="41" name="橢圓 40"/>
          <p:cNvSpPr/>
          <p:nvPr/>
        </p:nvSpPr>
        <p:spPr>
          <a:xfrm>
            <a:off x="9633000" y="2958151"/>
            <a:ext cx="648000" cy="648000"/>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42" name="矩形 41"/>
          <p:cNvSpPr/>
          <p:nvPr/>
        </p:nvSpPr>
        <p:spPr>
          <a:xfrm>
            <a:off x="9686454" y="3017974"/>
            <a:ext cx="556563"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rPr>
              <a:t>龍頭</a:t>
            </a:r>
            <a:endParaRPr kumimoji="0" lang="en-US" altLang="zh-TW"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rPr>
              <a:t>企業</a:t>
            </a:r>
            <a:endParaRPr kumimoji="0" lang="zh-TW" altLang="en-US" sz="1400" b="1" i="0" u="none" strike="noStrike" kern="0" cap="none" spc="0" normalizeH="0" baseline="0" noProof="0" dirty="0" smtClean="0">
              <a:ln>
                <a:noFill/>
              </a:ln>
              <a:solidFill>
                <a:prstClr val="white"/>
              </a:solidFill>
              <a:effectLst/>
              <a:uLnTx/>
              <a:uFillTx/>
            </a:endParaRPr>
          </a:p>
        </p:txBody>
      </p:sp>
      <p:sp>
        <p:nvSpPr>
          <p:cNvPr id="43" name="圓角矩形 42"/>
          <p:cNvSpPr/>
          <p:nvPr/>
        </p:nvSpPr>
        <p:spPr>
          <a:xfrm>
            <a:off x="6177000" y="4585004"/>
            <a:ext cx="1440000" cy="576000"/>
          </a:xfrm>
          <a:prstGeom prst="roundRect">
            <a:avLst>
              <a:gd name="adj" fmla="val 50000"/>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44" name="矩形 43"/>
          <p:cNvSpPr/>
          <p:nvPr/>
        </p:nvSpPr>
        <p:spPr>
          <a:xfrm>
            <a:off x="6328937" y="4580492"/>
            <a:ext cx="1066318"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50" normalizeH="0" baseline="0" noProof="0" dirty="0" smtClean="0">
                <a:ln w="13500">
                  <a:solidFill>
                    <a:srgbClr val="4F81BD">
                      <a:shade val="2500"/>
                      <a:alpha val="6500"/>
                    </a:srgbClr>
                  </a:solidFill>
                  <a:prstDash val="solid"/>
                </a:ln>
                <a:solidFill>
                  <a:srgbClr val="0070C0"/>
                </a:solidFill>
                <a:effectLst/>
                <a:uLnTx/>
                <a:uFillTx/>
                <a:latin typeface="微軟正黑體" panose="020B0604030504040204" pitchFamily="34" charset="-120"/>
                <a:ea typeface="微軟正黑體" panose="020B0604030504040204" pitchFamily="34" charset="-120"/>
              </a:rPr>
              <a:t>聯盟</a:t>
            </a:r>
            <a:endParaRPr kumimoji="0" lang="en-US" altLang="zh-TW" sz="1800" b="1" i="0" u="none" strike="noStrike" kern="0" cap="none" spc="50" normalizeH="0" baseline="0" noProof="0" dirty="0" smtClean="0">
              <a:ln w="13500">
                <a:solidFill>
                  <a:srgbClr val="4F81BD">
                    <a:shade val="2500"/>
                    <a:alpha val="6500"/>
                  </a:srgbClr>
                </a:solidFill>
                <a:prstDash val="solid"/>
              </a:ln>
              <a:solidFill>
                <a:srgbClr val="0070C0"/>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rPr>
              <a:t>學界組成</a:t>
            </a:r>
            <a:r>
              <a:rPr kumimoji="0" lang="en-US" altLang="zh-TW" sz="1400" b="1" i="0"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rPr>
              <a:t>)</a:t>
            </a:r>
            <a:endParaRPr kumimoji="0" lang="zh-TW" altLang="en-US" sz="1400" b="0" i="0" u="none" strike="noStrike" kern="0" cap="none" spc="0" normalizeH="0" baseline="0" noProof="0" dirty="0" smtClean="0">
              <a:ln>
                <a:noFill/>
              </a:ln>
              <a:solidFill>
                <a:prstClr val="black"/>
              </a:solidFill>
              <a:effectLst/>
              <a:uLnTx/>
              <a:uFillTx/>
            </a:endParaRPr>
          </a:p>
        </p:txBody>
      </p:sp>
      <p:sp>
        <p:nvSpPr>
          <p:cNvPr id="45" name="圓角矩形 44"/>
          <p:cNvSpPr/>
          <p:nvPr/>
        </p:nvSpPr>
        <p:spPr>
          <a:xfrm rot="21162878">
            <a:off x="6262574" y="2760733"/>
            <a:ext cx="936000" cy="36000"/>
          </a:xfrm>
          <a:prstGeom prst="roundRect">
            <a:avLst>
              <a:gd name="adj" fmla="val 50000"/>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46" name="圓角矩形 45"/>
          <p:cNvSpPr/>
          <p:nvPr/>
        </p:nvSpPr>
        <p:spPr>
          <a:xfrm rot="21162878">
            <a:off x="6503568" y="2994994"/>
            <a:ext cx="1152000" cy="36000"/>
          </a:xfrm>
          <a:prstGeom prst="roundRect">
            <a:avLst>
              <a:gd name="adj" fmla="val 50000"/>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47" name="圓角矩形 46"/>
          <p:cNvSpPr/>
          <p:nvPr/>
        </p:nvSpPr>
        <p:spPr>
          <a:xfrm rot="21162878">
            <a:off x="6327151" y="3304581"/>
            <a:ext cx="1008000" cy="36000"/>
          </a:xfrm>
          <a:prstGeom prst="roundRect">
            <a:avLst>
              <a:gd name="adj" fmla="val 50000"/>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48" name="矩形 47"/>
          <p:cNvSpPr/>
          <p:nvPr/>
        </p:nvSpPr>
        <p:spPr>
          <a:xfrm rot="21206210">
            <a:off x="5872088" y="2518587"/>
            <a:ext cx="1935145" cy="907941"/>
          </a:xfrm>
          <a:prstGeom prst="rect">
            <a:avLst/>
          </a:prstGeom>
        </p:spPr>
        <p:txBody>
          <a:bodyPr wrap="none">
            <a:spAutoFit/>
          </a:bodyPr>
          <a:lstStyle/>
          <a:p>
            <a:pPr marL="0" marR="0" lvl="0" indent="0" algn="ctr" defTabSz="914400" eaLnBrk="1" fontAlgn="auto" latinLnBrk="0" hangingPunct="1">
              <a:lnSpc>
                <a:spcPct val="100000"/>
              </a:lnSpc>
              <a:spcBef>
                <a:spcPts val="300"/>
              </a:spcBef>
              <a:spcAft>
                <a:spcPts val="0"/>
              </a:spcAft>
              <a:buClrTx/>
              <a:buSzTx/>
              <a:buFontTx/>
              <a:buNone/>
              <a:tabLst/>
              <a:defRPr/>
            </a:pPr>
            <a:r>
              <a:rPr kumimoji="0" lang="zh-TW" altLang="en-US" sz="1600" b="1" i="1"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rPr>
              <a:t>核心技術</a:t>
            </a:r>
            <a:endParaRPr kumimoji="0" lang="en-US" altLang="zh-TW" sz="1600" b="1" i="1"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zh-TW" altLang="en-US" sz="1600" b="1" i="1"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rPr>
              <a:t>           軟硬體資源</a:t>
            </a:r>
            <a:endParaRPr kumimoji="0" lang="en-US" altLang="zh-TW" sz="1600" b="1" i="1"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300"/>
              </a:spcBef>
              <a:spcAft>
                <a:spcPts val="0"/>
              </a:spcAft>
              <a:buClrTx/>
              <a:buSzTx/>
              <a:buFontTx/>
              <a:buNone/>
              <a:tabLst/>
              <a:defRPr/>
            </a:pPr>
            <a:r>
              <a:rPr kumimoji="0" lang="zh-TW" altLang="en-US" sz="1600" b="1" i="1" u="none" strike="noStrike" kern="0" cap="none" spc="50" normalizeH="0" baseline="0" noProof="0" dirty="0" smtClean="0">
                <a:ln w="13500">
                  <a:solidFill>
                    <a:srgbClr val="4F81BD">
                      <a:shade val="2500"/>
                      <a:alpha val="6500"/>
                    </a:srgbClr>
                  </a:solidFill>
                  <a:prstDash val="solid"/>
                </a:ln>
                <a:solidFill>
                  <a:prstClr val="black"/>
                </a:solidFill>
                <a:effectLst/>
                <a:uLnTx/>
                <a:uFillTx/>
                <a:latin typeface="微軟正黑體" panose="020B0604030504040204" pitchFamily="34" charset="-120"/>
                <a:ea typeface="微軟正黑體" panose="020B0604030504040204" pitchFamily="34" charset="-120"/>
              </a:rPr>
              <a:t>   實驗室設備</a:t>
            </a:r>
            <a:endParaRPr kumimoji="0" lang="zh-TW" altLang="en-US" sz="1600" b="0" i="1" u="none" strike="noStrike" kern="0" cap="none" spc="0" normalizeH="0" baseline="0" noProof="0" dirty="0" smtClean="0">
              <a:ln>
                <a:noFill/>
              </a:ln>
              <a:solidFill>
                <a:prstClr val="black"/>
              </a:solidFill>
              <a:effectLst/>
              <a:uLnTx/>
              <a:uFillTx/>
            </a:endParaRPr>
          </a:p>
        </p:txBody>
      </p:sp>
      <p:pic>
        <p:nvPicPr>
          <p:cNvPr id="49" name="圖片 48"/>
          <p:cNvPicPr>
            <a:picLocks noChangeAspect="1"/>
          </p:cNvPicPr>
          <p:nvPr/>
        </p:nvPicPr>
        <p:blipFill>
          <a:blip r:embed="rId6"/>
          <a:stretch>
            <a:fillRect/>
          </a:stretch>
        </p:blipFill>
        <p:spPr>
          <a:xfrm>
            <a:off x="6203433" y="3518204"/>
            <a:ext cx="1390707" cy="1068357"/>
          </a:xfrm>
          <a:prstGeom prst="rect">
            <a:avLst/>
          </a:prstGeom>
        </p:spPr>
      </p:pic>
      <p:sp>
        <p:nvSpPr>
          <p:cNvPr id="50" name="圓角矩形 49"/>
          <p:cNvSpPr/>
          <p:nvPr/>
        </p:nvSpPr>
        <p:spPr>
          <a:xfrm>
            <a:off x="8816572" y="4585004"/>
            <a:ext cx="1440000" cy="576000"/>
          </a:xfrm>
          <a:prstGeom prst="roundRect">
            <a:avLst>
              <a:gd name="adj" fmla="val 50000"/>
            </a:avLst>
          </a:prstGeom>
          <a:noFill/>
          <a:ln w="12700" cap="flat" cmpd="sng" algn="ctr">
            <a:solidFill>
              <a:sysClr val="window" lastClr="FFFFFF">
                <a:lumMod val="50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51" name="矩形 50"/>
          <p:cNvSpPr/>
          <p:nvPr/>
        </p:nvSpPr>
        <p:spPr>
          <a:xfrm>
            <a:off x="8985600" y="4691839"/>
            <a:ext cx="1133644"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800" b="1" i="0" u="none" strike="noStrike" kern="0" cap="none" spc="50" normalizeH="0" baseline="0" noProof="0" dirty="0" smtClean="0">
                <a:ln w="13500">
                  <a:solidFill>
                    <a:srgbClr val="4F81BD">
                      <a:shade val="2500"/>
                      <a:alpha val="6500"/>
                    </a:srgbClr>
                  </a:solidFill>
                  <a:prstDash val="solid"/>
                </a:ln>
                <a:solidFill>
                  <a:srgbClr val="0070C0"/>
                </a:solidFill>
                <a:effectLst/>
                <a:uLnTx/>
                <a:uFillTx/>
                <a:latin typeface="微軟正黑體" panose="020B0604030504040204" pitchFamily="34" charset="-120"/>
                <a:ea typeface="微軟正黑體" panose="020B0604030504040204" pitchFamily="34" charset="-120"/>
              </a:rPr>
              <a:t>企業廠商</a:t>
            </a:r>
            <a:endParaRPr kumimoji="0" lang="zh-TW" altLang="en-US" sz="1400" b="0" i="0" u="none" strike="noStrike" kern="0" cap="none" spc="0" normalizeH="0" baseline="0" noProof="0" dirty="0" smtClean="0">
              <a:ln>
                <a:noFill/>
              </a:ln>
              <a:solidFill>
                <a:prstClr val="black"/>
              </a:solidFill>
              <a:effectLst/>
              <a:uLnTx/>
              <a:uFillTx/>
            </a:endParaRPr>
          </a:p>
        </p:txBody>
      </p:sp>
      <p:pic>
        <p:nvPicPr>
          <p:cNvPr id="52" name="圖片 51"/>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770143" y="3591306"/>
            <a:ext cx="1335930" cy="1197731"/>
          </a:xfrm>
          <a:prstGeom prst="rect">
            <a:avLst/>
          </a:prstGeom>
        </p:spPr>
      </p:pic>
      <p:sp>
        <p:nvSpPr>
          <p:cNvPr id="53" name="矩形 52"/>
          <p:cNvSpPr/>
          <p:nvPr/>
        </p:nvSpPr>
        <p:spPr>
          <a:xfrm>
            <a:off x="8734861" y="3097231"/>
            <a:ext cx="556563"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rPr>
              <a:t>中小</a:t>
            </a:r>
            <a:endParaRPr kumimoji="0" lang="en-US" altLang="zh-TW"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400" b="1" i="0" u="none" strike="noStrike" kern="0" cap="none" spc="50" normalizeH="0" baseline="0" noProof="0" dirty="0" smtClean="0">
                <a:ln w="13500">
                  <a:solidFill>
                    <a:srgbClr val="4F81BD">
                      <a:shade val="2500"/>
                      <a:alpha val="6500"/>
                    </a:srgbClr>
                  </a:solidFill>
                  <a:prstDash val="solid"/>
                </a:ln>
                <a:solidFill>
                  <a:prstClr val="white"/>
                </a:solidFill>
                <a:effectLst/>
                <a:uLnTx/>
                <a:uFillTx/>
                <a:latin typeface="微軟正黑體" panose="020B0604030504040204" pitchFamily="34" charset="-120"/>
                <a:ea typeface="微軟正黑體" panose="020B0604030504040204" pitchFamily="34" charset="-120"/>
              </a:rPr>
              <a:t>企業</a:t>
            </a:r>
            <a:endParaRPr kumimoji="0" lang="zh-TW" altLang="en-US" sz="1400" b="1" i="0" u="none" strike="noStrike" kern="0" cap="none" spc="0" normalizeH="0" baseline="0" noProof="0" dirty="0" smtClean="0">
              <a:ln>
                <a:noFill/>
              </a:ln>
              <a:solidFill>
                <a:prstClr val="white"/>
              </a:solidFill>
              <a:effectLst/>
              <a:uLnTx/>
              <a:uFillTx/>
            </a:endParaRPr>
          </a:p>
        </p:txBody>
      </p:sp>
      <p:grpSp>
        <p:nvGrpSpPr>
          <p:cNvPr id="54" name="群組 53"/>
          <p:cNvGrpSpPr/>
          <p:nvPr/>
        </p:nvGrpSpPr>
        <p:grpSpPr>
          <a:xfrm>
            <a:off x="7358086" y="3466079"/>
            <a:ext cx="1626130" cy="1626130"/>
            <a:chOff x="9519679" y="2999162"/>
            <a:chExt cx="1626130" cy="1626130"/>
          </a:xfrm>
        </p:grpSpPr>
        <p:pic>
          <p:nvPicPr>
            <p:cNvPr id="55" name="圖片 54"/>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flipH="1">
              <a:off x="9519679" y="2999162"/>
              <a:ext cx="1626130" cy="1626130"/>
            </a:xfrm>
            <a:prstGeom prst="rect">
              <a:avLst/>
            </a:prstGeom>
          </p:spPr>
        </p:pic>
        <p:sp>
          <p:nvSpPr>
            <p:cNvPr id="56" name="向右箭號 55"/>
            <p:cNvSpPr/>
            <p:nvPr/>
          </p:nvSpPr>
          <p:spPr>
            <a:xfrm rot="10800000">
              <a:off x="9544205" y="3703878"/>
              <a:ext cx="987880" cy="641032"/>
            </a:xfrm>
            <a:prstGeom prst="rightArrow">
              <a:avLst>
                <a:gd name="adj1" fmla="val 50000"/>
                <a:gd name="adj2" fmla="val 72784"/>
              </a:avLst>
            </a:prstGeom>
            <a:solidFill>
              <a:sysClr val="window" lastClr="FFFFFF"/>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57" name="向右箭號 56"/>
            <p:cNvSpPr/>
            <p:nvPr/>
          </p:nvSpPr>
          <p:spPr>
            <a:xfrm>
              <a:off x="10125573" y="3275272"/>
              <a:ext cx="987880" cy="641032"/>
            </a:xfrm>
            <a:prstGeom prst="rightArrow">
              <a:avLst>
                <a:gd name="adj1" fmla="val 50000"/>
                <a:gd name="adj2" fmla="val 72784"/>
              </a:avLst>
            </a:prstGeom>
            <a:solidFill>
              <a:sysClr val="window" lastClr="FFFFFF"/>
            </a:solidFill>
            <a:ln w="12700" cap="flat" cmpd="sng" algn="ctr">
              <a:noFill/>
              <a:prstDash val="solid"/>
              <a:miter lim="800000"/>
            </a:ln>
            <a:effectLst>
              <a:outerShdw blurRad="50800" dist="38100" algn="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prstClr val="white"/>
                </a:solidFill>
                <a:effectLst/>
                <a:uLnTx/>
                <a:uFillTx/>
              </a:endParaRPr>
            </a:p>
          </p:txBody>
        </p:sp>
        <p:sp>
          <p:nvSpPr>
            <p:cNvPr id="58" name="矩形 57"/>
            <p:cNvSpPr/>
            <p:nvPr/>
          </p:nvSpPr>
          <p:spPr>
            <a:xfrm>
              <a:off x="10046635" y="3413187"/>
              <a:ext cx="1031052"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50" normalizeH="0" baseline="0" noProof="0" dirty="0" smtClean="0">
                  <a:ln w="13500">
                    <a:solidFill>
                      <a:srgbClr val="4F81BD">
                        <a:shade val="2500"/>
                        <a:alpha val="6500"/>
                      </a:srgbClr>
                    </a:solidFill>
                    <a:prstDash val="solid"/>
                  </a:ln>
                  <a:solidFill>
                    <a:srgbClr val="7030A0"/>
                  </a:solidFill>
                  <a:effectLst>
                    <a:glow rad="38100">
                      <a:prstClr val="white"/>
                    </a:glow>
                  </a:effectLst>
                  <a:uLnTx/>
                  <a:uFillTx/>
                  <a:latin typeface="微軟正黑體" panose="020B0604030504040204" pitchFamily="34" charset="-120"/>
                  <a:ea typeface="微軟正黑體" panose="020B0604030504040204" pitchFamily="34" charset="-120"/>
                </a:rPr>
                <a:t>招募會員</a:t>
              </a:r>
              <a:endParaRPr kumimoji="0" lang="en-US" altLang="zh-TW" sz="1600" b="1" i="0" u="none" strike="noStrike" kern="0" cap="none" spc="50" normalizeH="0" baseline="0" noProof="0" dirty="0" smtClean="0">
                <a:ln w="13500">
                  <a:solidFill>
                    <a:srgbClr val="4F81BD">
                      <a:shade val="2500"/>
                      <a:alpha val="6500"/>
                    </a:srgbClr>
                  </a:solidFill>
                  <a:prstDash val="solid"/>
                </a:ln>
                <a:solidFill>
                  <a:srgbClr val="7030A0"/>
                </a:solidFill>
                <a:effectLst>
                  <a:glow rad="38100">
                    <a:prstClr val="white"/>
                  </a:glow>
                </a:effectLst>
                <a:uLnTx/>
                <a:uFillTx/>
                <a:latin typeface="微軟正黑體" panose="020B0604030504040204" pitchFamily="34" charset="-120"/>
                <a:ea typeface="微軟正黑體" panose="020B0604030504040204" pitchFamily="34" charset="-120"/>
              </a:endParaRPr>
            </a:p>
          </p:txBody>
        </p:sp>
        <p:sp>
          <p:nvSpPr>
            <p:cNvPr id="59" name="矩形 58"/>
            <p:cNvSpPr/>
            <p:nvPr/>
          </p:nvSpPr>
          <p:spPr>
            <a:xfrm>
              <a:off x="9602153" y="3840477"/>
              <a:ext cx="1031052"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1600" b="1" i="0" u="none" strike="noStrike" kern="0" cap="none" spc="50" normalizeH="0" baseline="0" noProof="0" dirty="0" smtClean="0">
                  <a:ln w="13500">
                    <a:solidFill>
                      <a:srgbClr val="4F81BD">
                        <a:shade val="2500"/>
                        <a:alpha val="6500"/>
                      </a:srgbClr>
                    </a:solidFill>
                    <a:prstDash val="solid"/>
                  </a:ln>
                  <a:solidFill>
                    <a:srgbClr val="7030A0"/>
                  </a:solidFill>
                  <a:effectLst>
                    <a:glow rad="38100">
                      <a:prstClr val="white"/>
                    </a:glow>
                  </a:effectLst>
                  <a:uLnTx/>
                  <a:uFillTx/>
                  <a:latin typeface="微軟正黑體" panose="020B0604030504040204" pitchFamily="34" charset="-120"/>
                  <a:ea typeface="微軟正黑體" panose="020B0604030504040204" pitchFamily="34" charset="-120"/>
                </a:rPr>
                <a:t>繳交會費</a:t>
              </a:r>
              <a:endParaRPr kumimoji="0" lang="en-US" altLang="zh-TW" sz="1600" b="1" i="0" u="none" strike="noStrike" kern="0" cap="none" spc="50" normalizeH="0" baseline="0" noProof="0" dirty="0" smtClean="0">
                <a:ln w="13500">
                  <a:solidFill>
                    <a:srgbClr val="4F81BD">
                      <a:shade val="2500"/>
                      <a:alpha val="6500"/>
                    </a:srgbClr>
                  </a:solidFill>
                  <a:prstDash val="solid"/>
                </a:ln>
                <a:solidFill>
                  <a:srgbClr val="7030A0"/>
                </a:solidFill>
                <a:effectLst>
                  <a:glow rad="38100">
                    <a:prstClr val="white"/>
                  </a:glow>
                </a:effectLst>
                <a:uLnTx/>
                <a:uFillTx/>
                <a:latin typeface="微軟正黑體" panose="020B0604030504040204" pitchFamily="34" charset="-120"/>
                <a:ea typeface="微軟正黑體" panose="020B0604030504040204" pitchFamily="34" charset="-120"/>
              </a:endParaRPr>
            </a:p>
          </p:txBody>
        </p:sp>
      </p:grpSp>
      <p:sp>
        <p:nvSpPr>
          <p:cNvPr id="60" name="矩形 59">
            <a:extLst>
              <a:ext uri="{FF2B5EF4-FFF2-40B4-BE49-F238E27FC236}">
                <a16:creationId xmlns:a16="http://schemas.microsoft.com/office/drawing/2014/main" id="{73EC1917-7C86-4761-A56B-437C0686E4BF}"/>
              </a:ext>
            </a:extLst>
          </p:cNvPr>
          <p:cNvSpPr/>
          <p:nvPr/>
        </p:nvSpPr>
        <p:spPr>
          <a:xfrm>
            <a:off x="6505934" y="5312589"/>
            <a:ext cx="4771665" cy="1231106"/>
          </a:xfrm>
          <a:prstGeom prst="rect">
            <a:avLst/>
          </a:prstGeom>
        </p:spPr>
        <p:txBody>
          <a:bodyPr wrap="square">
            <a:spAutoFit/>
          </a:bodyPr>
          <a:lstStyle/>
          <a:p>
            <a:pPr>
              <a:spcBef>
                <a:spcPts val="600"/>
              </a:spcBef>
            </a:pPr>
            <a:r>
              <a:rPr lang="zh-TW" altLang="en-US" sz="1600" b="1" spc="50" dirty="0">
                <a:ln w="13500">
                  <a:solidFill>
                    <a:srgbClr val="4F81BD">
                      <a:shade val="2500"/>
                      <a:alpha val="6500"/>
                    </a:srgbClr>
                  </a:solidFill>
                  <a:prstDash val="solid"/>
                </a:ln>
                <a:solidFill>
                  <a:srgbClr val="ED7D31"/>
                </a:solidFill>
                <a:latin typeface="微軟正黑體" panose="020B0604030504040204" pitchFamily="34" charset="-120"/>
                <a:ea typeface="微軟正黑體" panose="020B0604030504040204" pitchFamily="34" charset="-120"/>
              </a:rPr>
              <a:t>聯盟以達成</a:t>
            </a:r>
            <a:r>
              <a:rPr lang="zh-TW" altLang="en-US"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rPr>
              <a:t>自主營運</a:t>
            </a:r>
            <a:r>
              <a:rPr lang="zh-TW" altLang="en-US" sz="1600" b="1" spc="50" dirty="0">
                <a:ln w="13500">
                  <a:solidFill>
                    <a:srgbClr val="4F81BD">
                      <a:shade val="2500"/>
                      <a:alpha val="6500"/>
                    </a:srgbClr>
                  </a:solidFill>
                  <a:prstDash val="solid"/>
                </a:ln>
                <a:solidFill>
                  <a:srgbClr val="ED7D31"/>
                </a:solidFill>
                <a:latin typeface="微軟正黑體" panose="020B0604030504040204" pitchFamily="34" charset="-120"/>
                <a:ea typeface="微軟正黑體" panose="020B0604030504040204" pitchFamily="34" charset="-120"/>
              </a:rPr>
              <a:t>為目標</a:t>
            </a:r>
            <a:endParaRPr lang="en-US" altLang="zh-TW" sz="1600" b="1" spc="50" dirty="0">
              <a:ln w="13500">
                <a:solidFill>
                  <a:srgbClr val="4F81BD">
                    <a:shade val="2500"/>
                    <a:alpha val="6500"/>
                  </a:srgbClr>
                </a:solidFill>
                <a:prstDash val="solid"/>
              </a:ln>
              <a:solidFill>
                <a:srgbClr val="ED7D31"/>
              </a:solidFill>
              <a:latin typeface="微軟正黑體" panose="020B0604030504040204" pitchFamily="34" charset="-120"/>
              <a:ea typeface="微軟正黑體" panose="020B0604030504040204" pitchFamily="34" charset="-120"/>
            </a:endParaRPr>
          </a:p>
          <a:p>
            <a:pPr marL="371475" indent="-285750">
              <a:spcBef>
                <a:spcPts val="600"/>
              </a:spcBef>
              <a:buFont typeface="Wingdings" panose="05000000000000000000" pitchFamily="2" charset="2"/>
              <a:buChar char="l"/>
            </a:pPr>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積極</a:t>
            </a:r>
            <a:r>
              <a:rPr lang="zh-TW" altLang="en-US"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rPr>
              <a:t>招募聯盟成員加入</a:t>
            </a:r>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a:t>
            </a:r>
            <a:r>
              <a:rPr lang="zh-TW" altLang="en-US"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技術擴散</a:t>
            </a:r>
            <a:endParaRPr lang="en-US" altLang="zh-TW"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endParaRPr>
          </a:p>
          <a:p>
            <a:pPr marL="371475" indent="-285750">
              <a:spcBef>
                <a:spcPts val="600"/>
              </a:spcBef>
              <a:buFont typeface="Wingdings" panose="05000000000000000000" pitchFamily="2" charset="2"/>
              <a:buChar char="l"/>
            </a:pPr>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創造</a:t>
            </a:r>
            <a:r>
              <a:rPr lang="zh-TW" altLang="en-US"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rPr>
              <a:t>聯盟營運收入</a:t>
            </a:r>
            <a:endParaRPr lang="en-US" altLang="zh-TW"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endParaRPr>
          </a:p>
          <a:p>
            <a:pPr marL="536575" indent="-180975"/>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a:t>
            </a:r>
            <a:r>
              <a:rPr lang="zh-TW" altLang="en-US"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會員費、技術服務費、技術移轉費、產學合作費。</a:t>
            </a:r>
            <a:endParaRPr lang="en-US" altLang="zh-TW"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endParaRPr>
          </a:p>
        </p:txBody>
      </p:sp>
      <p:sp>
        <p:nvSpPr>
          <p:cNvPr id="61" name="矩形 60">
            <a:extLst>
              <a:ext uri="{FF2B5EF4-FFF2-40B4-BE49-F238E27FC236}">
                <a16:creationId xmlns:a16="http://schemas.microsoft.com/office/drawing/2014/main" id="{0BFD604F-6893-427D-99BD-255BB419FED8}"/>
              </a:ext>
            </a:extLst>
          </p:cNvPr>
          <p:cNvSpPr/>
          <p:nvPr/>
        </p:nvSpPr>
        <p:spPr>
          <a:xfrm>
            <a:off x="1967199" y="5324366"/>
            <a:ext cx="3407696" cy="1308050"/>
          </a:xfrm>
          <a:prstGeom prst="rect">
            <a:avLst/>
          </a:prstGeom>
        </p:spPr>
        <p:txBody>
          <a:bodyPr wrap="square">
            <a:spAutoFit/>
          </a:bodyPr>
          <a:lstStyle/>
          <a:p>
            <a:pPr marL="441325" indent="-285750">
              <a:spcBef>
                <a:spcPts val="600"/>
              </a:spcBef>
              <a:buFont typeface="Wingdings" panose="05000000000000000000" pitchFamily="2" charset="2"/>
              <a:buChar char="l"/>
            </a:pPr>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給予聯盟</a:t>
            </a:r>
            <a:r>
              <a:rPr lang="zh-TW" altLang="en-US"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rPr>
              <a:t>初始運作</a:t>
            </a:r>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能量</a:t>
            </a:r>
            <a:endParaRPr lang="en-US" altLang="zh-TW"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endParaRPr>
          </a:p>
          <a:p>
            <a:pPr marL="536575" indent="-182563"/>
            <a:r>
              <a:rPr lang="zh-TW" altLang="en-US"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➜耗材、物品、圖書及雜項費用與推廣服務所須設備</a:t>
            </a:r>
            <a:endParaRPr lang="en-US" altLang="zh-TW"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endParaRPr>
          </a:p>
          <a:p>
            <a:pPr marL="441325" indent="-285750">
              <a:spcBef>
                <a:spcPts val="600"/>
              </a:spcBef>
              <a:buFont typeface="Wingdings" panose="05000000000000000000" pitchFamily="2" charset="2"/>
              <a:buChar char="l"/>
            </a:pPr>
            <a:r>
              <a:rPr lang="zh-TW" altLang="en-US" sz="1600" b="1"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支援聯盟</a:t>
            </a:r>
            <a:r>
              <a:rPr lang="zh-TW" altLang="en-US"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rPr>
              <a:t>商品化推廣專任人力</a:t>
            </a:r>
            <a:endParaRPr lang="en-US" altLang="zh-TW" sz="1600" b="1" spc="50" dirty="0">
              <a:ln w="13500">
                <a:solidFill>
                  <a:srgbClr val="4F81BD">
                    <a:shade val="2500"/>
                    <a:alpha val="6500"/>
                  </a:srgbClr>
                </a:solidFill>
                <a:prstDash val="solid"/>
              </a:ln>
              <a:solidFill>
                <a:srgbClr val="FF0000"/>
              </a:solidFill>
              <a:latin typeface="微軟正黑體" panose="020B0604030504040204" pitchFamily="34" charset="-120"/>
              <a:ea typeface="微軟正黑體" panose="020B0604030504040204" pitchFamily="34" charset="-120"/>
            </a:endParaRPr>
          </a:p>
          <a:p>
            <a:pPr marL="354013"/>
            <a:r>
              <a:rPr lang="zh-TW" altLang="en-US"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➜技術經理</a:t>
            </a:r>
            <a:r>
              <a:rPr lang="en-US" altLang="zh-TW"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a:t>
            </a:r>
            <a:r>
              <a:rPr lang="zh-TW" altLang="en-US"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rPr>
              <a:t>行銷經理</a:t>
            </a:r>
            <a:endParaRPr lang="en-US" altLang="zh-TW" sz="1400" spc="50" dirty="0">
              <a:ln w="13500">
                <a:solidFill>
                  <a:srgbClr val="4F81BD">
                    <a:shade val="2500"/>
                    <a:alpha val="6500"/>
                  </a:srgbClr>
                </a:solidFill>
                <a:prstDash val="solid"/>
              </a:ln>
              <a:solidFill>
                <a:srgbClr val="4472C4">
                  <a:lumMod val="50000"/>
                </a:srgbClr>
              </a:solidFill>
              <a:latin typeface="微軟正黑體" panose="020B0604030504040204" pitchFamily="34" charset="-120"/>
              <a:ea typeface="微軟正黑體" panose="020B0604030504040204" pitchFamily="34" charset="-120"/>
            </a:endParaRPr>
          </a:p>
        </p:txBody>
      </p:sp>
      <p:sp>
        <p:nvSpPr>
          <p:cNvPr id="62" name="矩形 61"/>
          <p:cNvSpPr/>
          <p:nvPr/>
        </p:nvSpPr>
        <p:spPr>
          <a:xfrm>
            <a:off x="2837091" y="4528509"/>
            <a:ext cx="140775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1" i="0" u="none" strike="noStrike" kern="0" cap="none" spc="50" normalizeH="0" baseline="0" noProof="0" dirty="0" smtClean="0">
                <a:ln w="13500">
                  <a:solidFill>
                    <a:srgbClr val="4F81BD">
                      <a:shade val="2500"/>
                      <a:alpha val="6500"/>
                    </a:srgbClr>
                  </a:solidFill>
                  <a:prstDash val="solid"/>
                </a:ln>
                <a:solidFill>
                  <a:srgbClr val="FF0000"/>
                </a:solidFill>
                <a:effectLst/>
                <a:uLnTx/>
                <a:uFillTx/>
                <a:latin typeface="微軟正黑體" panose="020B0604030504040204" pitchFamily="34" charset="-120"/>
                <a:ea typeface="微軟正黑體" panose="020B0604030504040204" pitchFamily="34" charset="-120"/>
              </a:rPr>
              <a:t>(</a:t>
            </a:r>
            <a:r>
              <a:rPr kumimoji="0" lang="zh-TW" altLang="en-US" sz="1400" b="1" i="0" u="none" strike="noStrike" kern="0" cap="none" spc="50" normalizeH="0" baseline="0" noProof="0" dirty="0" smtClean="0">
                <a:ln w="13500">
                  <a:solidFill>
                    <a:srgbClr val="4F81BD">
                      <a:shade val="2500"/>
                      <a:alpha val="6500"/>
                    </a:srgbClr>
                  </a:solidFill>
                  <a:prstDash val="solid"/>
                </a:ln>
                <a:solidFill>
                  <a:srgbClr val="FF0000"/>
                </a:solidFill>
                <a:effectLst/>
                <a:uLnTx/>
                <a:uFillTx/>
                <a:latin typeface="微軟正黑體" panose="020B0604030504040204" pitchFamily="34" charset="-120"/>
                <a:ea typeface="微軟正黑體" panose="020B0604030504040204" pitchFamily="34" charset="-120"/>
              </a:rPr>
              <a:t>上限</a:t>
            </a:r>
            <a:r>
              <a:rPr kumimoji="0" lang="en-US" altLang="zh-TW" sz="1400" b="1" i="0" u="none" strike="noStrike" kern="0" cap="none" spc="50" normalizeH="0" baseline="0" noProof="0" dirty="0" smtClean="0">
                <a:ln w="13500">
                  <a:solidFill>
                    <a:srgbClr val="4F81BD">
                      <a:shade val="2500"/>
                      <a:alpha val="6500"/>
                    </a:srgbClr>
                  </a:solidFill>
                  <a:prstDash val="solid"/>
                </a:ln>
                <a:solidFill>
                  <a:srgbClr val="FF0000"/>
                </a:solidFill>
                <a:effectLst/>
                <a:uLnTx/>
                <a:uFillTx/>
                <a:latin typeface="微軟正黑體" panose="020B0604030504040204" pitchFamily="34" charset="-120"/>
                <a:ea typeface="微軟正黑體" panose="020B0604030504040204" pitchFamily="34" charset="-120"/>
              </a:rPr>
              <a:t>300</a:t>
            </a:r>
            <a:r>
              <a:rPr kumimoji="0" lang="zh-TW" altLang="en-US" sz="1400" b="1" i="0" u="none" strike="noStrike" kern="0" cap="none" spc="50" normalizeH="0" baseline="0" noProof="0" dirty="0" smtClean="0">
                <a:ln w="13500">
                  <a:solidFill>
                    <a:srgbClr val="4F81BD">
                      <a:shade val="2500"/>
                      <a:alpha val="6500"/>
                    </a:srgbClr>
                  </a:solidFill>
                  <a:prstDash val="solid"/>
                </a:ln>
                <a:solidFill>
                  <a:srgbClr val="FF0000"/>
                </a:solidFill>
                <a:effectLst/>
                <a:uLnTx/>
                <a:uFillTx/>
                <a:latin typeface="微軟正黑體" panose="020B0604030504040204" pitchFamily="34" charset="-120"/>
                <a:ea typeface="微軟正黑體" panose="020B0604030504040204" pitchFamily="34" charset="-120"/>
              </a:rPr>
              <a:t>萬元</a:t>
            </a:r>
            <a:r>
              <a:rPr kumimoji="0" lang="en-US" altLang="zh-TW" sz="1400" b="1" i="0" u="none" strike="noStrike" kern="0" cap="none" spc="50" normalizeH="0" baseline="0" noProof="0" dirty="0" smtClean="0">
                <a:ln w="13500">
                  <a:solidFill>
                    <a:srgbClr val="4F81BD">
                      <a:shade val="2500"/>
                      <a:alpha val="6500"/>
                    </a:srgbClr>
                  </a:solidFill>
                  <a:prstDash val="solid"/>
                </a:ln>
                <a:solidFill>
                  <a:srgbClr val="FF0000"/>
                </a:solidFill>
                <a:effectLst/>
                <a:uLnTx/>
                <a:uFillTx/>
                <a:latin typeface="微軟正黑體" panose="020B0604030504040204" pitchFamily="34" charset="-120"/>
                <a:ea typeface="微軟正黑體" panose="020B0604030504040204" pitchFamily="34" charset="-120"/>
              </a:rPr>
              <a:t>)</a:t>
            </a:r>
            <a:endParaRPr kumimoji="0" lang="zh-TW" altLang="en-US" sz="1400" b="0" i="0" u="none" strike="noStrike" kern="0" cap="none" spc="0" normalizeH="0" baseline="0" noProof="0" dirty="0" smtClean="0">
              <a:ln>
                <a:noFill/>
              </a:ln>
              <a:solidFill>
                <a:prstClr val="black"/>
              </a:solidFill>
              <a:effectLst/>
              <a:uLnTx/>
              <a:uFillTx/>
            </a:endParaRPr>
          </a:p>
        </p:txBody>
      </p:sp>
      <p:sp>
        <p:nvSpPr>
          <p:cNvPr id="2" name="投影片編號版面配置區 1"/>
          <p:cNvSpPr>
            <a:spLocks noGrp="1"/>
          </p:cNvSpPr>
          <p:nvPr>
            <p:ph type="sldNum" sz="quarter" idx="12"/>
          </p:nvPr>
        </p:nvSpPr>
        <p:spPr>
          <a:xfrm>
            <a:off x="9291424" y="6449853"/>
            <a:ext cx="2743200" cy="365125"/>
          </a:xfrm>
        </p:spPr>
        <p:txBody>
          <a:bodyPr/>
          <a:lstStyle/>
          <a:p>
            <a:fld id="{7D5C33D2-4989-B845-AEF5-95347BA27B94}" type="slidenum">
              <a:rPr kumimoji="1" lang="zh-TW" altLang="en-US" sz="1600" smtClean="0"/>
              <a:t>10</a:t>
            </a:fld>
            <a:endParaRPr kumimoji="1" lang="zh-TW" altLang="en-US" sz="1600" dirty="0"/>
          </a:p>
        </p:txBody>
      </p:sp>
    </p:spTree>
    <p:extLst>
      <p:ext uri="{BB962C8B-B14F-4D97-AF65-F5344CB8AC3E}">
        <p14:creationId xmlns:p14="http://schemas.microsoft.com/office/powerpoint/2010/main" val="781678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69570" y="195054"/>
            <a:ext cx="3262432" cy="707886"/>
          </a:xfrm>
          <a:prstGeom prst="rect">
            <a:avLst/>
          </a:prstGeom>
          <a:noFill/>
        </p:spPr>
        <p:txBody>
          <a:bodyPr wrap="none" rtlCol="0">
            <a:spAutoFit/>
          </a:bodyPr>
          <a:lstStyle/>
          <a:p>
            <a:r>
              <a:rPr lang="zh-TW" altLang="en-US" sz="4000" b="1" dirty="0">
                <a:solidFill>
                  <a:srgbClr val="000000"/>
                </a:solidFill>
                <a:latin typeface="微軟正黑體" panose="020B0604030504040204" pitchFamily="34" charset="-120"/>
                <a:ea typeface="微軟正黑體" panose="020B0604030504040204" pitchFamily="34" charset="-120"/>
              </a:rPr>
              <a:t>二</a:t>
            </a:r>
            <a:r>
              <a:rPr lang="zh-TW" altLang="en-US" sz="4000" b="1" dirty="0" smtClean="0">
                <a:solidFill>
                  <a:srgbClr val="000000"/>
                </a:solidFill>
                <a:latin typeface="微軟正黑體" panose="020B0604030504040204" pitchFamily="34" charset="-120"/>
                <a:ea typeface="微軟正黑體" panose="020B0604030504040204" pitchFamily="34" charset="-120"/>
              </a:rPr>
              <a:t>、申請說明</a:t>
            </a:r>
            <a:endParaRPr lang="en-US" altLang="zh-TW" sz="3200" b="1" dirty="0">
              <a:solidFill>
                <a:srgbClr val="000000"/>
              </a:solidFill>
              <a:latin typeface="微軟正黑體" panose="020B0604030504040204" pitchFamily="34" charset="-120"/>
              <a:ea typeface="微軟正黑體" panose="020B0604030504040204" pitchFamily="34" charset="-120"/>
            </a:endParaRPr>
          </a:p>
        </p:txBody>
      </p:sp>
      <p:sp>
        <p:nvSpPr>
          <p:cNvPr id="7" name="矩形 6">
            <a:extLst>
              <a:ext uri="{FF2B5EF4-FFF2-40B4-BE49-F238E27FC236}">
                <a16:creationId xmlns:a16="http://schemas.microsoft.com/office/drawing/2014/main" id="{5A81310E-547A-4813-80B7-89C67AF2AE7F}"/>
              </a:ext>
            </a:extLst>
          </p:cNvPr>
          <p:cNvSpPr/>
          <p:nvPr/>
        </p:nvSpPr>
        <p:spPr>
          <a:xfrm>
            <a:off x="528556" y="1028391"/>
            <a:ext cx="1800493" cy="461665"/>
          </a:xfrm>
          <a:prstGeom prst="rect">
            <a:avLst/>
          </a:prstGeom>
        </p:spPr>
        <p:txBody>
          <a:bodyPr wrap="none">
            <a:spAutoFit/>
          </a:bodyPr>
          <a:lstStyle/>
          <a:p>
            <a:pPr marL="380982" lvl="1" indent="-380982">
              <a:spcBef>
                <a:spcPts val="800"/>
              </a:spcBef>
              <a:buClr>
                <a:srgbClr val="FED34D">
                  <a:lumMod val="50000"/>
                </a:srgbClr>
              </a:buClr>
              <a:buFont typeface="Wingdings" panose="05000000000000000000" pitchFamily="2" charset="2"/>
              <a:buChar char="n"/>
              <a:defRPr/>
            </a:pPr>
            <a:r>
              <a:rPr lang="zh-TW" altLang="en-US" sz="2400" b="1" dirty="0" smtClean="0">
                <a:solidFill>
                  <a:srgbClr val="000000"/>
                </a:solidFill>
                <a:latin typeface="微軟正黑體" panose="020B0604030504040204" pitchFamily="34" charset="-120"/>
                <a:ea typeface="微軟正黑體" panose="020B0604030504040204" pitchFamily="34" charset="-120"/>
              </a:rPr>
              <a:t>申請</a:t>
            </a:r>
            <a:r>
              <a:rPr lang="zh-TW" altLang="en-US" sz="2400" b="1" dirty="0">
                <a:solidFill>
                  <a:srgbClr val="000000"/>
                </a:solidFill>
                <a:latin typeface="微軟正黑體" panose="020B0604030504040204" pitchFamily="34" charset="-120"/>
                <a:ea typeface="微軟正黑體" panose="020B0604030504040204" pitchFamily="34" charset="-120"/>
              </a:rPr>
              <a:t>須知</a:t>
            </a:r>
            <a:endParaRPr lang="en-US" altLang="zh-TW" sz="2400" b="1" dirty="0">
              <a:solidFill>
                <a:srgbClr val="000000"/>
              </a:solidFill>
              <a:latin typeface="微軟正黑體" panose="020B0604030504040204" pitchFamily="34" charset="-120"/>
              <a:ea typeface="微軟正黑體" panose="020B0604030504040204" pitchFamily="34" charset="-120"/>
            </a:endParaRPr>
          </a:p>
        </p:txBody>
      </p:sp>
      <p:sp>
        <p:nvSpPr>
          <p:cNvPr id="8" name="矩形 7">
            <a:extLst>
              <a:ext uri="{FF2B5EF4-FFF2-40B4-BE49-F238E27FC236}">
                <a16:creationId xmlns:a16="http://schemas.microsoft.com/office/drawing/2014/main" id="{5A81310E-547A-4813-80B7-89C67AF2AE7F}"/>
              </a:ext>
            </a:extLst>
          </p:cNvPr>
          <p:cNvSpPr/>
          <p:nvPr/>
        </p:nvSpPr>
        <p:spPr>
          <a:xfrm>
            <a:off x="528556" y="4843696"/>
            <a:ext cx="1800493" cy="461665"/>
          </a:xfrm>
          <a:prstGeom prst="rect">
            <a:avLst/>
          </a:prstGeom>
        </p:spPr>
        <p:txBody>
          <a:bodyPr wrap="none">
            <a:spAutoFit/>
          </a:bodyPr>
          <a:lstStyle/>
          <a:p>
            <a:pPr marL="380982" lvl="1" indent="-380982">
              <a:spcBef>
                <a:spcPts val="800"/>
              </a:spcBef>
              <a:buClr>
                <a:srgbClr val="FED34D">
                  <a:lumMod val="50000"/>
                </a:srgbClr>
              </a:buClr>
              <a:buFont typeface="Wingdings" panose="05000000000000000000" pitchFamily="2" charset="2"/>
              <a:buChar char="n"/>
              <a:defRPr/>
            </a:pPr>
            <a:r>
              <a:rPr lang="zh-TW" altLang="en-US" sz="2400" b="1" dirty="0" smtClean="0">
                <a:solidFill>
                  <a:srgbClr val="000000"/>
                </a:solidFill>
                <a:latin typeface="微軟正黑體" panose="020B0604030504040204" pitchFamily="34" charset="-120"/>
                <a:ea typeface="微軟正黑體" panose="020B0604030504040204" pitchFamily="34" charset="-120"/>
              </a:rPr>
              <a:t>申請時程</a:t>
            </a:r>
            <a:endParaRPr lang="en-US" altLang="zh-TW" sz="2400" b="1" dirty="0">
              <a:solidFill>
                <a:srgbClr val="000000"/>
              </a:solidFill>
              <a:latin typeface="微軟正黑體" panose="020B0604030504040204" pitchFamily="34" charset="-120"/>
              <a:ea typeface="微軟正黑體" panose="020B0604030504040204" pitchFamily="34" charset="-120"/>
            </a:endParaRPr>
          </a:p>
        </p:txBody>
      </p:sp>
      <p:sp>
        <p:nvSpPr>
          <p:cNvPr id="10" name="PA-1">
            <a:extLst>
              <a:ext uri="{FF2B5EF4-FFF2-40B4-BE49-F238E27FC236}">
                <a16:creationId xmlns:a16="http://schemas.microsoft.com/office/drawing/2014/main" id="{E965C4FE-7550-43F2-BC0F-C2F94BF0A260}"/>
              </a:ext>
            </a:extLst>
          </p:cNvPr>
          <p:cNvSpPr>
            <a:spLocks/>
          </p:cNvSpPr>
          <p:nvPr>
            <p:custDataLst>
              <p:tags r:id="rId1"/>
            </p:custDataLst>
          </p:nvPr>
        </p:nvSpPr>
        <p:spPr>
          <a:xfrm flipH="1" flipV="1">
            <a:off x="2474185" y="5588053"/>
            <a:ext cx="8460000" cy="288000"/>
          </a:xfrm>
          <a:prstGeom prst="roundRect">
            <a:avLst>
              <a:gd name="adj" fmla="val 50000"/>
            </a:avLst>
          </a:prstGeom>
          <a:gradFill>
            <a:gsLst>
              <a:gs pos="0">
                <a:srgbClr val="FFFFFF"/>
              </a:gs>
              <a:gs pos="65000">
                <a:srgbClr val="EEF2F9"/>
              </a:gs>
            </a:gsLst>
            <a:lin ang="2700000" scaled="0"/>
          </a:gradFill>
          <a:ln w="25400" cap="flat" cmpd="sng" algn="ctr">
            <a:gradFill>
              <a:gsLst>
                <a:gs pos="0">
                  <a:srgbClr val="FFFFFF">
                    <a:lumMod val="95000"/>
                    <a:lumOff val="5000"/>
                    <a:alpha val="50000"/>
                  </a:srgbClr>
                </a:gs>
                <a:gs pos="100000">
                  <a:srgbClr val="CACED4">
                    <a:lumMod val="95000"/>
                    <a:alpha val="50000"/>
                  </a:srgbClr>
                </a:gs>
              </a:gsLst>
              <a:lin ang="2700000" scaled="0"/>
            </a:gradFill>
            <a:prstDash val="solid"/>
            <a:miter lim="800000"/>
          </a:ln>
          <a:effectLst>
            <a:innerShdw blurRad="127000" dist="63500" dir="2700000">
              <a:srgbClr val="CACED4">
                <a:alpha val="70000"/>
              </a:srgbClr>
            </a:innerShdw>
          </a:effectLst>
        </p:spPr>
        <p:txBody>
          <a:bodyPr rtlCol="0" anchor="ctr"/>
          <a:lstStyle/>
          <a:p>
            <a:pPr algn="ctr">
              <a:defRPr/>
            </a:pPr>
            <a:endParaRPr lang="zh-CN" altLang="en-US" kern="0">
              <a:solidFill>
                <a:srgbClr val="EEF2F9"/>
              </a:solidFill>
              <a:latin typeface="微软雅黑" panose="020B0503020204020204" pitchFamily="34" charset="-122"/>
              <a:ea typeface="微软雅黑" panose="020B0503020204020204" pitchFamily="34" charset="-122"/>
            </a:endParaRPr>
          </a:p>
        </p:txBody>
      </p:sp>
      <p:sp>
        <p:nvSpPr>
          <p:cNvPr id="12" name="圓角矩形 11"/>
          <p:cNvSpPr/>
          <p:nvPr/>
        </p:nvSpPr>
        <p:spPr>
          <a:xfrm>
            <a:off x="2676546" y="5678053"/>
            <a:ext cx="1440000" cy="108000"/>
          </a:xfrm>
          <a:prstGeom prst="roundRect">
            <a:avLst>
              <a:gd name="adj" fmla="val 50000"/>
            </a:avLst>
          </a:prstGeom>
          <a:solidFill>
            <a:srgbClr val="84B1ED"/>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13" name="圓角矩形 12"/>
          <p:cNvSpPr/>
          <p:nvPr/>
        </p:nvSpPr>
        <p:spPr>
          <a:xfrm>
            <a:off x="8596446" y="5678053"/>
            <a:ext cx="1800000" cy="108000"/>
          </a:xfrm>
          <a:prstGeom prst="roundRect">
            <a:avLst>
              <a:gd name="adj" fmla="val 50000"/>
            </a:avLst>
          </a:prstGeom>
          <a:solidFill>
            <a:srgbClr val="EE7785"/>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grpSp>
        <p:nvGrpSpPr>
          <p:cNvPr id="14" name="群組 13"/>
          <p:cNvGrpSpPr/>
          <p:nvPr/>
        </p:nvGrpSpPr>
        <p:grpSpPr>
          <a:xfrm>
            <a:off x="10469646" y="5431663"/>
            <a:ext cx="955787" cy="588056"/>
            <a:chOff x="4305032" y="3056944"/>
            <a:chExt cx="1872414" cy="1152019"/>
          </a:xfrm>
        </p:grpSpPr>
        <p:grpSp>
          <p:nvGrpSpPr>
            <p:cNvPr id="16" name="组合 302"/>
            <p:cNvGrpSpPr/>
            <p:nvPr/>
          </p:nvGrpSpPr>
          <p:grpSpPr>
            <a:xfrm rot="5400000">
              <a:off x="4917213" y="2948731"/>
              <a:ext cx="1152019" cy="1368446"/>
              <a:chOff x="9731376" y="2195513"/>
              <a:chExt cx="811213" cy="963613"/>
            </a:xfrm>
          </p:grpSpPr>
          <p:sp>
            <p:nvSpPr>
              <p:cNvPr id="24" name="Freeform 145"/>
              <p:cNvSpPr>
                <a:spLocks/>
              </p:cNvSpPr>
              <p:nvPr/>
            </p:nvSpPr>
            <p:spPr bwMode="auto">
              <a:xfrm>
                <a:off x="9731376" y="2481263"/>
                <a:ext cx="811213" cy="587375"/>
              </a:xfrm>
              <a:custGeom>
                <a:avLst/>
                <a:gdLst>
                  <a:gd name="T0" fmla="*/ 216 w 216"/>
                  <a:gd name="T1" fmla="*/ 148 h 156"/>
                  <a:gd name="T2" fmla="*/ 208 w 216"/>
                  <a:gd name="T3" fmla="*/ 156 h 156"/>
                  <a:gd name="T4" fmla="*/ 8 w 216"/>
                  <a:gd name="T5" fmla="*/ 156 h 156"/>
                  <a:gd name="T6" fmla="*/ 0 w 216"/>
                  <a:gd name="T7" fmla="*/ 148 h 156"/>
                  <a:gd name="T8" fmla="*/ 0 w 216"/>
                  <a:gd name="T9" fmla="*/ 132 h 156"/>
                  <a:gd name="T10" fmla="*/ 88 w 216"/>
                  <a:gd name="T11" fmla="*/ 0 h 156"/>
                  <a:gd name="T12" fmla="*/ 128 w 216"/>
                  <a:gd name="T13" fmla="*/ 0 h 156"/>
                  <a:gd name="T14" fmla="*/ 216 w 216"/>
                  <a:gd name="T15" fmla="*/ 132 h 156"/>
                  <a:gd name="T16" fmla="*/ 216 w 216"/>
                  <a:gd name="T17" fmla="*/ 14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156">
                    <a:moveTo>
                      <a:pt x="216" y="148"/>
                    </a:moveTo>
                    <a:cubicBezTo>
                      <a:pt x="216" y="152"/>
                      <a:pt x="212" y="156"/>
                      <a:pt x="208" y="156"/>
                    </a:cubicBezTo>
                    <a:cubicBezTo>
                      <a:pt x="8" y="156"/>
                      <a:pt x="8" y="156"/>
                      <a:pt x="8" y="156"/>
                    </a:cubicBezTo>
                    <a:cubicBezTo>
                      <a:pt x="4" y="156"/>
                      <a:pt x="0" y="152"/>
                      <a:pt x="0" y="148"/>
                    </a:cubicBezTo>
                    <a:cubicBezTo>
                      <a:pt x="0" y="132"/>
                      <a:pt x="0" y="132"/>
                      <a:pt x="0" y="132"/>
                    </a:cubicBezTo>
                    <a:cubicBezTo>
                      <a:pt x="88" y="0"/>
                      <a:pt x="88" y="0"/>
                      <a:pt x="88" y="0"/>
                    </a:cubicBezTo>
                    <a:cubicBezTo>
                      <a:pt x="128" y="0"/>
                      <a:pt x="128" y="0"/>
                      <a:pt x="128" y="0"/>
                    </a:cubicBezTo>
                    <a:cubicBezTo>
                      <a:pt x="216" y="132"/>
                      <a:pt x="216" y="132"/>
                      <a:pt x="216" y="132"/>
                    </a:cubicBezTo>
                    <a:lnTo>
                      <a:pt x="216" y="148"/>
                    </a:lnTo>
                    <a:close/>
                  </a:path>
                </a:pathLst>
              </a:custGeom>
              <a:solidFill>
                <a:srgbClr val="82858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5" name="Freeform 146"/>
              <p:cNvSpPr>
                <a:spLocks/>
              </p:cNvSpPr>
              <p:nvPr/>
            </p:nvSpPr>
            <p:spPr bwMode="auto">
              <a:xfrm>
                <a:off x="10061576" y="2195513"/>
                <a:ext cx="150813" cy="873125"/>
              </a:xfrm>
              <a:custGeom>
                <a:avLst/>
                <a:gdLst>
                  <a:gd name="T0" fmla="*/ 0 w 40"/>
                  <a:gd name="T1" fmla="*/ 232 h 232"/>
                  <a:gd name="T2" fmla="*/ 0 w 40"/>
                  <a:gd name="T3" fmla="*/ 56 h 232"/>
                  <a:gd name="T4" fmla="*/ 20 w 40"/>
                  <a:gd name="T5" fmla="*/ 0 h 232"/>
                  <a:gd name="T6" fmla="*/ 40 w 40"/>
                  <a:gd name="T7" fmla="*/ 56 h 232"/>
                  <a:gd name="T8" fmla="*/ 40 w 40"/>
                  <a:gd name="T9" fmla="*/ 232 h 232"/>
                  <a:gd name="T10" fmla="*/ 0 w 40"/>
                  <a:gd name="T11" fmla="*/ 232 h 232"/>
                </a:gdLst>
                <a:ahLst/>
                <a:cxnLst>
                  <a:cxn ang="0">
                    <a:pos x="T0" y="T1"/>
                  </a:cxn>
                  <a:cxn ang="0">
                    <a:pos x="T2" y="T3"/>
                  </a:cxn>
                  <a:cxn ang="0">
                    <a:pos x="T4" y="T5"/>
                  </a:cxn>
                  <a:cxn ang="0">
                    <a:pos x="T6" y="T7"/>
                  </a:cxn>
                  <a:cxn ang="0">
                    <a:pos x="T8" y="T9"/>
                  </a:cxn>
                  <a:cxn ang="0">
                    <a:pos x="T10" y="T11"/>
                  </a:cxn>
                </a:cxnLst>
                <a:rect l="0" t="0" r="r" b="b"/>
                <a:pathLst>
                  <a:path w="40" h="232">
                    <a:moveTo>
                      <a:pt x="0" y="232"/>
                    </a:moveTo>
                    <a:cubicBezTo>
                      <a:pt x="0" y="56"/>
                      <a:pt x="0" y="56"/>
                      <a:pt x="0" y="56"/>
                    </a:cubicBezTo>
                    <a:cubicBezTo>
                      <a:pt x="0" y="40"/>
                      <a:pt x="12" y="0"/>
                      <a:pt x="20" y="0"/>
                    </a:cubicBezTo>
                    <a:cubicBezTo>
                      <a:pt x="28" y="0"/>
                      <a:pt x="40" y="40"/>
                      <a:pt x="40" y="56"/>
                    </a:cubicBezTo>
                    <a:cubicBezTo>
                      <a:pt x="40" y="232"/>
                      <a:pt x="40" y="232"/>
                      <a:pt x="40" y="232"/>
                    </a:cubicBezTo>
                    <a:lnTo>
                      <a:pt x="0" y="232"/>
                    </a:lnTo>
                    <a:close/>
                  </a:path>
                </a:pathLst>
              </a:custGeom>
              <a:solidFill>
                <a:srgbClr val="5C5D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6" name="Freeform 147"/>
              <p:cNvSpPr>
                <a:spLocks/>
              </p:cNvSpPr>
              <p:nvPr/>
            </p:nvSpPr>
            <p:spPr bwMode="auto">
              <a:xfrm>
                <a:off x="10091738" y="3068638"/>
                <a:ext cx="90488" cy="90488"/>
              </a:xfrm>
              <a:custGeom>
                <a:avLst/>
                <a:gdLst>
                  <a:gd name="T0" fmla="*/ 38 w 57"/>
                  <a:gd name="T1" fmla="*/ 57 h 57"/>
                  <a:gd name="T2" fmla="*/ 19 w 57"/>
                  <a:gd name="T3" fmla="*/ 57 h 57"/>
                  <a:gd name="T4" fmla="*/ 0 w 57"/>
                  <a:gd name="T5" fmla="*/ 0 h 57"/>
                  <a:gd name="T6" fmla="*/ 57 w 57"/>
                  <a:gd name="T7" fmla="*/ 0 h 57"/>
                  <a:gd name="T8" fmla="*/ 38 w 57"/>
                  <a:gd name="T9" fmla="*/ 57 h 57"/>
                </a:gdLst>
                <a:ahLst/>
                <a:cxnLst>
                  <a:cxn ang="0">
                    <a:pos x="T0" y="T1"/>
                  </a:cxn>
                  <a:cxn ang="0">
                    <a:pos x="T2" y="T3"/>
                  </a:cxn>
                  <a:cxn ang="0">
                    <a:pos x="T4" y="T5"/>
                  </a:cxn>
                  <a:cxn ang="0">
                    <a:pos x="T6" y="T7"/>
                  </a:cxn>
                  <a:cxn ang="0">
                    <a:pos x="T8" y="T9"/>
                  </a:cxn>
                </a:cxnLst>
                <a:rect l="0" t="0" r="r" b="b"/>
                <a:pathLst>
                  <a:path w="57" h="57">
                    <a:moveTo>
                      <a:pt x="38" y="57"/>
                    </a:moveTo>
                    <a:lnTo>
                      <a:pt x="19" y="57"/>
                    </a:lnTo>
                    <a:lnTo>
                      <a:pt x="0" y="0"/>
                    </a:lnTo>
                    <a:lnTo>
                      <a:pt x="57" y="0"/>
                    </a:lnTo>
                    <a:lnTo>
                      <a:pt x="38" y="57"/>
                    </a:lnTo>
                    <a:close/>
                  </a:path>
                </a:pathLst>
              </a:custGeom>
              <a:solidFill>
                <a:srgbClr val="F05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7" name="Rectangle 148"/>
              <p:cNvSpPr>
                <a:spLocks noChangeArrowheads="1"/>
              </p:cNvSpPr>
              <p:nvPr/>
            </p:nvSpPr>
            <p:spPr bwMode="auto">
              <a:xfrm>
                <a:off x="9807576" y="3008313"/>
                <a:ext cx="195263"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8" name="Rectangle 149"/>
              <p:cNvSpPr>
                <a:spLocks noChangeArrowheads="1"/>
              </p:cNvSpPr>
              <p:nvPr/>
            </p:nvSpPr>
            <p:spPr bwMode="auto">
              <a:xfrm>
                <a:off x="10272713" y="3008313"/>
                <a:ext cx="195263" cy="60325"/>
              </a:xfrm>
              <a:prstGeom prst="rect">
                <a:avLst/>
              </a:prstGeom>
              <a:solidFill>
                <a:srgbClr val="5C5D5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9" name="Rectangle 150"/>
              <p:cNvSpPr>
                <a:spLocks noChangeArrowheads="1"/>
              </p:cNvSpPr>
              <p:nvPr/>
            </p:nvSpPr>
            <p:spPr bwMode="auto">
              <a:xfrm>
                <a:off x="10061576" y="3038475"/>
                <a:ext cx="150813" cy="30163"/>
              </a:xfrm>
              <a:prstGeom prst="rect">
                <a:avLst/>
              </a:prstGeom>
              <a:solidFill>
                <a:srgbClr val="D3D7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30" name="Rectangle 151"/>
              <p:cNvSpPr>
                <a:spLocks noChangeArrowheads="1"/>
              </p:cNvSpPr>
              <p:nvPr/>
            </p:nvSpPr>
            <p:spPr bwMode="auto">
              <a:xfrm>
                <a:off x="10121901" y="2887663"/>
                <a:ext cx="30163" cy="180975"/>
              </a:xfrm>
              <a:prstGeom prst="rect">
                <a:avLst/>
              </a:prstGeom>
              <a:solidFill>
                <a:srgbClr val="8285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grpSp>
        <p:grpSp>
          <p:nvGrpSpPr>
            <p:cNvPr id="18" name="组合 228"/>
            <p:cNvGrpSpPr/>
            <p:nvPr/>
          </p:nvGrpSpPr>
          <p:grpSpPr>
            <a:xfrm rot="5400000">
              <a:off x="4385613" y="3419356"/>
              <a:ext cx="266031" cy="427193"/>
              <a:chOff x="9945688" y="692150"/>
              <a:chExt cx="600075" cy="963613"/>
            </a:xfrm>
            <a:solidFill>
              <a:srgbClr val="ED3A27"/>
            </a:solidFill>
          </p:grpSpPr>
          <p:sp>
            <p:nvSpPr>
              <p:cNvPr id="22" name="Freeform 104"/>
              <p:cNvSpPr>
                <a:spLocks/>
              </p:cNvSpPr>
              <p:nvPr/>
            </p:nvSpPr>
            <p:spPr bwMode="auto">
              <a:xfrm>
                <a:off x="9945688" y="692150"/>
                <a:ext cx="300038" cy="963613"/>
              </a:xfrm>
              <a:custGeom>
                <a:avLst/>
                <a:gdLst>
                  <a:gd name="T0" fmla="*/ 0 w 80"/>
                  <a:gd name="T1" fmla="*/ 80 h 256"/>
                  <a:gd name="T2" fmla="*/ 8 w 80"/>
                  <a:gd name="T3" fmla="*/ 116 h 256"/>
                  <a:gd name="T4" fmla="*/ 80 w 80"/>
                  <a:gd name="T5" fmla="*/ 256 h 256"/>
                  <a:gd name="T6" fmla="*/ 80 w 80"/>
                  <a:gd name="T7" fmla="*/ 0 h 256"/>
                  <a:gd name="T8" fmla="*/ 0 w 80"/>
                  <a:gd name="T9" fmla="*/ 80 h 256"/>
                </a:gdLst>
                <a:ahLst/>
                <a:cxnLst>
                  <a:cxn ang="0">
                    <a:pos x="T0" y="T1"/>
                  </a:cxn>
                  <a:cxn ang="0">
                    <a:pos x="T2" y="T3"/>
                  </a:cxn>
                  <a:cxn ang="0">
                    <a:pos x="T4" y="T5"/>
                  </a:cxn>
                  <a:cxn ang="0">
                    <a:pos x="T6" y="T7"/>
                  </a:cxn>
                  <a:cxn ang="0">
                    <a:pos x="T8" y="T9"/>
                  </a:cxn>
                </a:cxnLst>
                <a:rect l="0" t="0" r="r" b="b"/>
                <a:pathLst>
                  <a:path w="80" h="256">
                    <a:moveTo>
                      <a:pt x="0" y="80"/>
                    </a:moveTo>
                    <a:cubicBezTo>
                      <a:pt x="0" y="93"/>
                      <a:pt x="3" y="105"/>
                      <a:pt x="8" y="116"/>
                    </a:cubicBezTo>
                    <a:cubicBezTo>
                      <a:pt x="80" y="256"/>
                      <a:pt x="80" y="256"/>
                      <a:pt x="80" y="256"/>
                    </a:cubicBezTo>
                    <a:cubicBezTo>
                      <a:pt x="80" y="0"/>
                      <a:pt x="80" y="0"/>
                      <a:pt x="80" y="0"/>
                    </a:cubicBezTo>
                    <a:cubicBezTo>
                      <a:pt x="36" y="0"/>
                      <a:pt x="0" y="36"/>
                      <a:pt x="0" y="80"/>
                    </a:cubicBezTo>
                    <a:close/>
                  </a:path>
                </a:pathLst>
              </a:custGeom>
              <a:solidFill>
                <a:srgbClr val="EE77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3" name="Freeform 105"/>
              <p:cNvSpPr>
                <a:spLocks/>
              </p:cNvSpPr>
              <p:nvPr/>
            </p:nvSpPr>
            <p:spPr bwMode="auto">
              <a:xfrm>
                <a:off x="10245725" y="692150"/>
                <a:ext cx="300038" cy="963613"/>
              </a:xfrm>
              <a:custGeom>
                <a:avLst/>
                <a:gdLst>
                  <a:gd name="T0" fmla="*/ 80 w 80"/>
                  <a:gd name="T1" fmla="*/ 80 h 256"/>
                  <a:gd name="T2" fmla="*/ 0 w 80"/>
                  <a:gd name="T3" fmla="*/ 0 h 256"/>
                  <a:gd name="T4" fmla="*/ 0 w 80"/>
                  <a:gd name="T5" fmla="*/ 256 h 256"/>
                  <a:gd name="T6" fmla="*/ 72 w 80"/>
                  <a:gd name="T7" fmla="*/ 116 h 256"/>
                  <a:gd name="T8" fmla="*/ 80 w 80"/>
                  <a:gd name="T9" fmla="*/ 80 h 256"/>
                </a:gdLst>
                <a:ahLst/>
                <a:cxnLst>
                  <a:cxn ang="0">
                    <a:pos x="T0" y="T1"/>
                  </a:cxn>
                  <a:cxn ang="0">
                    <a:pos x="T2" y="T3"/>
                  </a:cxn>
                  <a:cxn ang="0">
                    <a:pos x="T4" y="T5"/>
                  </a:cxn>
                  <a:cxn ang="0">
                    <a:pos x="T6" y="T7"/>
                  </a:cxn>
                  <a:cxn ang="0">
                    <a:pos x="T8" y="T9"/>
                  </a:cxn>
                </a:cxnLst>
                <a:rect l="0" t="0" r="r" b="b"/>
                <a:pathLst>
                  <a:path w="80" h="256">
                    <a:moveTo>
                      <a:pt x="80" y="80"/>
                    </a:moveTo>
                    <a:cubicBezTo>
                      <a:pt x="80" y="36"/>
                      <a:pt x="44" y="0"/>
                      <a:pt x="0" y="0"/>
                    </a:cubicBezTo>
                    <a:cubicBezTo>
                      <a:pt x="0" y="256"/>
                      <a:pt x="0" y="256"/>
                      <a:pt x="0" y="256"/>
                    </a:cubicBezTo>
                    <a:cubicBezTo>
                      <a:pt x="72" y="116"/>
                      <a:pt x="72" y="116"/>
                      <a:pt x="72" y="116"/>
                    </a:cubicBezTo>
                    <a:cubicBezTo>
                      <a:pt x="77" y="105"/>
                      <a:pt x="80" y="93"/>
                      <a:pt x="80" y="80"/>
                    </a:cubicBezTo>
                    <a:close/>
                  </a:path>
                </a:pathLst>
              </a:custGeom>
              <a:solidFill>
                <a:srgbClr val="EE77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grpSp>
        <p:grpSp>
          <p:nvGrpSpPr>
            <p:cNvPr id="19" name="组合 228"/>
            <p:cNvGrpSpPr/>
            <p:nvPr/>
          </p:nvGrpSpPr>
          <p:grpSpPr>
            <a:xfrm rot="5400000">
              <a:off x="4493940" y="3503414"/>
              <a:ext cx="154436" cy="247993"/>
              <a:chOff x="9945688" y="692150"/>
              <a:chExt cx="600075" cy="963613"/>
            </a:xfrm>
          </p:grpSpPr>
          <p:sp>
            <p:nvSpPr>
              <p:cNvPr id="20" name="Freeform 104"/>
              <p:cNvSpPr>
                <a:spLocks/>
              </p:cNvSpPr>
              <p:nvPr/>
            </p:nvSpPr>
            <p:spPr bwMode="auto">
              <a:xfrm>
                <a:off x="9945688" y="692150"/>
                <a:ext cx="300038" cy="963613"/>
              </a:xfrm>
              <a:custGeom>
                <a:avLst/>
                <a:gdLst>
                  <a:gd name="T0" fmla="*/ 0 w 80"/>
                  <a:gd name="T1" fmla="*/ 80 h 256"/>
                  <a:gd name="T2" fmla="*/ 8 w 80"/>
                  <a:gd name="T3" fmla="*/ 116 h 256"/>
                  <a:gd name="T4" fmla="*/ 80 w 80"/>
                  <a:gd name="T5" fmla="*/ 256 h 256"/>
                  <a:gd name="T6" fmla="*/ 80 w 80"/>
                  <a:gd name="T7" fmla="*/ 0 h 256"/>
                  <a:gd name="T8" fmla="*/ 0 w 80"/>
                  <a:gd name="T9" fmla="*/ 80 h 256"/>
                </a:gdLst>
                <a:ahLst/>
                <a:cxnLst>
                  <a:cxn ang="0">
                    <a:pos x="T0" y="T1"/>
                  </a:cxn>
                  <a:cxn ang="0">
                    <a:pos x="T2" y="T3"/>
                  </a:cxn>
                  <a:cxn ang="0">
                    <a:pos x="T4" y="T5"/>
                  </a:cxn>
                  <a:cxn ang="0">
                    <a:pos x="T6" y="T7"/>
                  </a:cxn>
                  <a:cxn ang="0">
                    <a:pos x="T8" y="T9"/>
                  </a:cxn>
                </a:cxnLst>
                <a:rect l="0" t="0" r="r" b="b"/>
                <a:pathLst>
                  <a:path w="80" h="256">
                    <a:moveTo>
                      <a:pt x="0" y="80"/>
                    </a:moveTo>
                    <a:cubicBezTo>
                      <a:pt x="0" y="93"/>
                      <a:pt x="3" y="105"/>
                      <a:pt x="8" y="116"/>
                    </a:cubicBezTo>
                    <a:cubicBezTo>
                      <a:pt x="80" y="256"/>
                      <a:pt x="80" y="256"/>
                      <a:pt x="80" y="256"/>
                    </a:cubicBezTo>
                    <a:cubicBezTo>
                      <a:pt x="80" y="0"/>
                      <a:pt x="80" y="0"/>
                      <a:pt x="80" y="0"/>
                    </a:cubicBezTo>
                    <a:cubicBezTo>
                      <a:pt x="36" y="0"/>
                      <a:pt x="0" y="36"/>
                      <a:pt x="0" y="80"/>
                    </a:cubicBezTo>
                    <a:close/>
                  </a:path>
                </a:pathLst>
              </a:custGeom>
              <a:solidFill>
                <a:srgbClr val="F7A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sp>
            <p:nvSpPr>
              <p:cNvPr id="21" name="Freeform 105"/>
              <p:cNvSpPr>
                <a:spLocks/>
              </p:cNvSpPr>
              <p:nvPr/>
            </p:nvSpPr>
            <p:spPr bwMode="auto">
              <a:xfrm>
                <a:off x="10245725" y="692150"/>
                <a:ext cx="300038" cy="963613"/>
              </a:xfrm>
              <a:custGeom>
                <a:avLst/>
                <a:gdLst>
                  <a:gd name="T0" fmla="*/ 80 w 80"/>
                  <a:gd name="T1" fmla="*/ 80 h 256"/>
                  <a:gd name="T2" fmla="*/ 0 w 80"/>
                  <a:gd name="T3" fmla="*/ 0 h 256"/>
                  <a:gd name="T4" fmla="*/ 0 w 80"/>
                  <a:gd name="T5" fmla="*/ 256 h 256"/>
                  <a:gd name="T6" fmla="*/ 72 w 80"/>
                  <a:gd name="T7" fmla="*/ 116 h 256"/>
                  <a:gd name="T8" fmla="*/ 80 w 80"/>
                  <a:gd name="T9" fmla="*/ 80 h 256"/>
                </a:gdLst>
                <a:ahLst/>
                <a:cxnLst>
                  <a:cxn ang="0">
                    <a:pos x="T0" y="T1"/>
                  </a:cxn>
                  <a:cxn ang="0">
                    <a:pos x="T2" y="T3"/>
                  </a:cxn>
                  <a:cxn ang="0">
                    <a:pos x="T4" y="T5"/>
                  </a:cxn>
                  <a:cxn ang="0">
                    <a:pos x="T6" y="T7"/>
                  </a:cxn>
                  <a:cxn ang="0">
                    <a:pos x="T8" y="T9"/>
                  </a:cxn>
                </a:cxnLst>
                <a:rect l="0" t="0" r="r" b="b"/>
                <a:pathLst>
                  <a:path w="80" h="256">
                    <a:moveTo>
                      <a:pt x="80" y="80"/>
                    </a:moveTo>
                    <a:cubicBezTo>
                      <a:pt x="80" y="36"/>
                      <a:pt x="44" y="0"/>
                      <a:pt x="0" y="0"/>
                    </a:cubicBezTo>
                    <a:cubicBezTo>
                      <a:pt x="0" y="256"/>
                      <a:pt x="0" y="256"/>
                      <a:pt x="0" y="256"/>
                    </a:cubicBezTo>
                    <a:cubicBezTo>
                      <a:pt x="72" y="116"/>
                      <a:pt x="72" y="116"/>
                      <a:pt x="72" y="116"/>
                    </a:cubicBezTo>
                    <a:cubicBezTo>
                      <a:pt x="77" y="105"/>
                      <a:pt x="80" y="93"/>
                      <a:pt x="80" y="80"/>
                    </a:cubicBezTo>
                    <a:close/>
                  </a:path>
                </a:pathLst>
              </a:custGeom>
              <a:solidFill>
                <a:srgbClr val="F7A7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rgbClr val="000000"/>
                  </a:solidFill>
                  <a:effectLst/>
                  <a:uLnTx/>
                  <a:uFillTx/>
                </a:endParaRPr>
              </a:p>
            </p:txBody>
          </p:sp>
        </p:grpSp>
      </p:grpSp>
      <p:sp>
        <p:nvSpPr>
          <p:cNvPr id="31" name="圓角矩形 30"/>
          <p:cNvSpPr/>
          <p:nvPr/>
        </p:nvSpPr>
        <p:spPr>
          <a:xfrm>
            <a:off x="2748153" y="6019719"/>
            <a:ext cx="1296000" cy="576000"/>
          </a:xfrm>
          <a:prstGeom prst="roundRect">
            <a:avLst/>
          </a:prstGeom>
          <a:solidFill>
            <a:srgbClr val="FFFFFF"/>
          </a:solidFill>
          <a:ln w="12700" cap="flat" cmpd="sng" algn="ctr">
            <a:solidFill>
              <a:srgbClr val="84B1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32" name="橢圓 31">
            <a:extLst>
              <a:ext uri="{FF2B5EF4-FFF2-40B4-BE49-F238E27FC236}">
                <a16:creationId xmlns:a16="http://schemas.microsoft.com/office/drawing/2014/main" id="{2BEDC3D4-2900-4D7B-9069-ED6FCC51A5EA}"/>
              </a:ext>
            </a:extLst>
          </p:cNvPr>
          <p:cNvSpPr/>
          <p:nvPr/>
        </p:nvSpPr>
        <p:spPr>
          <a:xfrm>
            <a:off x="3306153" y="5648207"/>
            <a:ext cx="180000" cy="180000"/>
          </a:xfrm>
          <a:prstGeom prst="ellipse">
            <a:avLst/>
          </a:prstGeom>
          <a:solidFill>
            <a:srgbClr val="FFFFFF"/>
          </a:solidFill>
          <a:ln w="19050" cap="flat" cmpd="sng" algn="ctr">
            <a:solidFill>
              <a:srgbClr val="84B1E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cxnSp>
        <p:nvCxnSpPr>
          <p:cNvPr id="33" name="直線單箭頭接點 32"/>
          <p:cNvCxnSpPr/>
          <p:nvPr/>
        </p:nvCxnSpPr>
        <p:spPr>
          <a:xfrm flipH="1">
            <a:off x="3397201" y="5828207"/>
            <a:ext cx="0" cy="180000"/>
          </a:xfrm>
          <a:prstGeom prst="straightConnector1">
            <a:avLst/>
          </a:prstGeom>
          <a:noFill/>
          <a:ln w="6350" cap="flat" cmpd="sng" algn="ctr">
            <a:solidFill>
              <a:srgbClr val="84B1ED"/>
            </a:solidFill>
            <a:prstDash val="solid"/>
            <a:miter lim="800000"/>
            <a:tailEnd type="oval"/>
          </a:ln>
          <a:effectLst/>
        </p:spPr>
      </p:cxnSp>
      <p:sp>
        <p:nvSpPr>
          <p:cNvPr id="34" name="矩形 33"/>
          <p:cNvSpPr/>
          <p:nvPr/>
        </p:nvSpPr>
        <p:spPr>
          <a:xfrm>
            <a:off x="2770020" y="6035121"/>
            <a:ext cx="1252266" cy="307777"/>
          </a:xfrm>
          <a:prstGeom prst="rect">
            <a:avLst/>
          </a:prstGeom>
        </p:spPr>
        <p:txBody>
          <a:bodyPr wrap="none">
            <a:spAutoFit/>
          </a:bodyPr>
          <a:lstStyle/>
          <a:p>
            <a:pPr algn="ctr"/>
            <a:r>
              <a:rPr lang="en-US" altLang="zh-TW" sz="1400" b="1" dirty="0">
                <a:solidFill>
                  <a:srgbClr val="993300"/>
                </a:solidFill>
                <a:latin typeface="微軟正黑體" panose="020B0604030504040204" pitchFamily="34" charset="-120"/>
                <a:ea typeface="微軟正黑體" panose="020B0604030504040204" pitchFamily="34" charset="-120"/>
              </a:rPr>
              <a:t>5</a:t>
            </a:r>
            <a:r>
              <a:rPr lang="zh-TW" altLang="en-US" sz="1400" b="1" dirty="0">
                <a:solidFill>
                  <a:srgbClr val="993300"/>
                </a:solidFill>
                <a:latin typeface="微軟正黑體" panose="020B0604030504040204" pitchFamily="34" charset="-120"/>
                <a:ea typeface="微軟正黑體" panose="020B0604030504040204" pitchFamily="34" charset="-120"/>
              </a:rPr>
              <a:t>月份</a:t>
            </a:r>
            <a:r>
              <a:rPr lang="en-US" altLang="zh-TW" sz="1400" b="1" dirty="0">
                <a:solidFill>
                  <a:srgbClr val="993300"/>
                </a:solidFill>
                <a:latin typeface="微軟正黑體" panose="020B0604030504040204" pitchFamily="34" charset="-120"/>
                <a:ea typeface="微軟正黑體" panose="020B0604030504040204" pitchFamily="34" charset="-120"/>
              </a:rPr>
              <a:t>~8</a:t>
            </a:r>
            <a:r>
              <a:rPr lang="zh-TW" altLang="en-US" sz="1400" b="1" dirty="0">
                <a:solidFill>
                  <a:srgbClr val="993300"/>
                </a:solidFill>
                <a:latin typeface="微軟正黑體" panose="020B0604030504040204" pitchFamily="34" charset="-120"/>
                <a:ea typeface="微軟正黑體" panose="020B0604030504040204" pitchFamily="34" charset="-120"/>
              </a:rPr>
              <a:t>月底</a:t>
            </a:r>
          </a:p>
        </p:txBody>
      </p:sp>
      <p:sp>
        <p:nvSpPr>
          <p:cNvPr id="35" name="矩形 34"/>
          <p:cNvSpPr/>
          <p:nvPr/>
        </p:nvSpPr>
        <p:spPr>
          <a:xfrm>
            <a:off x="2765210" y="6305980"/>
            <a:ext cx="1261885" cy="284693"/>
          </a:xfrm>
          <a:prstGeom prst="rect">
            <a:avLst/>
          </a:prstGeom>
        </p:spPr>
        <p:txBody>
          <a:bodyPr wrap="none">
            <a:spAutoFit/>
          </a:bodyPr>
          <a:lstStyle/>
          <a:p>
            <a:pPr algn="ctr">
              <a:lnSpc>
                <a:spcPts val="1500"/>
              </a:lnSpc>
            </a:pPr>
            <a:r>
              <a:rPr lang="zh-TW" altLang="en-US" sz="1400" b="1" dirty="0">
                <a:solidFill>
                  <a:srgbClr val="84D0F1">
                    <a:lumMod val="75000"/>
                  </a:srgbClr>
                </a:solidFill>
                <a:latin typeface="微軟正黑體" panose="020B0604030504040204" pitchFamily="34" charset="-120"/>
                <a:ea typeface="微軟正黑體" panose="020B0604030504040204" pitchFamily="34" charset="-120"/>
              </a:rPr>
              <a:t>線上受理申請</a:t>
            </a:r>
          </a:p>
        </p:txBody>
      </p:sp>
      <p:sp>
        <p:nvSpPr>
          <p:cNvPr id="36" name="圓角矩形 35"/>
          <p:cNvSpPr/>
          <p:nvPr/>
        </p:nvSpPr>
        <p:spPr>
          <a:xfrm>
            <a:off x="8909214" y="6009608"/>
            <a:ext cx="1296000" cy="576000"/>
          </a:xfrm>
          <a:prstGeom prst="roundRect">
            <a:avLst/>
          </a:prstGeom>
          <a:solidFill>
            <a:srgbClr val="FFFFFF"/>
          </a:solidFill>
          <a:ln w="12700" cap="flat" cmpd="sng" algn="ctr">
            <a:solidFill>
              <a:srgbClr val="EE778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37" name="矩形 36"/>
          <p:cNvSpPr/>
          <p:nvPr/>
        </p:nvSpPr>
        <p:spPr>
          <a:xfrm>
            <a:off x="9141877" y="6025010"/>
            <a:ext cx="830676" cy="307777"/>
          </a:xfrm>
          <a:prstGeom prst="rect">
            <a:avLst/>
          </a:prstGeom>
        </p:spPr>
        <p:txBody>
          <a:bodyPr wrap="none">
            <a:spAutoFit/>
          </a:bodyPr>
          <a:lstStyle/>
          <a:p>
            <a:pPr algn="ctr"/>
            <a:r>
              <a:rPr lang="zh-TW" altLang="en-US" sz="1400" b="1" dirty="0" smtClean="0">
                <a:solidFill>
                  <a:srgbClr val="993300"/>
                </a:solidFill>
                <a:latin typeface="微軟正黑體" panose="020B0604030504040204" pitchFamily="34" charset="-120"/>
                <a:ea typeface="微軟正黑體" panose="020B0604030504040204" pitchFamily="34" charset="-120"/>
              </a:rPr>
              <a:t>隔年</a:t>
            </a:r>
            <a:r>
              <a:rPr lang="en-US" altLang="zh-TW" sz="1400" b="1" dirty="0" smtClean="0">
                <a:solidFill>
                  <a:srgbClr val="993300"/>
                </a:solidFill>
                <a:latin typeface="微軟正黑體" panose="020B0604030504040204" pitchFamily="34" charset="-120"/>
                <a:ea typeface="微軟正黑體" panose="020B0604030504040204" pitchFamily="34" charset="-120"/>
              </a:rPr>
              <a:t>1</a:t>
            </a:r>
            <a:r>
              <a:rPr lang="zh-TW" altLang="en-US" sz="1400" b="1" dirty="0" smtClean="0">
                <a:solidFill>
                  <a:srgbClr val="993300"/>
                </a:solidFill>
                <a:latin typeface="微軟正黑體" panose="020B0604030504040204" pitchFamily="34" charset="-120"/>
                <a:ea typeface="微軟正黑體" panose="020B0604030504040204" pitchFamily="34" charset="-120"/>
              </a:rPr>
              <a:t>月</a:t>
            </a:r>
            <a:endParaRPr lang="zh-TW" altLang="en-US" sz="1400" b="1" dirty="0">
              <a:solidFill>
                <a:srgbClr val="993300"/>
              </a:solidFill>
              <a:latin typeface="微軟正黑體" panose="020B0604030504040204" pitchFamily="34" charset="-120"/>
              <a:ea typeface="微軟正黑體" panose="020B0604030504040204" pitchFamily="34" charset="-120"/>
            </a:endParaRPr>
          </a:p>
        </p:txBody>
      </p:sp>
      <p:sp>
        <p:nvSpPr>
          <p:cNvPr id="38" name="矩形 37"/>
          <p:cNvSpPr/>
          <p:nvPr/>
        </p:nvSpPr>
        <p:spPr>
          <a:xfrm>
            <a:off x="9105808" y="6295869"/>
            <a:ext cx="902811" cy="284693"/>
          </a:xfrm>
          <a:prstGeom prst="rect">
            <a:avLst/>
          </a:prstGeom>
        </p:spPr>
        <p:txBody>
          <a:bodyPr wrap="none">
            <a:spAutoFit/>
          </a:bodyPr>
          <a:lstStyle/>
          <a:p>
            <a:pPr algn="ctr">
              <a:lnSpc>
                <a:spcPts val="1500"/>
              </a:lnSpc>
            </a:pPr>
            <a:r>
              <a:rPr lang="zh-TW" altLang="en-US" sz="1400" b="1" dirty="0" smtClean="0">
                <a:solidFill>
                  <a:srgbClr val="0070C0"/>
                </a:solidFill>
                <a:latin typeface="微軟正黑體" panose="020B0604030504040204" pitchFamily="34" charset="-120"/>
                <a:ea typeface="微軟正黑體" panose="020B0604030504040204" pitchFamily="34" charset="-120"/>
              </a:rPr>
              <a:t>核定公告</a:t>
            </a:r>
            <a:endParaRPr lang="zh-TW" altLang="en-US" sz="1400" b="1" dirty="0">
              <a:solidFill>
                <a:srgbClr val="0070C0"/>
              </a:solidFill>
              <a:latin typeface="微軟正黑體" panose="020B0604030504040204" pitchFamily="34" charset="-120"/>
              <a:ea typeface="微軟正黑體" panose="020B0604030504040204" pitchFamily="34" charset="-120"/>
            </a:endParaRPr>
          </a:p>
        </p:txBody>
      </p:sp>
      <p:sp>
        <p:nvSpPr>
          <p:cNvPr id="39" name="橢圓 38">
            <a:extLst>
              <a:ext uri="{FF2B5EF4-FFF2-40B4-BE49-F238E27FC236}">
                <a16:creationId xmlns:a16="http://schemas.microsoft.com/office/drawing/2014/main" id="{2BEDC3D4-2900-4D7B-9069-ED6FCC51A5EA}"/>
              </a:ext>
            </a:extLst>
          </p:cNvPr>
          <p:cNvSpPr/>
          <p:nvPr/>
        </p:nvSpPr>
        <p:spPr>
          <a:xfrm>
            <a:off x="9459120" y="5648207"/>
            <a:ext cx="180000" cy="180000"/>
          </a:xfrm>
          <a:prstGeom prst="ellipse">
            <a:avLst/>
          </a:prstGeom>
          <a:solidFill>
            <a:srgbClr val="FFFFFF"/>
          </a:solidFill>
          <a:ln w="19050" cap="flat" cmpd="sng" algn="ctr">
            <a:solidFill>
              <a:srgbClr val="EE778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cxnSp>
        <p:nvCxnSpPr>
          <p:cNvPr id="40" name="直線單箭頭接點 39"/>
          <p:cNvCxnSpPr/>
          <p:nvPr/>
        </p:nvCxnSpPr>
        <p:spPr>
          <a:xfrm flipH="1">
            <a:off x="9550168" y="5828207"/>
            <a:ext cx="0" cy="180000"/>
          </a:xfrm>
          <a:prstGeom prst="straightConnector1">
            <a:avLst/>
          </a:prstGeom>
          <a:noFill/>
          <a:ln w="6350" cap="flat" cmpd="sng" algn="ctr">
            <a:solidFill>
              <a:srgbClr val="EE7785"/>
            </a:solidFill>
            <a:prstDash val="solid"/>
            <a:miter lim="800000"/>
            <a:tailEnd type="oval"/>
          </a:ln>
          <a:effectLst/>
        </p:spPr>
      </p:cxnSp>
      <p:sp>
        <p:nvSpPr>
          <p:cNvPr id="41" name="圓角矩形 40"/>
          <p:cNvSpPr/>
          <p:nvPr/>
        </p:nvSpPr>
        <p:spPr>
          <a:xfrm>
            <a:off x="4246704" y="5680579"/>
            <a:ext cx="4248000" cy="108000"/>
          </a:xfrm>
          <a:prstGeom prst="roundRect">
            <a:avLst>
              <a:gd name="adj" fmla="val 50000"/>
            </a:avLst>
          </a:prstGeom>
          <a:solidFill>
            <a:srgbClr val="FED34D">
              <a:lumMod val="60000"/>
              <a:lumOff val="40000"/>
            </a:srgbClr>
          </a:solidFill>
          <a:ln w="285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42" name="圓角矩形 41"/>
          <p:cNvSpPr/>
          <p:nvPr/>
        </p:nvSpPr>
        <p:spPr>
          <a:xfrm>
            <a:off x="5720219" y="6021520"/>
            <a:ext cx="1296000" cy="576000"/>
          </a:xfrm>
          <a:prstGeom prst="roundRect">
            <a:avLst/>
          </a:prstGeom>
          <a:solidFill>
            <a:srgbClr val="FFFFFF"/>
          </a:solidFill>
          <a:ln w="12700" cap="flat" cmpd="sng" algn="ctr">
            <a:solidFill>
              <a:srgbClr val="FFD9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43" name="橢圓 42">
            <a:extLst>
              <a:ext uri="{FF2B5EF4-FFF2-40B4-BE49-F238E27FC236}">
                <a16:creationId xmlns:a16="http://schemas.microsoft.com/office/drawing/2014/main" id="{2BEDC3D4-2900-4D7B-9069-ED6FCC51A5EA}"/>
              </a:ext>
            </a:extLst>
          </p:cNvPr>
          <p:cNvSpPr/>
          <p:nvPr/>
        </p:nvSpPr>
        <p:spPr>
          <a:xfrm>
            <a:off x="6278219" y="5650008"/>
            <a:ext cx="180000" cy="180000"/>
          </a:xfrm>
          <a:prstGeom prst="ellipse">
            <a:avLst/>
          </a:prstGeom>
          <a:solidFill>
            <a:srgbClr val="FFFFFF"/>
          </a:solidFill>
          <a:ln w="19050" cap="flat" cmpd="sng" algn="ctr">
            <a:solidFill>
              <a:srgbClr val="FFD9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cxnSp>
        <p:nvCxnSpPr>
          <p:cNvPr id="44" name="直線單箭頭接點 43"/>
          <p:cNvCxnSpPr/>
          <p:nvPr/>
        </p:nvCxnSpPr>
        <p:spPr>
          <a:xfrm flipH="1">
            <a:off x="6369267" y="5830008"/>
            <a:ext cx="0" cy="180000"/>
          </a:xfrm>
          <a:prstGeom prst="straightConnector1">
            <a:avLst/>
          </a:prstGeom>
          <a:noFill/>
          <a:ln w="6350" cap="flat" cmpd="sng" algn="ctr">
            <a:solidFill>
              <a:srgbClr val="FFD966"/>
            </a:solidFill>
            <a:prstDash val="solid"/>
            <a:miter lim="800000"/>
            <a:tailEnd type="oval"/>
          </a:ln>
          <a:effectLst/>
        </p:spPr>
      </p:cxnSp>
      <p:sp>
        <p:nvSpPr>
          <p:cNvPr id="45" name="矩形 44"/>
          <p:cNvSpPr/>
          <p:nvPr/>
        </p:nvSpPr>
        <p:spPr>
          <a:xfrm>
            <a:off x="5899181" y="6036922"/>
            <a:ext cx="938077" cy="307777"/>
          </a:xfrm>
          <a:prstGeom prst="rect">
            <a:avLst/>
          </a:prstGeom>
        </p:spPr>
        <p:txBody>
          <a:bodyPr wrap="none">
            <a:spAutoFit/>
          </a:bodyPr>
          <a:lstStyle/>
          <a:p>
            <a:pPr algn="ctr"/>
            <a:r>
              <a:rPr lang="en-US" altLang="zh-TW" sz="1400" b="1" dirty="0" smtClean="0">
                <a:solidFill>
                  <a:srgbClr val="993300"/>
                </a:solidFill>
                <a:latin typeface="微軟正黑體" panose="020B0604030504040204" pitchFamily="34" charset="-120"/>
                <a:ea typeface="微軟正黑體" panose="020B0604030504040204" pitchFamily="34" charset="-120"/>
              </a:rPr>
              <a:t>12</a:t>
            </a:r>
            <a:r>
              <a:rPr lang="zh-TW" altLang="en-US" sz="1400" b="1" dirty="0" smtClean="0">
                <a:solidFill>
                  <a:srgbClr val="993300"/>
                </a:solidFill>
                <a:latin typeface="微軟正黑體" panose="020B0604030504040204" pitchFamily="34" charset="-120"/>
                <a:ea typeface="微軟正黑體" panose="020B0604030504040204" pitchFamily="34" charset="-120"/>
              </a:rPr>
              <a:t>月上旬</a:t>
            </a:r>
            <a:endParaRPr lang="zh-TW" altLang="en-US" sz="1400" b="1" dirty="0">
              <a:solidFill>
                <a:srgbClr val="993300"/>
              </a:solidFill>
              <a:latin typeface="微軟正黑體" panose="020B0604030504040204" pitchFamily="34" charset="-120"/>
              <a:ea typeface="微軟正黑體" panose="020B0604030504040204" pitchFamily="34" charset="-120"/>
            </a:endParaRPr>
          </a:p>
        </p:txBody>
      </p:sp>
      <p:sp>
        <p:nvSpPr>
          <p:cNvPr id="46" name="矩形 45"/>
          <p:cNvSpPr/>
          <p:nvPr/>
        </p:nvSpPr>
        <p:spPr>
          <a:xfrm>
            <a:off x="5916813" y="6307781"/>
            <a:ext cx="902811" cy="284693"/>
          </a:xfrm>
          <a:prstGeom prst="rect">
            <a:avLst/>
          </a:prstGeom>
        </p:spPr>
        <p:txBody>
          <a:bodyPr wrap="none">
            <a:spAutoFit/>
          </a:bodyPr>
          <a:lstStyle/>
          <a:p>
            <a:pPr algn="ctr">
              <a:lnSpc>
                <a:spcPts val="1500"/>
              </a:lnSpc>
            </a:pPr>
            <a:r>
              <a:rPr lang="zh-TW" altLang="en-US" sz="1400" b="1" dirty="0" smtClean="0">
                <a:solidFill>
                  <a:srgbClr val="7030A0"/>
                </a:solidFill>
                <a:latin typeface="微軟正黑體" panose="020B0604030504040204" pitchFamily="34" charset="-120"/>
                <a:ea typeface="微軟正黑體" panose="020B0604030504040204" pitchFamily="34" charset="-120"/>
              </a:rPr>
              <a:t>簡報審查</a:t>
            </a:r>
            <a:endParaRPr lang="zh-TW" altLang="en-US" sz="1400" b="1" dirty="0">
              <a:solidFill>
                <a:srgbClr val="7030A0"/>
              </a:solidFill>
              <a:latin typeface="微軟正黑體" panose="020B0604030504040204" pitchFamily="34" charset="-120"/>
              <a:ea typeface="微軟正黑體" panose="020B0604030504040204" pitchFamily="34" charset="-120"/>
            </a:endParaRPr>
          </a:p>
        </p:txBody>
      </p:sp>
      <p:sp>
        <p:nvSpPr>
          <p:cNvPr id="47" name="圓角矩形 46"/>
          <p:cNvSpPr/>
          <p:nvPr/>
        </p:nvSpPr>
        <p:spPr>
          <a:xfrm>
            <a:off x="4297620" y="6019719"/>
            <a:ext cx="1296000" cy="576000"/>
          </a:xfrm>
          <a:prstGeom prst="roundRect">
            <a:avLst/>
          </a:prstGeom>
          <a:solidFill>
            <a:srgbClr val="FFFFFF"/>
          </a:solidFill>
          <a:ln w="12700" cap="flat" cmpd="sng" algn="ctr">
            <a:solidFill>
              <a:srgbClr val="FFD9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48" name="橢圓 47">
            <a:extLst>
              <a:ext uri="{FF2B5EF4-FFF2-40B4-BE49-F238E27FC236}">
                <a16:creationId xmlns:a16="http://schemas.microsoft.com/office/drawing/2014/main" id="{2BEDC3D4-2900-4D7B-9069-ED6FCC51A5EA}"/>
              </a:ext>
            </a:extLst>
          </p:cNvPr>
          <p:cNvSpPr/>
          <p:nvPr/>
        </p:nvSpPr>
        <p:spPr>
          <a:xfrm>
            <a:off x="4855620" y="5648207"/>
            <a:ext cx="180000" cy="180000"/>
          </a:xfrm>
          <a:prstGeom prst="ellipse">
            <a:avLst/>
          </a:prstGeom>
          <a:solidFill>
            <a:srgbClr val="FFFFFF"/>
          </a:solidFill>
          <a:ln w="19050" cap="flat" cmpd="sng" algn="ctr">
            <a:solidFill>
              <a:srgbClr val="FFD9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cxnSp>
        <p:nvCxnSpPr>
          <p:cNvPr id="49" name="直線單箭頭接點 48"/>
          <p:cNvCxnSpPr/>
          <p:nvPr/>
        </p:nvCxnSpPr>
        <p:spPr>
          <a:xfrm flipH="1">
            <a:off x="4946668" y="5828207"/>
            <a:ext cx="0" cy="180000"/>
          </a:xfrm>
          <a:prstGeom prst="straightConnector1">
            <a:avLst/>
          </a:prstGeom>
          <a:noFill/>
          <a:ln w="6350" cap="flat" cmpd="sng" algn="ctr">
            <a:solidFill>
              <a:srgbClr val="FFD966"/>
            </a:solidFill>
            <a:prstDash val="solid"/>
            <a:miter lim="800000"/>
            <a:tailEnd type="oval"/>
          </a:ln>
          <a:effectLst/>
        </p:spPr>
      </p:cxnSp>
      <p:sp>
        <p:nvSpPr>
          <p:cNvPr id="50" name="矩形 49"/>
          <p:cNvSpPr/>
          <p:nvPr/>
        </p:nvSpPr>
        <p:spPr>
          <a:xfrm>
            <a:off x="4391624" y="6035121"/>
            <a:ext cx="1107996" cy="307777"/>
          </a:xfrm>
          <a:prstGeom prst="rect">
            <a:avLst/>
          </a:prstGeom>
        </p:spPr>
        <p:txBody>
          <a:bodyPr wrap="none">
            <a:spAutoFit/>
          </a:bodyPr>
          <a:lstStyle/>
          <a:p>
            <a:pPr algn="ctr"/>
            <a:r>
              <a:rPr lang="en-US" altLang="zh-TW" sz="1400" b="1" dirty="0" smtClean="0">
                <a:solidFill>
                  <a:srgbClr val="993300"/>
                </a:solidFill>
                <a:latin typeface="微軟正黑體" panose="020B0604030504040204" pitchFamily="34" charset="-120"/>
                <a:ea typeface="微軟正黑體" panose="020B0604030504040204" pitchFamily="34" charset="-120"/>
              </a:rPr>
              <a:t>10</a:t>
            </a:r>
            <a:r>
              <a:rPr lang="zh-TW" altLang="en-US" sz="1400" b="1" dirty="0" smtClean="0">
                <a:solidFill>
                  <a:srgbClr val="993300"/>
                </a:solidFill>
                <a:latin typeface="微軟正黑體" panose="020B0604030504040204" pitchFamily="34" charset="-120"/>
                <a:ea typeface="微軟正黑體" panose="020B0604030504040204" pitchFamily="34" charset="-120"/>
              </a:rPr>
              <a:t>月</a:t>
            </a:r>
            <a:r>
              <a:rPr lang="en-US" altLang="zh-TW" sz="1400" b="1" dirty="0" smtClean="0">
                <a:solidFill>
                  <a:srgbClr val="993300"/>
                </a:solidFill>
                <a:latin typeface="微軟正黑體" panose="020B0604030504040204" pitchFamily="34" charset="-120"/>
                <a:ea typeface="微軟正黑體" panose="020B0604030504040204" pitchFamily="34" charset="-120"/>
              </a:rPr>
              <a:t>~11</a:t>
            </a:r>
            <a:r>
              <a:rPr lang="zh-TW" altLang="en-US" sz="1400" b="1" dirty="0" smtClean="0">
                <a:solidFill>
                  <a:srgbClr val="993300"/>
                </a:solidFill>
                <a:latin typeface="微軟正黑體" panose="020B0604030504040204" pitchFamily="34" charset="-120"/>
                <a:ea typeface="微軟正黑體" panose="020B0604030504040204" pitchFamily="34" charset="-120"/>
              </a:rPr>
              <a:t>月</a:t>
            </a:r>
            <a:endParaRPr lang="zh-TW" altLang="en-US" sz="1400" b="1" dirty="0">
              <a:solidFill>
                <a:srgbClr val="993300"/>
              </a:solidFill>
              <a:latin typeface="微軟正黑體" panose="020B0604030504040204" pitchFamily="34" charset="-120"/>
              <a:ea typeface="微軟正黑體" panose="020B0604030504040204" pitchFamily="34" charset="-120"/>
            </a:endParaRPr>
          </a:p>
        </p:txBody>
      </p:sp>
      <p:sp>
        <p:nvSpPr>
          <p:cNvPr id="51" name="矩形 50"/>
          <p:cNvSpPr/>
          <p:nvPr/>
        </p:nvSpPr>
        <p:spPr>
          <a:xfrm>
            <a:off x="4494214" y="6305980"/>
            <a:ext cx="902811" cy="284693"/>
          </a:xfrm>
          <a:prstGeom prst="rect">
            <a:avLst/>
          </a:prstGeom>
        </p:spPr>
        <p:txBody>
          <a:bodyPr wrap="none">
            <a:spAutoFit/>
          </a:bodyPr>
          <a:lstStyle/>
          <a:p>
            <a:pPr algn="ctr">
              <a:lnSpc>
                <a:spcPts val="1500"/>
              </a:lnSpc>
            </a:pPr>
            <a:r>
              <a:rPr lang="zh-TW" altLang="en-US" sz="1400" b="1" dirty="0" smtClean="0">
                <a:solidFill>
                  <a:srgbClr val="7030A0"/>
                </a:solidFill>
                <a:latin typeface="微軟正黑體" panose="020B0604030504040204" pitchFamily="34" charset="-120"/>
                <a:ea typeface="微軟正黑體" panose="020B0604030504040204" pitchFamily="34" charset="-120"/>
              </a:rPr>
              <a:t>書</a:t>
            </a:r>
            <a:r>
              <a:rPr lang="zh-TW" altLang="en-US" sz="1400" b="1" dirty="0">
                <a:solidFill>
                  <a:srgbClr val="7030A0"/>
                </a:solidFill>
                <a:latin typeface="微軟正黑體" panose="020B0604030504040204" pitchFamily="34" charset="-120"/>
                <a:ea typeface="微軟正黑體" panose="020B0604030504040204" pitchFamily="34" charset="-120"/>
              </a:rPr>
              <a:t>面</a:t>
            </a:r>
            <a:r>
              <a:rPr lang="zh-TW" altLang="en-US" sz="1400" b="1" dirty="0" smtClean="0">
                <a:solidFill>
                  <a:srgbClr val="7030A0"/>
                </a:solidFill>
                <a:latin typeface="微軟正黑體" panose="020B0604030504040204" pitchFamily="34" charset="-120"/>
                <a:ea typeface="微軟正黑體" panose="020B0604030504040204" pitchFamily="34" charset="-120"/>
              </a:rPr>
              <a:t>審查</a:t>
            </a:r>
            <a:endParaRPr lang="zh-TW" altLang="en-US" sz="1400" b="1" dirty="0">
              <a:solidFill>
                <a:srgbClr val="7030A0"/>
              </a:solidFill>
              <a:latin typeface="微軟正黑體" panose="020B0604030504040204" pitchFamily="34" charset="-120"/>
              <a:ea typeface="微軟正黑體" panose="020B0604030504040204" pitchFamily="34" charset="-120"/>
            </a:endParaRPr>
          </a:p>
        </p:txBody>
      </p:sp>
      <p:sp>
        <p:nvSpPr>
          <p:cNvPr id="52" name="圓角矩形 51"/>
          <p:cNvSpPr/>
          <p:nvPr/>
        </p:nvSpPr>
        <p:spPr>
          <a:xfrm>
            <a:off x="7125209" y="6008207"/>
            <a:ext cx="1296000" cy="576000"/>
          </a:xfrm>
          <a:prstGeom prst="roundRect">
            <a:avLst/>
          </a:prstGeom>
          <a:solidFill>
            <a:srgbClr val="FFFFFF"/>
          </a:solidFill>
          <a:ln w="12700" cap="flat" cmpd="sng" algn="ctr">
            <a:solidFill>
              <a:srgbClr val="FFD9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53" name="橢圓 52">
            <a:extLst>
              <a:ext uri="{FF2B5EF4-FFF2-40B4-BE49-F238E27FC236}">
                <a16:creationId xmlns:a16="http://schemas.microsoft.com/office/drawing/2014/main" id="{2BEDC3D4-2900-4D7B-9069-ED6FCC51A5EA}"/>
              </a:ext>
            </a:extLst>
          </p:cNvPr>
          <p:cNvSpPr/>
          <p:nvPr/>
        </p:nvSpPr>
        <p:spPr>
          <a:xfrm>
            <a:off x="7683209" y="5636695"/>
            <a:ext cx="180000" cy="180000"/>
          </a:xfrm>
          <a:prstGeom prst="ellipse">
            <a:avLst/>
          </a:prstGeom>
          <a:solidFill>
            <a:srgbClr val="FFFFFF"/>
          </a:solidFill>
          <a:ln w="19050" cap="flat" cmpd="sng" algn="ctr">
            <a:solidFill>
              <a:srgbClr val="FFD96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rgbClr val="FFFFFF"/>
              </a:solidFill>
              <a:effectLst/>
              <a:uLnTx/>
              <a:uFillTx/>
              <a:latin typeface="Calibri" panose="020F0502020204030204"/>
              <a:ea typeface="新細明體" panose="02020500000000000000" pitchFamily="18" charset="-120"/>
              <a:cs typeface="+mn-cs"/>
            </a:endParaRPr>
          </a:p>
        </p:txBody>
      </p:sp>
      <p:cxnSp>
        <p:nvCxnSpPr>
          <p:cNvPr id="54" name="直線單箭頭接點 53"/>
          <p:cNvCxnSpPr/>
          <p:nvPr/>
        </p:nvCxnSpPr>
        <p:spPr>
          <a:xfrm flipH="1">
            <a:off x="7774257" y="5816695"/>
            <a:ext cx="0" cy="180000"/>
          </a:xfrm>
          <a:prstGeom prst="straightConnector1">
            <a:avLst/>
          </a:prstGeom>
          <a:noFill/>
          <a:ln w="6350" cap="flat" cmpd="sng" algn="ctr">
            <a:solidFill>
              <a:srgbClr val="FFD966"/>
            </a:solidFill>
            <a:prstDash val="solid"/>
            <a:miter lim="800000"/>
            <a:tailEnd type="oval"/>
          </a:ln>
          <a:effectLst/>
        </p:spPr>
      </p:cxnSp>
      <p:sp>
        <p:nvSpPr>
          <p:cNvPr id="55" name="矩形 54"/>
          <p:cNvSpPr/>
          <p:nvPr/>
        </p:nvSpPr>
        <p:spPr>
          <a:xfrm>
            <a:off x="7304171" y="6023609"/>
            <a:ext cx="938077" cy="307777"/>
          </a:xfrm>
          <a:prstGeom prst="rect">
            <a:avLst/>
          </a:prstGeom>
        </p:spPr>
        <p:txBody>
          <a:bodyPr wrap="none">
            <a:spAutoFit/>
          </a:bodyPr>
          <a:lstStyle/>
          <a:p>
            <a:pPr algn="ctr"/>
            <a:r>
              <a:rPr lang="en-US" altLang="zh-TW" sz="1400" b="1" dirty="0" smtClean="0">
                <a:solidFill>
                  <a:srgbClr val="993300"/>
                </a:solidFill>
                <a:latin typeface="微軟正黑體" panose="020B0604030504040204" pitchFamily="34" charset="-120"/>
                <a:ea typeface="微軟正黑體" panose="020B0604030504040204" pitchFamily="34" charset="-120"/>
              </a:rPr>
              <a:t>12</a:t>
            </a:r>
            <a:r>
              <a:rPr lang="zh-TW" altLang="en-US" sz="1400" b="1" dirty="0" smtClean="0">
                <a:solidFill>
                  <a:srgbClr val="993300"/>
                </a:solidFill>
                <a:latin typeface="微軟正黑體" panose="020B0604030504040204" pitchFamily="34" charset="-120"/>
                <a:ea typeface="微軟正黑體" panose="020B0604030504040204" pitchFamily="34" charset="-120"/>
              </a:rPr>
              <a:t>月下旬</a:t>
            </a:r>
            <a:endParaRPr lang="zh-TW" altLang="en-US" sz="1400" b="1" dirty="0">
              <a:solidFill>
                <a:srgbClr val="993300"/>
              </a:solidFill>
              <a:latin typeface="微軟正黑體" panose="020B0604030504040204" pitchFamily="34" charset="-120"/>
              <a:ea typeface="微軟正黑體" panose="020B0604030504040204" pitchFamily="34" charset="-120"/>
            </a:endParaRPr>
          </a:p>
        </p:txBody>
      </p:sp>
      <p:sp>
        <p:nvSpPr>
          <p:cNvPr id="56" name="矩形 55"/>
          <p:cNvSpPr/>
          <p:nvPr/>
        </p:nvSpPr>
        <p:spPr>
          <a:xfrm>
            <a:off x="7501339" y="6294468"/>
            <a:ext cx="543739" cy="284693"/>
          </a:xfrm>
          <a:prstGeom prst="rect">
            <a:avLst/>
          </a:prstGeom>
        </p:spPr>
        <p:txBody>
          <a:bodyPr wrap="none">
            <a:spAutoFit/>
          </a:bodyPr>
          <a:lstStyle/>
          <a:p>
            <a:pPr algn="ctr">
              <a:lnSpc>
                <a:spcPts val="1500"/>
              </a:lnSpc>
            </a:pPr>
            <a:r>
              <a:rPr lang="zh-TW" altLang="en-US" sz="1400" b="1" dirty="0" smtClean="0">
                <a:solidFill>
                  <a:srgbClr val="7030A0"/>
                </a:solidFill>
                <a:latin typeface="微軟正黑體" panose="020B0604030504040204" pitchFamily="34" charset="-120"/>
                <a:ea typeface="微軟正黑體" panose="020B0604030504040204" pitchFamily="34" charset="-120"/>
              </a:rPr>
              <a:t>決審</a:t>
            </a:r>
            <a:endParaRPr lang="zh-TW" altLang="en-US" sz="1400" b="1" dirty="0">
              <a:solidFill>
                <a:srgbClr val="7030A0"/>
              </a:solidFill>
              <a:latin typeface="微軟正黑體" panose="020B0604030504040204" pitchFamily="34" charset="-120"/>
              <a:ea typeface="微軟正黑體" panose="020B0604030504040204" pitchFamily="34" charset="-120"/>
            </a:endParaRPr>
          </a:p>
        </p:txBody>
      </p:sp>
      <p:sp>
        <p:nvSpPr>
          <p:cNvPr id="57" name="矩形 56"/>
          <p:cNvSpPr/>
          <p:nvPr/>
        </p:nvSpPr>
        <p:spPr>
          <a:xfrm>
            <a:off x="2343257" y="4824211"/>
            <a:ext cx="9836043" cy="646331"/>
          </a:xfrm>
          <a:prstGeom prst="rect">
            <a:avLst/>
          </a:prstGeom>
        </p:spPr>
        <p:txBody>
          <a:bodyPr wrap="square">
            <a:spAutoFit/>
          </a:bodyPr>
          <a:lstStyle/>
          <a:p>
            <a:r>
              <a:rPr lang="zh-TW" altLang="en-US" b="1" dirty="0" smtClean="0">
                <a:solidFill>
                  <a:srgbClr val="00B050"/>
                </a:solidFill>
                <a:latin typeface="微軟正黑體" panose="020B0604030504040204" pitchFamily="34" charset="-120"/>
                <a:ea typeface="微軟正黑體" panose="020B0604030504040204" pitchFamily="34" charset="-120"/>
              </a:rPr>
              <a:t>每一期執行期間最多為三年，至多補助二期，</a:t>
            </a:r>
            <a:r>
              <a:rPr lang="zh-TW" altLang="zh-TW" b="1" dirty="0">
                <a:solidFill>
                  <a:srgbClr val="00B050"/>
                </a:solidFill>
                <a:latin typeface="微軟正黑體" panose="020B0604030504040204" pitchFamily="34" charset="-120"/>
                <a:ea typeface="微軟正黑體" panose="020B0604030504040204" pitchFamily="34" charset="-120"/>
              </a:rPr>
              <a:t>每年以新臺幣</a:t>
            </a:r>
            <a:r>
              <a:rPr lang="zh-TW" altLang="zh-TW" b="1" dirty="0">
                <a:solidFill>
                  <a:srgbClr val="FF0000"/>
                </a:solidFill>
                <a:latin typeface="微軟正黑體" panose="020B0604030504040204" pitchFamily="34" charset="-120"/>
                <a:ea typeface="微軟正黑體" panose="020B0604030504040204" pitchFamily="34" charset="-120"/>
              </a:rPr>
              <a:t>三百萬元</a:t>
            </a:r>
            <a:r>
              <a:rPr lang="zh-TW" altLang="zh-TW" b="1" dirty="0">
                <a:solidFill>
                  <a:srgbClr val="00B050"/>
                </a:solidFill>
                <a:latin typeface="微軟正黑體" panose="020B0604030504040204" pitchFamily="34" charset="-120"/>
                <a:ea typeface="微軟正黑體" panose="020B0604030504040204" pitchFamily="34" charset="-120"/>
              </a:rPr>
              <a:t>為</a:t>
            </a:r>
            <a:r>
              <a:rPr lang="zh-TW" altLang="en-US" b="1" dirty="0">
                <a:solidFill>
                  <a:srgbClr val="00B050"/>
                </a:solidFill>
                <a:latin typeface="微軟正黑體" panose="020B0604030504040204" pitchFamily="34" charset="-120"/>
                <a:ea typeface="微軟正黑體" panose="020B0604030504040204" pitchFamily="34" charset="-120"/>
              </a:rPr>
              <a:t>補助上</a:t>
            </a:r>
            <a:r>
              <a:rPr lang="zh-TW" altLang="zh-TW" b="1" dirty="0">
                <a:solidFill>
                  <a:srgbClr val="00B050"/>
                </a:solidFill>
                <a:latin typeface="微軟正黑體" panose="020B0604030504040204" pitchFamily="34" charset="-120"/>
                <a:ea typeface="微軟正黑體" panose="020B0604030504040204" pitchFamily="34" charset="-120"/>
              </a:rPr>
              <a:t>限</a:t>
            </a:r>
            <a:r>
              <a:rPr lang="zh-TW" altLang="en-US" b="1" dirty="0">
                <a:solidFill>
                  <a:srgbClr val="00B050"/>
                </a:solidFill>
                <a:latin typeface="微軟正黑體" panose="020B0604030504040204" pitchFamily="34" charset="-120"/>
                <a:ea typeface="微軟正黑體" panose="020B0604030504040204" pitchFamily="34" charset="-120"/>
              </a:rPr>
              <a:t>。</a:t>
            </a:r>
            <a:endParaRPr lang="en-US" altLang="zh-TW" b="1" dirty="0" smtClean="0">
              <a:solidFill>
                <a:srgbClr val="00B050"/>
              </a:solidFill>
              <a:latin typeface="微軟正黑體" panose="020B0604030504040204" pitchFamily="34" charset="-120"/>
              <a:ea typeface="微軟正黑體" panose="020B0604030504040204" pitchFamily="34" charset="-120"/>
            </a:endParaRPr>
          </a:p>
          <a:p>
            <a:r>
              <a:rPr lang="zh-TW" altLang="en-US" b="1" dirty="0" smtClean="0">
                <a:solidFill>
                  <a:srgbClr val="00B050"/>
                </a:solidFill>
                <a:latin typeface="微軟正黑體" panose="020B0604030504040204" pitchFamily="34" charset="-120"/>
                <a:ea typeface="微軟正黑體" panose="020B0604030504040204" pitchFamily="34" charset="-120"/>
              </a:rPr>
              <a:t>計畫補助採分年核定多年期，原則上每年執行期間為當年 </a:t>
            </a:r>
            <a:r>
              <a:rPr lang="en-US" altLang="zh-TW" b="1" dirty="0" smtClean="0">
                <a:solidFill>
                  <a:srgbClr val="00B050"/>
                </a:solidFill>
                <a:latin typeface="微軟正黑體" panose="020B0604030504040204" pitchFamily="34" charset="-120"/>
                <a:ea typeface="微軟正黑體" panose="020B0604030504040204" pitchFamily="34" charset="-120"/>
              </a:rPr>
              <a:t>2 </a:t>
            </a:r>
            <a:r>
              <a:rPr lang="zh-TW" altLang="en-US" b="1" dirty="0" smtClean="0">
                <a:solidFill>
                  <a:srgbClr val="00B050"/>
                </a:solidFill>
                <a:latin typeface="微軟正黑體" panose="020B0604030504040204" pitchFamily="34" charset="-120"/>
                <a:ea typeface="微軟正黑體" panose="020B0604030504040204" pitchFamily="34" charset="-120"/>
              </a:rPr>
              <a:t>月 </a:t>
            </a:r>
            <a:r>
              <a:rPr lang="en-US" altLang="zh-TW" b="1" dirty="0" smtClean="0">
                <a:solidFill>
                  <a:srgbClr val="00B050"/>
                </a:solidFill>
                <a:latin typeface="微軟正黑體" panose="020B0604030504040204" pitchFamily="34" charset="-120"/>
                <a:ea typeface="微軟正黑體" panose="020B0604030504040204" pitchFamily="34" charset="-120"/>
              </a:rPr>
              <a:t>1 </a:t>
            </a:r>
            <a:r>
              <a:rPr lang="zh-TW" altLang="en-US" b="1" dirty="0" smtClean="0">
                <a:solidFill>
                  <a:srgbClr val="00B050"/>
                </a:solidFill>
                <a:latin typeface="微軟正黑體" panose="020B0604030504040204" pitchFamily="34" charset="-120"/>
                <a:ea typeface="微軟正黑體" panose="020B0604030504040204" pitchFamily="34" charset="-120"/>
              </a:rPr>
              <a:t>日至隔年 </a:t>
            </a:r>
            <a:r>
              <a:rPr lang="en-US" altLang="zh-TW" b="1" dirty="0" smtClean="0">
                <a:solidFill>
                  <a:srgbClr val="00B050"/>
                </a:solidFill>
                <a:latin typeface="微軟正黑體" panose="020B0604030504040204" pitchFamily="34" charset="-120"/>
                <a:ea typeface="微軟正黑體" panose="020B0604030504040204" pitchFamily="34" charset="-120"/>
              </a:rPr>
              <a:t>1 </a:t>
            </a:r>
            <a:r>
              <a:rPr lang="zh-TW" altLang="en-US" b="1" dirty="0" smtClean="0">
                <a:solidFill>
                  <a:srgbClr val="00B050"/>
                </a:solidFill>
                <a:latin typeface="微軟正黑體" panose="020B0604030504040204" pitchFamily="34" charset="-120"/>
                <a:ea typeface="微軟正黑體" panose="020B0604030504040204" pitchFamily="34" charset="-120"/>
              </a:rPr>
              <a:t>月 </a:t>
            </a:r>
            <a:r>
              <a:rPr lang="en-US" altLang="zh-TW" b="1" dirty="0" smtClean="0">
                <a:solidFill>
                  <a:srgbClr val="00B050"/>
                </a:solidFill>
                <a:latin typeface="微軟正黑體" panose="020B0604030504040204" pitchFamily="34" charset="-120"/>
                <a:ea typeface="微軟正黑體" panose="020B0604030504040204" pitchFamily="34" charset="-120"/>
              </a:rPr>
              <a:t>31 </a:t>
            </a:r>
            <a:r>
              <a:rPr lang="zh-TW" altLang="en-US" b="1" dirty="0" smtClean="0">
                <a:solidFill>
                  <a:srgbClr val="00B050"/>
                </a:solidFill>
                <a:latin typeface="微軟正黑體" panose="020B0604030504040204" pitchFamily="34" charset="-120"/>
                <a:ea typeface="微軟正黑體" panose="020B0604030504040204" pitchFamily="34" charset="-120"/>
              </a:rPr>
              <a:t>日止。</a:t>
            </a:r>
            <a:endParaRPr lang="zh-TW" altLang="en-US" b="1" dirty="0">
              <a:solidFill>
                <a:srgbClr val="00B050"/>
              </a:solidFill>
              <a:latin typeface="微軟正黑體" panose="020B0604030504040204" pitchFamily="34" charset="-120"/>
              <a:ea typeface="微軟正黑體" panose="020B0604030504040204" pitchFamily="34" charset="-120"/>
            </a:endParaRPr>
          </a:p>
        </p:txBody>
      </p:sp>
      <p:graphicFrame>
        <p:nvGraphicFramePr>
          <p:cNvPr id="58" name="表格 57"/>
          <p:cNvGraphicFramePr>
            <a:graphicFrameLocks noGrp="1"/>
          </p:cNvGraphicFramePr>
          <p:nvPr>
            <p:extLst/>
          </p:nvPr>
        </p:nvGraphicFramePr>
        <p:xfrm>
          <a:off x="2417949" y="1070506"/>
          <a:ext cx="8992683" cy="3672840"/>
        </p:xfrm>
        <a:graphic>
          <a:graphicData uri="http://schemas.openxmlformats.org/drawingml/2006/table">
            <a:tbl>
              <a:tblPr firstRow="1" bandRow="1"/>
              <a:tblGrid>
                <a:gridCol w="674184">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6743699">
                  <a:extLst>
                    <a:ext uri="{9D8B030D-6E8A-4147-A177-3AD203B41FA5}">
                      <a16:colId xmlns:a16="http://schemas.microsoft.com/office/drawing/2014/main" val="20002"/>
                    </a:ext>
                  </a:extLst>
                </a:gridCol>
              </a:tblGrid>
              <a:tr h="206918">
                <a:tc gridSpan="2">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lnSpc>
                          <a:spcPts val="2400"/>
                        </a:lnSpc>
                      </a:pPr>
                      <a:r>
                        <a:rPr kumimoji="1" lang="zh-TW" altLang="en-US" sz="18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項目</a:t>
                      </a:r>
                    </a:p>
                  </a:txBody>
                  <a:tcPr marL="99060" marR="99060" marT="49530" marB="49530" anchor="b">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84D0F1">
                        <a:lumMod val="60000"/>
                        <a:lumOff val="40000"/>
                      </a:srgbClr>
                    </a:solidFill>
                  </a:tcPr>
                </a:tc>
                <a:tc hMerge="1">
                  <a:txBody>
                    <a:bodyPr/>
                    <a:lstStyle/>
                    <a:p>
                      <a:pPr marL="0" algn="l" defTabSz="914400" rtl="0" eaLnBrk="1" latinLnBrk="0" hangingPunct="1">
                        <a:lnSpc>
                          <a:spcPts val="2400"/>
                        </a:lnSpc>
                      </a:pPr>
                      <a:endParaRPr kumimoji="1" lang="zh-TW" altLang="en-US" sz="1800" b="1" kern="1200" spc="50" dirty="0">
                        <a:ln w="13500">
                          <a:solidFill>
                            <a:schemeClr val="accent1">
                              <a:shade val="2500"/>
                              <a:alpha val="6500"/>
                            </a:schemeClr>
                          </a:solidFill>
                          <a:prstDash val="solid"/>
                        </a:ln>
                        <a:solidFill>
                          <a:srgbClr val="0070C0">
                            <a:alpha val="95000"/>
                          </a:srgbClr>
                        </a:solidFill>
                        <a:latin typeface="Microsoft YaHei" pitchFamily="34" charset="-122"/>
                        <a:ea typeface="Microsoft YaHei"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lvl1pPr marL="0" algn="l" defTabSz="914400" rtl="0" eaLnBrk="1" latinLnBrk="0" hangingPunct="1">
                        <a:defRPr sz="1800" b="1" kern="1200">
                          <a:solidFill>
                            <a:schemeClr val="tx1"/>
                          </a:solidFill>
                          <a:latin typeface="Calibri" panose="020F0502020204030204"/>
                        </a:defRPr>
                      </a:lvl1pPr>
                      <a:lvl2pPr marL="457200" algn="l" defTabSz="914400" rtl="0" eaLnBrk="1" latinLnBrk="0" hangingPunct="1">
                        <a:defRPr sz="1800" b="1" kern="1200">
                          <a:solidFill>
                            <a:schemeClr val="tx1"/>
                          </a:solidFill>
                          <a:latin typeface="Calibri" panose="020F0502020204030204"/>
                        </a:defRPr>
                      </a:lvl2pPr>
                      <a:lvl3pPr marL="914400" algn="l" defTabSz="914400" rtl="0" eaLnBrk="1" latinLnBrk="0" hangingPunct="1">
                        <a:defRPr sz="1800" b="1" kern="1200">
                          <a:solidFill>
                            <a:schemeClr val="tx1"/>
                          </a:solidFill>
                          <a:latin typeface="Calibri" panose="020F0502020204030204"/>
                        </a:defRPr>
                      </a:lvl3pPr>
                      <a:lvl4pPr marL="1371600" algn="l" defTabSz="914400" rtl="0" eaLnBrk="1" latinLnBrk="0" hangingPunct="1">
                        <a:defRPr sz="1800" b="1" kern="1200">
                          <a:solidFill>
                            <a:schemeClr val="tx1"/>
                          </a:solidFill>
                          <a:latin typeface="Calibri" panose="020F0502020204030204"/>
                        </a:defRPr>
                      </a:lvl4pPr>
                      <a:lvl5pPr marL="1828800" algn="l" defTabSz="914400" rtl="0" eaLnBrk="1" latinLnBrk="0" hangingPunct="1">
                        <a:defRPr sz="1800" b="1" kern="1200">
                          <a:solidFill>
                            <a:schemeClr val="tx1"/>
                          </a:solidFill>
                          <a:latin typeface="Calibri" panose="020F0502020204030204"/>
                        </a:defRPr>
                      </a:lvl5pPr>
                      <a:lvl6pPr marL="2286000" algn="l" defTabSz="914400" rtl="0" eaLnBrk="1" latinLnBrk="0" hangingPunct="1">
                        <a:defRPr sz="1800" b="1" kern="1200">
                          <a:solidFill>
                            <a:schemeClr val="tx1"/>
                          </a:solidFill>
                          <a:latin typeface="Calibri" panose="020F0502020204030204"/>
                        </a:defRPr>
                      </a:lvl6pPr>
                      <a:lvl7pPr marL="2743200" algn="l" defTabSz="914400" rtl="0" eaLnBrk="1" latinLnBrk="0" hangingPunct="1">
                        <a:defRPr sz="1800" b="1" kern="1200">
                          <a:solidFill>
                            <a:schemeClr val="tx1"/>
                          </a:solidFill>
                          <a:latin typeface="Calibri" panose="020F0502020204030204"/>
                        </a:defRPr>
                      </a:lvl7pPr>
                      <a:lvl8pPr marL="3200400" algn="l" defTabSz="914400" rtl="0" eaLnBrk="1" latinLnBrk="0" hangingPunct="1">
                        <a:defRPr sz="1800" b="1" kern="1200">
                          <a:solidFill>
                            <a:schemeClr val="tx1"/>
                          </a:solidFill>
                          <a:latin typeface="Calibri" panose="020F0502020204030204"/>
                        </a:defRPr>
                      </a:lvl8pPr>
                      <a:lvl9pPr marL="3657600" algn="l" defTabSz="914400" rtl="0" eaLnBrk="1" latinLnBrk="0" hangingPunct="1">
                        <a:defRPr sz="1800" b="1" kern="1200">
                          <a:solidFill>
                            <a:schemeClr val="tx1"/>
                          </a:solidFill>
                          <a:latin typeface="Calibri" panose="020F0502020204030204"/>
                        </a:defRPr>
                      </a:lvl9pPr>
                    </a:lstStyle>
                    <a:p>
                      <a:pPr marL="0" algn="ctr" defTabSz="914400" rtl="0" eaLnBrk="1" latinLnBrk="0" hangingPunct="1">
                        <a:lnSpc>
                          <a:spcPts val="2400"/>
                        </a:lnSpc>
                      </a:pPr>
                      <a:r>
                        <a:rPr kumimoji="1" lang="zh-TW" altLang="en-US" sz="18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說明</a:t>
                      </a:r>
                    </a:p>
                  </a:txBody>
                  <a:tcPr marL="99060" marR="99060" marT="49530" marB="49530" anchor="b">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84D0F1">
                        <a:lumMod val="60000"/>
                        <a:lumOff val="40000"/>
                      </a:srgbClr>
                    </a:solidFill>
                  </a:tcPr>
                </a:tc>
                <a:extLst>
                  <a:ext uri="{0D108BD9-81ED-4DB2-BD59-A6C34878D82A}">
                    <a16:rowId xmlns:a16="http://schemas.microsoft.com/office/drawing/2014/main" val="10000"/>
                  </a:ext>
                </a:extLst>
              </a:tr>
              <a:tr h="160068">
                <a:tc row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lnSpc>
                          <a:spcPct val="100000"/>
                        </a:lnSpc>
                      </a:pP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申請</a:t>
                      </a:r>
                      <a:endParaRPr kumimoji="1" lang="en-US" altLang="zh-TW"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ct val="100000"/>
                        </a:lnSpc>
                      </a:pP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資格</a:t>
                      </a: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申請機構</a:t>
                      </a: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公私立大專院校及公立研究機關（構）</a:t>
                      </a: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69383">
                <a:tc vMerge="1">
                  <a:txBody>
                    <a:bodyPr/>
                    <a:lstStyle/>
                    <a:p>
                      <a:pPr marL="0" algn="l" defTabSz="914400" rtl="0" eaLnBrk="1" latinLnBrk="0" hangingPunct="1">
                        <a:lnSpc>
                          <a:spcPts val="2400"/>
                        </a:lnSpc>
                      </a:pPr>
                      <a:endParaRPr kumimoji="1" lang="zh-TW" altLang="en-US" sz="1800" b="1" kern="1200" spc="50" dirty="0">
                        <a:ln w="13500">
                          <a:solidFill>
                            <a:schemeClr val="accent1">
                              <a:shade val="2500"/>
                              <a:alpha val="6500"/>
                            </a:schemeClr>
                          </a:solidFill>
                          <a:prstDash val="solid"/>
                        </a:ln>
                        <a:solidFill>
                          <a:srgbClr val="0070C0">
                            <a:alpha val="95000"/>
                          </a:srgbClr>
                        </a:solidFill>
                        <a:latin typeface="Microsoft YaHei" pitchFamily="34" charset="-122"/>
                        <a:ea typeface="Microsoft YaHei"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計畫主持人</a:t>
                      </a:r>
                      <a:r>
                        <a:rPr kumimoji="1" lang="zh-TW" altLang="en-US" sz="1400" b="0" kern="1200" spc="5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及</a:t>
                      </a:r>
                      <a:endParaRPr kumimoji="1" lang="en-US" altLang="zh-TW" sz="1400" b="0" kern="1200" spc="5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kern="1200" spc="5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共同</a:t>
                      </a: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主持人資格</a:t>
                      </a: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比照本部補助專題研究計畫作業要點第三點規定</a:t>
                      </a:r>
                      <a:endParaRPr kumimoji="1" lang="en-US" altLang="zh-TW"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8801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lnSpc>
                          <a:spcPct val="100000"/>
                        </a:lnSpc>
                      </a:pP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 經費補助項目</a:t>
                      </a: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algn="l" defTabSz="914400" rtl="0" eaLnBrk="1" latinLnBrk="0" hangingPunct="1">
                        <a:lnSpc>
                          <a:spcPts val="2400"/>
                        </a:lnSpc>
                      </a:pPr>
                      <a:endParaRPr kumimoji="1" lang="zh-TW" altLang="en-US" sz="1800" b="1" kern="1200" spc="50" dirty="0">
                        <a:ln w="13500">
                          <a:solidFill>
                            <a:schemeClr val="accent1">
                              <a:shade val="2500"/>
                              <a:alpha val="6500"/>
                            </a:schemeClr>
                          </a:solidFill>
                          <a:prstDash val="solid"/>
                        </a:ln>
                        <a:solidFill>
                          <a:schemeClr val="tx1">
                            <a:alpha val="95000"/>
                          </a:schemeClr>
                        </a:solidFill>
                        <a:latin typeface="Microsoft YaHei" pitchFamily="34" charset="-122"/>
                        <a:ea typeface="Microsoft YaHei"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723900" indent="-723900" algn="l" defTabSz="914400" rtl="0" eaLnBrk="1" latinLnBrk="0" hangingPunct="1">
                        <a:lnSpc>
                          <a:spcPct val="100000"/>
                        </a:lnSpc>
                      </a:pPr>
                      <a:r>
                        <a:rPr kumimoji="1" lang="zh-TW" altLang="en-US" sz="1400" b="0" kern="0" spc="0" baseline="0" dirty="0" smtClean="0">
                          <a:ln w="13500">
                            <a:solidFill>
                              <a:schemeClr val="accent6">
                                <a:lumMod val="50000"/>
                                <a:alpha val="6500"/>
                              </a:schemeClr>
                            </a:solidFill>
                            <a:prstDash val="solid"/>
                          </a:ln>
                          <a:solidFill>
                            <a:srgbClr val="FF0000">
                              <a:alpha val="95000"/>
                            </a:srgbClr>
                          </a:solidFill>
                          <a:latin typeface="微軟正黑體" panose="020B0604030504040204" pitchFamily="34" charset="-120"/>
                          <a:ea typeface="微軟正黑體" panose="020B0604030504040204" pitchFamily="34" charset="-120"/>
                          <a:cs typeface="+mn-cs"/>
                        </a:rPr>
                        <a:t>業務費</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：研究人力費</a:t>
                      </a:r>
                      <a:r>
                        <a:rPr kumimoji="1" lang="en-US"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專、兼任人員及臨時工資，博士級人員</a:t>
                      </a:r>
                      <a:r>
                        <a:rPr kumimoji="1" lang="en-US"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＋耗材</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a:ea typeface="微軟正黑體"/>
                          <a:cs typeface="+mn-cs"/>
                        </a:rPr>
                        <a:t>、物品、圖書及雜項費用</a:t>
                      </a:r>
                      <a:endParaRPr kumimoji="1" lang="en-US"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ct val="100000"/>
                        </a:lnSpc>
                      </a:pPr>
                      <a:r>
                        <a:rPr kumimoji="1" lang="zh-TW" altLang="en-US" sz="1400" b="0" kern="0" spc="0" baseline="0" dirty="0" smtClean="0">
                          <a:ln w="13500">
                            <a:solidFill>
                              <a:schemeClr val="accent6">
                                <a:lumMod val="50000"/>
                                <a:alpha val="6500"/>
                              </a:schemeClr>
                            </a:solidFill>
                            <a:prstDash val="solid"/>
                          </a:ln>
                          <a:solidFill>
                            <a:srgbClr val="FF0000">
                              <a:alpha val="95000"/>
                            </a:srgbClr>
                          </a:solidFill>
                          <a:latin typeface="微軟正黑體" panose="020B0604030504040204" pitchFamily="34" charset="-120"/>
                          <a:ea typeface="微軟正黑體" panose="020B0604030504040204" pitchFamily="34" charset="-120"/>
                          <a:cs typeface="+mn-cs"/>
                        </a:rPr>
                        <a:t>研究設備費</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en-US" sz="1400" b="0" kern="0" spc="-15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僅補助服務所需之設備，不補助研究性質之設備</a:t>
                      </a:r>
                      <a:endParaRPr kumimoji="1" lang="en-US" altLang="zh-TW" sz="1400" b="0" kern="0" spc="-15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endParaRPr>
                    </a:p>
                    <a:p>
                      <a:pPr marL="0" algn="l" defTabSz="914400" rtl="0" eaLnBrk="1" latinLnBrk="0" hangingPunct="1">
                        <a:lnSpc>
                          <a:spcPct val="100000"/>
                        </a:lnSpc>
                      </a:pPr>
                      <a:r>
                        <a:rPr kumimoji="1" lang="zh-TW" altLang="en-US" sz="1400" b="0" kern="0" spc="0" baseline="0" dirty="0" smtClean="0">
                          <a:ln w="13500">
                            <a:solidFill>
                              <a:schemeClr val="accent6">
                                <a:lumMod val="50000"/>
                                <a:alpha val="6500"/>
                              </a:schemeClr>
                            </a:solidFill>
                            <a:prstDash val="solid"/>
                          </a:ln>
                          <a:solidFill>
                            <a:srgbClr val="FF0000">
                              <a:alpha val="95000"/>
                            </a:srgbClr>
                          </a:solidFill>
                          <a:latin typeface="微軟正黑體" panose="020B0604030504040204" pitchFamily="34" charset="-120"/>
                          <a:ea typeface="微軟正黑體" panose="020B0604030504040204" pitchFamily="34" charset="-120"/>
                          <a:cs typeface="+mn-cs"/>
                        </a:rPr>
                        <a:t>國外差旅費、管理費</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      </a:t>
                      </a:r>
                      <a:endParaRPr kumimoji="1" lang="zh-TW" altLang="en-US" sz="1400" b="0" kern="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26938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lnSpc>
                          <a:spcPct val="100000"/>
                        </a:lnSpc>
                      </a:pPr>
                      <a:r>
                        <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 受理期間</a:t>
                      </a: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hMerge="1">
                  <a:txBody>
                    <a:bodyPr/>
                    <a:lstStyle/>
                    <a:p>
                      <a:pPr marL="0" algn="l" defTabSz="914400" rtl="0" eaLnBrk="1" latinLnBrk="0" hangingPunct="1">
                        <a:lnSpc>
                          <a:spcPts val="2400"/>
                        </a:lnSpc>
                      </a:pPr>
                      <a:endParaRPr kumimoji="1" lang="zh-TW" altLang="en-US" sz="1800" b="1" kern="1200" spc="50" dirty="0">
                        <a:ln w="13500">
                          <a:solidFill>
                            <a:schemeClr val="accent1">
                              <a:shade val="2500"/>
                              <a:alpha val="6500"/>
                            </a:schemeClr>
                          </a:solidFill>
                          <a:prstDash val="solid"/>
                        </a:ln>
                        <a:solidFill>
                          <a:schemeClr val="tx1">
                            <a:alpha val="95000"/>
                          </a:schemeClr>
                        </a:solidFill>
                        <a:latin typeface="Microsoft YaHei" pitchFamily="34" charset="-122"/>
                        <a:ea typeface="Microsoft YaHei" pitchFamily="34" charset="-122"/>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至本部</a:t>
                      </a:r>
                      <a:r>
                        <a:rPr kumimoji="1" lang="zh-TW" altLang="en-US" sz="1400" b="0" u="sng"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學術研發服務網</a:t>
                      </a:r>
                      <a:r>
                        <a:rPr kumimoji="1" lang="en-US" altLang="zh-TW"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en-US"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科技部首頁</a:t>
                      </a:r>
                      <a:r>
                        <a:rPr kumimoji="1" lang="en-US" altLang="zh-TW"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en-US" sz="1400" b="0" kern="120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進行線上申請</a:t>
                      </a:r>
                      <a:r>
                        <a:rPr kumimoji="1" lang="zh-TW" altLang="en-US" sz="1400" b="0" kern="120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en-US" sz="1400" b="0" u="sng" kern="120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由</a:t>
                      </a:r>
                      <a:r>
                        <a:rPr kumimoji="1" lang="zh-TW" altLang="en-US" sz="1400" b="0" u="sng" kern="1200" spc="0" baseline="0" dirty="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申請機構彙整申請者資訊並造冊後備函「送達」本部</a:t>
                      </a:r>
                      <a:r>
                        <a:rPr kumimoji="1" lang="en-US" altLang="zh-TW" sz="1400" b="0" u="sng" kern="1200" spc="0" baseline="0" dirty="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a:t>
                      </a:r>
                      <a:r>
                        <a:rPr kumimoji="1" lang="zh-TW" altLang="en-US" sz="1400" b="0" u="sng" kern="1200" spc="0" baseline="0" dirty="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申請</a:t>
                      </a:r>
                      <a:r>
                        <a:rPr kumimoji="1" lang="en-US" altLang="zh-TW" sz="1400" b="0" u="sng" kern="120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a:t>
                      </a:r>
                      <a:endParaRPr kumimoji="1" lang="en-US" altLang="zh-TW" sz="1400" b="0" kern="0" spc="0" baseline="0" dirty="0">
                        <a:ln w="13500">
                          <a:solidFill>
                            <a:schemeClr val="accent6">
                              <a:lumMod val="50000"/>
                              <a:alpha val="6500"/>
                            </a:schemeClr>
                          </a:solidFill>
                          <a:prstDash val="solid"/>
                        </a:ln>
                        <a:solidFill>
                          <a:srgbClr val="FF0000">
                            <a:alpha val="95000"/>
                          </a:srgbClr>
                        </a:solidFill>
                        <a:latin typeface="微軟正黑體" panose="020B0604030504040204" pitchFamily="34" charset="-120"/>
                        <a:ea typeface="微軟正黑體" panose="020B0604030504040204" pitchFamily="34" charset="-120"/>
                        <a:cs typeface="+mn-cs"/>
                      </a:endParaRP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DEADA"/>
                    </a:solidFill>
                  </a:tcPr>
                </a:tc>
                <a:extLst>
                  <a:ext uri="{0D108BD9-81ED-4DB2-BD59-A6C34878D82A}">
                    <a16:rowId xmlns:a16="http://schemas.microsoft.com/office/drawing/2014/main" val="10005"/>
                  </a:ext>
                </a:extLst>
              </a:tr>
              <a:tr h="488013">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latinLnBrk="0" hangingPunct="1">
                        <a:lnSpc>
                          <a:spcPct val="100000"/>
                        </a:lnSpc>
                      </a:pPr>
                      <a:r>
                        <a:rPr kumimoji="1" lang="zh-TW" altLang="en-US" sz="1400" b="0" kern="1200" spc="5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徵案領域</a:t>
                      </a:r>
                      <a:endParaRPr kumimoji="1" lang="zh-TW" altLang="en-US" sz="1400" b="0" kern="1200" spc="5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DEADA"/>
                    </a:solidFill>
                  </a:tcPr>
                </a:tc>
                <a:tc h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400" b="0" kern="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工程</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zh-TW" sz="1400" b="0" kern="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生科</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zh-TW" sz="1400" b="0" kern="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自然</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zh-TW" sz="1400" b="0" kern="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人文</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zh-TW" sz="1400" b="0" kern="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數位轉型</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共 </a:t>
                      </a:r>
                      <a:r>
                        <a:rPr kumimoji="1" lang="en-US" altLang="zh-TW" sz="1400" b="0" u="sng" kern="120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5</a:t>
                      </a:r>
                      <a:r>
                        <a:rPr kumimoji="1" lang="zh-TW" altLang="en-US" sz="1400" b="0" u="sng" kern="120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 </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大領域。</a:t>
                      </a:r>
                      <a:endParaRPr kumimoji="1" lang="en-US"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zh-TW" sz="1400" b="1" u="sng" kern="0" spc="0" baseline="0" dirty="0" smtClean="0">
                          <a:ln w="13500">
                            <a:solidFill>
                              <a:schemeClr val="accent6">
                                <a:lumMod val="50000"/>
                                <a:alpha val="6500"/>
                              </a:schemeClr>
                            </a:solidFill>
                            <a:prstDash val="solid"/>
                          </a:ln>
                          <a:solidFill>
                            <a:srgbClr val="7030A0">
                              <a:alpha val="95000"/>
                            </a:srgbClr>
                          </a:solidFill>
                          <a:latin typeface="微軟正黑體" panose="020B0604030504040204" pitchFamily="34" charset="-120"/>
                          <a:ea typeface="微軟正黑體" panose="020B0604030504040204" pitchFamily="34" charset="-120"/>
                          <a:cs typeface="+mn-cs"/>
                        </a:rPr>
                        <a:t>數位轉型領域</a:t>
                      </a:r>
                      <a:r>
                        <a:rPr kumimoji="1" lang="zh-TW" altLang="en-US"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鼓勵聯盟運用數位科技，協助會員既有技術</a:t>
                      </a:r>
                      <a:r>
                        <a:rPr kumimoji="1" lang="en-US"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a:t>
                      </a:r>
                      <a:r>
                        <a:rPr kumimoji="1" lang="zh-TW" altLang="zh-TW" sz="1400" b="0" kern="0" spc="0" baseline="0" dirty="0" smtClean="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rPr>
                        <a:t>產品數位優化，以數位轉型跨域合作或協助會員創新商模為範疇，輔導會員數位轉型，建構產業數位創新價值。</a:t>
                      </a:r>
                      <a:endParaRPr kumimoji="1" lang="en-US" altLang="zh-TW" sz="1400" b="0" kern="0" spc="0" baseline="0" dirty="0">
                        <a:ln w="13500">
                          <a:solidFill>
                            <a:schemeClr val="accent6">
                              <a:lumMod val="50000"/>
                              <a:alpha val="6500"/>
                            </a:schemeClr>
                          </a:solidFill>
                          <a:prstDash val="solid"/>
                        </a:ln>
                        <a:solidFill>
                          <a:schemeClr val="tx1">
                            <a:alpha val="95000"/>
                          </a:schemeClr>
                        </a:solidFill>
                        <a:latin typeface="微軟正黑體" panose="020B0604030504040204" pitchFamily="34" charset="-120"/>
                        <a:ea typeface="微軟正黑體" panose="020B0604030504040204" pitchFamily="34" charset="-120"/>
                        <a:cs typeface="+mn-cs"/>
                      </a:endParaRPr>
                    </a:p>
                  </a:txBody>
                  <a:tcPr marL="99060" marR="99060" marT="49530" marB="49530" anchor="ctr">
                    <a:lnL w="12700" cap="flat" cmpd="sng" algn="ctr">
                      <a:solidFill>
                        <a:srgbClr val="84D0F1">
                          <a:lumMod val="50000"/>
                        </a:srgbClr>
                      </a:solidFill>
                      <a:prstDash val="solid"/>
                      <a:round/>
                      <a:headEnd type="none" w="med" len="med"/>
                      <a:tailEnd type="none" w="med" len="med"/>
                    </a:lnL>
                    <a:lnR w="12700" cap="flat" cmpd="sng" algn="ctr">
                      <a:solidFill>
                        <a:srgbClr val="84D0F1">
                          <a:lumMod val="50000"/>
                        </a:srgbClr>
                      </a:solidFill>
                      <a:prstDash val="solid"/>
                      <a:round/>
                      <a:headEnd type="none" w="med" len="med"/>
                      <a:tailEnd type="none" w="med" len="med"/>
                    </a:lnR>
                    <a:lnT w="12700" cap="flat" cmpd="sng" algn="ctr">
                      <a:solidFill>
                        <a:srgbClr val="84D0F1">
                          <a:lumMod val="50000"/>
                        </a:srgbClr>
                      </a:solidFill>
                      <a:prstDash val="solid"/>
                      <a:round/>
                      <a:headEnd type="none" w="med" len="med"/>
                      <a:tailEnd type="none" w="med" len="med"/>
                    </a:lnT>
                    <a:lnB w="12700" cap="flat" cmpd="sng" algn="ctr">
                      <a:solidFill>
                        <a:srgbClr val="84D0F1">
                          <a:lumMod val="50000"/>
                        </a:srgbClr>
                      </a:solidFill>
                      <a:prstDash val="solid"/>
                      <a:round/>
                      <a:headEnd type="none" w="med" len="med"/>
                      <a:tailEnd type="none" w="med" len="med"/>
                    </a:lnB>
                    <a:lnTlToBr w="12700" cmpd="sng">
                      <a:noFill/>
                      <a:prstDash val="solid"/>
                    </a:lnTlToBr>
                    <a:lnBlToTr w="12700" cmpd="sng">
                      <a:noFill/>
                      <a:prstDash val="solid"/>
                    </a:lnBlToTr>
                    <a:solidFill>
                      <a:srgbClr val="FDEADA"/>
                    </a:solidFill>
                  </a:tcPr>
                </a:tc>
                <a:extLst>
                  <a:ext uri="{0D108BD9-81ED-4DB2-BD59-A6C34878D82A}">
                    <a16:rowId xmlns:a16="http://schemas.microsoft.com/office/drawing/2014/main" val="10006"/>
                  </a:ext>
                </a:extLst>
              </a:tr>
            </a:tbl>
          </a:graphicData>
        </a:graphic>
      </p:graphicFrame>
      <p:sp>
        <p:nvSpPr>
          <p:cNvPr id="2" name="投影片編號版面配置區 1"/>
          <p:cNvSpPr>
            <a:spLocks noGrp="1"/>
          </p:cNvSpPr>
          <p:nvPr>
            <p:ph type="sldNum" sz="quarter" idx="12"/>
          </p:nvPr>
        </p:nvSpPr>
        <p:spPr>
          <a:xfrm>
            <a:off x="9291810" y="6451109"/>
            <a:ext cx="2743200" cy="365125"/>
          </a:xfrm>
        </p:spPr>
        <p:txBody>
          <a:bodyPr/>
          <a:lstStyle/>
          <a:p>
            <a:fld id="{7D5C33D2-4989-B845-AEF5-95347BA27B94}" type="slidenum">
              <a:rPr kumimoji="1" lang="zh-TW" altLang="en-US" sz="1600" smtClean="0"/>
              <a:t>11</a:t>
            </a:fld>
            <a:endParaRPr kumimoji="1" lang="zh-TW" altLang="en-US" sz="1600" dirty="0"/>
          </a:p>
        </p:txBody>
      </p:sp>
    </p:spTree>
    <p:extLst>
      <p:ext uri="{BB962C8B-B14F-4D97-AF65-F5344CB8AC3E}">
        <p14:creationId xmlns:p14="http://schemas.microsoft.com/office/powerpoint/2010/main" val="3235517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69570" y="195054"/>
            <a:ext cx="3262432" cy="707886"/>
          </a:xfrm>
          <a:prstGeom prst="rect">
            <a:avLst/>
          </a:prstGeom>
          <a:noFill/>
        </p:spPr>
        <p:txBody>
          <a:bodyPr wrap="none" rtlCol="0">
            <a:spAutoFit/>
          </a:bodyPr>
          <a:lstStyle/>
          <a:p>
            <a:pPr>
              <a:defRPr/>
            </a:pPr>
            <a:r>
              <a:rPr lang="zh-TW" altLang="en-US" sz="4000" b="1" dirty="0" smtClean="0">
                <a:solidFill>
                  <a:srgbClr val="000000"/>
                </a:solidFill>
                <a:latin typeface="微軟正黑體" panose="020B0604030504040204" pitchFamily="34" charset="-120"/>
                <a:ea typeface="微軟正黑體" panose="020B0604030504040204" pitchFamily="34" charset="-120"/>
              </a:rPr>
              <a:t>三、</a:t>
            </a:r>
            <a:r>
              <a:rPr lang="zh-TW" altLang="en-US" sz="4000" b="1" dirty="0">
                <a:solidFill>
                  <a:srgbClr val="000000"/>
                </a:solidFill>
                <a:latin typeface="微軟正黑體" panose="020B0604030504040204" pitchFamily="34" charset="-120"/>
                <a:ea typeface="微軟正黑體" panose="020B0604030504040204" pitchFamily="34" charset="-120"/>
              </a:rPr>
              <a:t>審查</a:t>
            </a:r>
            <a:r>
              <a:rPr lang="zh-TW" altLang="en-US" sz="4000" b="1" dirty="0" smtClean="0">
                <a:solidFill>
                  <a:srgbClr val="000000"/>
                </a:solidFill>
                <a:latin typeface="微軟正黑體" panose="020B0604030504040204" pitchFamily="34" charset="-120"/>
                <a:ea typeface="微軟正黑體" panose="020B0604030504040204" pitchFamily="34" charset="-120"/>
              </a:rPr>
              <a:t>重點</a:t>
            </a:r>
            <a:endParaRPr lang="en-US" altLang="zh-TW" sz="3200" b="1" dirty="0">
              <a:solidFill>
                <a:srgbClr val="000000"/>
              </a:solidFill>
              <a:latin typeface="微軟正黑體" panose="020B0604030504040204" pitchFamily="34" charset="-120"/>
              <a:ea typeface="微軟正黑體" panose="020B0604030504040204" pitchFamily="34" charset="-120"/>
            </a:endParaRPr>
          </a:p>
        </p:txBody>
      </p:sp>
      <p:sp>
        <p:nvSpPr>
          <p:cNvPr id="7" name="矩形 6"/>
          <p:cNvSpPr/>
          <p:nvPr/>
        </p:nvSpPr>
        <p:spPr>
          <a:xfrm>
            <a:off x="3207134" y="1281422"/>
            <a:ext cx="8356215" cy="1169551"/>
          </a:xfrm>
          <a:prstGeom prst="rect">
            <a:avLst/>
          </a:prstGeom>
        </p:spPr>
        <p:txBody>
          <a:bodyPr wrap="square">
            <a:spAutoFit/>
          </a:bodyPr>
          <a:lstStyle/>
          <a:p>
            <a:pPr marL="304800" indent="-304800">
              <a:lnSpc>
                <a:spcPts val="2400"/>
              </a:lnSpc>
              <a:spcAft>
                <a:spcPts val="600"/>
              </a:spcAft>
              <a:buFont typeface="Wingdings" panose="05000000000000000000" pitchFamily="2" charset="2"/>
              <a:buChar char="p"/>
            </a:pPr>
            <a:r>
              <a:rPr lang="zh-TW" altLang="zh-TW" sz="2000" dirty="0">
                <a:solidFill>
                  <a:srgbClr val="000000"/>
                </a:solidFill>
                <a:latin typeface="微軟正黑體" panose="020B0604030504040204" pitchFamily="34" charset="-120"/>
                <a:ea typeface="微軟正黑體" panose="020B0604030504040204" pitchFamily="34" charset="-120"/>
              </a:rPr>
              <a:t>主持人執行本計畫能力及過去執行產學合作或類似計畫之績效</a:t>
            </a:r>
            <a:r>
              <a:rPr lang="zh-TW" altLang="en-US" sz="2000" dirty="0">
                <a:solidFill>
                  <a:srgbClr val="000000"/>
                </a:solidFill>
                <a:latin typeface="微軟正黑體" panose="020B0604030504040204" pitchFamily="34" charset="-120"/>
                <a:ea typeface="微軟正黑體" panose="020B0604030504040204" pitchFamily="34" charset="-120"/>
              </a:rPr>
              <a:t>？</a:t>
            </a:r>
            <a:endParaRPr lang="en-US" altLang="zh-TW" sz="2000" dirty="0">
              <a:solidFill>
                <a:srgbClr val="000000"/>
              </a:solidFill>
              <a:latin typeface="微軟正黑體" panose="020B0604030504040204" pitchFamily="34" charset="-120"/>
              <a:ea typeface="微軟正黑體" panose="020B0604030504040204" pitchFamily="34" charset="-120"/>
            </a:endParaRPr>
          </a:p>
          <a:p>
            <a:pPr marL="304800" indent="-304800">
              <a:lnSpc>
                <a:spcPts val="2400"/>
              </a:lnSpc>
              <a:spcAft>
                <a:spcPts val="600"/>
              </a:spcAft>
              <a:buFont typeface="Wingdings" panose="05000000000000000000" pitchFamily="2" charset="2"/>
              <a:buChar char="p"/>
            </a:pPr>
            <a:r>
              <a:rPr lang="zh-TW" altLang="en-US" sz="2000" dirty="0">
                <a:solidFill>
                  <a:srgbClr val="000000"/>
                </a:solidFill>
                <a:latin typeface="微軟正黑體" panose="020B0604030504040204" pitchFamily="34" charset="-120"/>
                <a:ea typeface="微軟正黑體" panose="020B0604030504040204" pitchFamily="34" charset="-120"/>
              </a:rPr>
              <a:t>聯盟團隊要推廣</a:t>
            </a:r>
            <a:r>
              <a:rPr lang="zh-TW" altLang="zh-TW" sz="2000" dirty="0">
                <a:solidFill>
                  <a:srgbClr val="000000"/>
                </a:solidFill>
                <a:latin typeface="微軟正黑體" panose="020B0604030504040204" pitchFamily="34" charset="-120"/>
                <a:ea typeface="微軟正黑體" panose="020B0604030504040204" pitchFamily="34" charset="-120"/>
              </a:rPr>
              <a:t>之</a:t>
            </a:r>
            <a:r>
              <a:rPr lang="zh-TW" altLang="zh-TW" sz="2000" dirty="0">
                <a:solidFill>
                  <a:srgbClr val="0070C0"/>
                </a:solidFill>
                <a:latin typeface="微軟正黑體" panose="020B0604030504040204" pitchFamily="34" charset="-120"/>
                <a:ea typeface="微軟正黑體" panose="020B0604030504040204" pitchFamily="34" charset="-120"/>
              </a:rPr>
              <a:t>核心技術其產業應用潛力及價值如何</a:t>
            </a:r>
            <a:r>
              <a:rPr lang="zh-TW" altLang="en-US" sz="2000" dirty="0">
                <a:solidFill>
                  <a:srgbClr val="0070C0"/>
                </a:solidFill>
                <a:latin typeface="微軟正黑體" panose="020B0604030504040204" pitchFamily="34" charset="-120"/>
                <a:ea typeface="微軟正黑體" panose="020B0604030504040204" pitchFamily="34" charset="-120"/>
              </a:rPr>
              <a:t>？</a:t>
            </a:r>
            <a:endParaRPr lang="en-US" altLang="zh-TW" sz="2000" dirty="0">
              <a:solidFill>
                <a:srgbClr val="0070C0"/>
              </a:solidFill>
              <a:latin typeface="微軟正黑體" panose="020B0604030504040204" pitchFamily="34" charset="-120"/>
              <a:ea typeface="微軟正黑體" panose="020B0604030504040204" pitchFamily="34" charset="-120"/>
            </a:endParaRPr>
          </a:p>
          <a:p>
            <a:pPr marL="304800" indent="-304800">
              <a:lnSpc>
                <a:spcPts val="2400"/>
              </a:lnSpc>
              <a:spcAft>
                <a:spcPts val="600"/>
              </a:spcAft>
              <a:buFont typeface="Wingdings" panose="05000000000000000000" pitchFamily="2" charset="2"/>
              <a:buChar char="p"/>
            </a:pPr>
            <a:r>
              <a:rPr lang="zh-TW" altLang="zh-TW" sz="2000" dirty="0">
                <a:solidFill>
                  <a:srgbClr val="000000"/>
                </a:solidFill>
                <a:latin typeface="微軟正黑體" panose="020B0604030504040204" pitchFamily="34" charset="-120"/>
                <a:ea typeface="微軟正黑體" panose="020B0604030504040204" pitchFamily="34" charset="-120"/>
              </a:rPr>
              <a:t>主持人與共同</a:t>
            </a:r>
            <a:r>
              <a:rPr lang="zh-TW" altLang="zh-TW" sz="2000" dirty="0" smtClean="0">
                <a:solidFill>
                  <a:srgbClr val="000000"/>
                </a:solidFill>
                <a:latin typeface="微軟正黑體" panose="020B0604030504040204" pitchFamily="34" charset="-120"/>
                <a:ea typeface="微軟正黑體" panose="020B0604030504040204" pitchFamily="34" charset="-120"/>
              </a:rPr>
              <a:t>主持人</a:t>
            </a:r>
            <a:r>
              <a:rPr lang="zh-TW" altLang="zh-TW" sz="2000" dirty="0" smtClean="0">
                <a:solidFill>
                  <a:srgbClr val="0070C0"/>
                </a:solidFill>
                <a:latin typeface="微軟正黑體" panose="020B0604030504040204" pitchFamily="34" charset="-120"/>
                <a:ea typeface="微軟正黑體" panose="020B0604030504040204" pitchFamily="34" charset="-120"/>
              </a:rPr>
              <a:t>整合</a:t>
            </a:r>
            <a:r>
              <a:rPr lang="zh-TW" altLang="zh-TW" sz="2000" dirty="0">
                <a:solidFill>
                  <a:srgbClr val="0070C0"/>
                </a:solidFill>
                <a:latin typeface="微軟正黑體" panose="020B0604030504040204" pitchFamily="34" charset="-120"/>
                <a:ea typeface="微軟正黑體" panose="020B0604030504040204" pitchFamily="34" charset="-120"/>
              </a:rPr>
              <a:t>服務資源之機制</a:t>
            </a:r>
            <a:r>
              <a:rPr lang="zh-TW" altLang="en-US" sz="2000" dirty="0" smtClean="0">
                <a:solidFill>
                  <a:srgbClr val="000000"/>
                </a:solidFill>
                <a:latin typeface="微軟正黑體" panose="020B0604030504040204" pitchFamily="34" charset="-120"/>
                <a:ea typeface="微軟正黑體" panose="020B0604030504040204" pitchFamily="34" charset="-120"/>
              </a:rPr>
              <a:t>？</a:t>
            </a:r>
            <a:r>
              <a:rPr lang="zh-TW" altLang="zh-TW" sz="2000" dirty="0" smtClean="0">
                <a:solidFill>
                  <a:srgbClr val="0070C0"/>
                </a:solidFill>
                <a:latin typeface="微軟正黑體" panose="020B0604030504040204" pitchFamily="34" charset="-120"/>
                <a:ea typeface="微軟正黑體" panose="020B0604030504040204" pitchFamily="34" charset="-120"/>
              </a:rPr>
              <a:t>專任人員執行</a:t>
            </a:r>
            <a:r>
              <a:rPr lang="zh-TW" altLang="zh-TW" sz="2000" dirty="0">
                <a:solidFill>
                  <a:srgbClr val="0070C0"/>
                </a:solidFill>
                <a:latin typeface="微軟正黑體" panose="020B0604030504040204" pitchFamily="34" charset="-120"/>
                <a:ea typeface="微軟正黑體" panose="020B0604030504040204" pitchFamily="34" charset="-120"/>
              </a:rPr>
              <a:t>力</a:t>
            </a:r>
            <a:r>
              <a:rPr lang="zh-TW" altLang="en-US" sz="2000" dirty="0">
                <a:solidFill>
                  <a:srgbClr val="0070C0"/>
                </a:solidFill>
                <a:latin typeface="微軟正黑體" panose="020B0604030504040204" pitchFamily="34" charset="-120"/>
                <a:ea typeface="微軟正黑體" panose="020B0604030504040204" pitchFamily="34" charset="-120"/>
              </a:rPr>
              <a:t>？</a:t>
            </a:r>
          </a:p>
        </p:txBody>
      </p:sp>
      <p:sp>
        <p:nvSpPr>
          <p:cNvPr id="8" name="矩形 7"/>
          <p:cNvSpPr/>
          <p:nvPr/>
        </p:nvSpPr>
        <p:spPr>
          <a:xfrm>
            <a:off x="3133589" y="3066269"/>
            <a:ext cx="7994266" cy="1092607"/>
          </a:xfrm>
          <a:prstGeom prst="rect">
            <a:avLst/>
          </a:prstGeom>
        </p:spPr>
        <p:txBody>
          <a:bodyPr wrap="square">
            <a:spAutoFit/>
          </a:bodyPr>
          <a:lstStyle/>
          <a:p>
            <a:pPr marL="323850" indent="-323850">
              <a:lnSpc>
                <a:spcPts val="2400"/>
              </a:lnSpc>
              <a:spcAft>
                <a:spcPts val="600"/>
              </a:spcAft>
              <a:buFont typeface="Wingdings" panose="05000000000000000000" pitchFamily="2" charset="2"/>
              <a:buChar char="p"/>
            </a:pPr>
            <a:r>
              <a:rPr lang="zh-TW" altLang="en-US" sz="2000" dirty="0">
                <a:solidFill>
                  <a:srgbClr val="000000"/>
                </a:solidFill>
                <a:latin typeface="微軟正黑體" panose="020B0604030504040204" pitchFamily="34" charset="-120"/>
                <a:ea typeface="微軟正黑體" panose="020B0604030504040204" pitchFamily="34" charset="-120"/>
              </a:rPr>
              <a:t>是否已具備核心服務技術</a:t>
            </a:r>
            <a:r>
              <a:rPr lang="zh-TW" altLang="en-US" sz="2000" dirty="0" smtClean="0">
                <a:solidFill>
                  <a:srgbClr val="000000"/>
                </a:solidFill>
                <a:latin typeface="微軟正黑體" panose="020B0604030504040204" pitchFamily="34" charset="-120"/>
                <a:ea typeface="微軟正黑體" panose="020B0604030504040204" pitchFamily="34" charset="-120"/>
              </a:rPr>
              <a:t>？</a:t>
            </a:r>
            <a:r>
              <a:rPr lang="zh-TW" altLang="en-US" sz="2000" dirty="0">
                <a:solidFill>
                  <a:srgbClr val="000000"/>
                </a:solidFill>
                <a:latin typeface="微軟正黑體" panose="020B0604030504040204" pitchFamily="34" charset="-120"/>
                <a:ea typeface="微軟正黑體" panose="020B0604030504040204" pitchFamily="34" charset="-120"/>
              </a:rPr>
              <a:t>對於聯盟會員之服務或輔導規劃，後續</a:t>
            </a:r>
            <a:r>
              <a:rPr lang="zh-TW" altLang="en-US" sz="2000" dirty="0">
                <a:solidFill>
                  <a:srgbClr val="0070C0"/>
                </a:solidFill>
                <a:latin typeface="微軟正黑體" panose="020B0604030504040204" pitchFamily="34" charset="-120"/>
                <a:ea typeface="微軟正黑體" panose="020B0604030504040204" pitchFamily="34" charset="-120"/>
              </a:rPr>
              <a:t>衍生出合作研發之可能性</a:t>
            </a:r>
            <a:r>
              <a:rPr lang="en-US" altLang="zh-TW" sz="2000" dirty="0">
                <a:solidFill>
                  <a:srgbClr val="000000"/>
                </a:solidFill>
                <a:latin typeface="微軟正黑體" panose="020B0604030504040204" pitchFamily="34" charset="-120"/>
                <a:ea typeface="微軟正黑體" panose="020B0604030504040204" pitchFamily="34" charset="-120"/>
              </a:rPr>
              <a:t>?</a:t>
            </a:r>
            <a:endParaRPr lang="en-US" altLang="zh-TW" sz="2000" dirty="0" smtClean="0">
              <a:solidFill>
                <a:srgbClr val="000000"/>
              </a:solidFill>
              <a:latin typeface="微軟正黑體" panose="020B0604030504040204" pitchFamily="34" charset="-120"/>
              <a:ea typeface="微軟正黑體" panose="020B0604030504040204" pitchFamily="34" charset="-120"/>
            </a:endParaRPr>
          </a:p>
          <a:p>
            <a:pPr marL="323850" indent="-323850">
              <a:lnSpc>
                <a:spcPts val="2400"/>
              </a:lnSpc>
              <a:spcAft>
                <a:spcPts val="600"/>
              </a:spcAft>
              <a:buFont typeface="Wingdings" panose="05000000000000000000" pitchFamily="2" charset="2"/>
              <a:buChar char="p"/>
            </a:pPr>
            <a:r>
              <a:rPr lang="zh-TW" altLang="en-US" sz="2000" dirty="0" smtClean="0">
                <a:solidFill>
                  <a:srgbClr val="000000"/>
                </a:solidFill>
                <a:latin typeface="微軟正黑體" panose="020B0604030504040204" pitchFamily="34" charset="-120"/>
                <a:ea typeface="微軟正黑體" panose="020B0604030504040204" pitchFamily="34" charset="-120"/>
              </a:rPr>
              <a:t>聯盟</a:t>
            </a:r>
            <a:r>
              <a:rPr lang="zh-TW" altLang="en-US" sz="2000" dirty="0">
                <a:solidFill>
                  <a:srgbClr val="0070C0"/>
                </a:solidFill>
                <a:latin typeface="微軟正黑體" panose="020B0604030504040204" pitchFamily="34" charset="-120"/>
                <a:ea typeface="微軟正黑體" panose="020B0604030504040204" pitchFamily="34" charset="-120"/>
              </a:rPr>
              <a:t>商業模式</a:t>
            </a:r>
            <a:r>
              <a:rPr lang="zh-TW" altLang="en-US" sz="2000" dirty="0" smtClean="0">
                <a:solidFill>
                  <a:srgbClr val="0070C0"/>
                </a:solidFill>
                <a:latin typeface="微軟正黑體" panose="020B0604030504040204" pitchFamily="34" charset="-120"/>
                <a:ea typeface="微軟正黑體" panose="020B0604030504040204" pitchFamily="34" charset="-120"/>
              </a:rPr>
              <a:t>規劃</a:t>
            </a:r>
            <a:r>
              <a:rPr lang="zh-TW" altLang="zh-TW" sz="2000" dirty="0" smtClean="0">
                <a:solidFill>
                  <a:srgbClr val="000000"/>
                </a:solidFill>
                <a:latin typeface="微軟正黑體" panose="020B0604030504040204" pitchFamily="34" charset="-120"/>
                <a:ea typeface="微軟正黑體" panose="020B0604030504040204" pitchFamily="34" charset="-120"/>
              </a:rPr>
              <a:t>是否</a:t>
            </a:r>
            <a:r>
              <a:rPr lang="zh-TW" altLang="zh-TW" sz="2000" dirty="0">
                <a:solidFill>
                  <a:srgbClr val="000000"/>
                </a:solidFill>
                <a:latin typeface="微軟正黑體" panose="020B0604030504040204" pitchFamily="34" charset="-120"/>
                <a:ea typeface="微軟正黑體" panose="020B0604030504040204" pitchFamily="34" charset="-120"/>
              </a:rPr>
              <a:t>恰當</a:t>
            </a:r>
            <a:r>
              <a:rPr lang="zh-TW" altLang="zh-TW" sz="2000" dirty="0" smtClean="0">
                <a:solidFill>
                  <a:srgbClr val="000000"/>
                </a:solidFill>
                <a:latin typeface="微軟正黑體" panose="020B0604030504040204" pitchFamily="34" charset="-120"/>
                <a:ea typeface="微軟正黑體" panose="020B0604030504040204" pitchFamily="34" charset="-120"/>
              </a:rPr>
              <a:t>？</a:t>
            </a:r>
            <a:endParaRPr lang="zh-TW" altLang="en-US" sz="2000" dirty="0">
              <a:solidFill>
                <a:srgbClr val="000000"/>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3133589" y="4934213"/>
            <a:ext cx="7994266" cy="784830"/>
          </a:xfrm>
          <a:prstGeom prst="rect">
            <a:avLst/>
          </a:prstGeom>
        </p:spPr>
        <p:txBody>
          <a:bodyPr wrap="square">
            <a:spAutoFit/>
          </a:bodyPr>
          <a:lstStyle/>
          <a:p>
            <a:pPr marL="323850" indent="-323850">
              <a:lnSpc>
                <a:spcPts val="2400"/>
              </a:lnSpc>
              <a:spcAft>
                <a:spcPts val="600"/>
              </a:spcAft>
              <a:buFont typeface="Wingdings" panose="05000000000000000000" pitchFamily="2" charset="2"/>
              <a:buChar char="p"/>
            </a:pPr>
            <a:r>
              <a:rPr lang="zh-TW" altLang="en-US" sz="2000" dirty="0">
                <a:solidFill>
                  <a:srgbClr val="000000"/>
                </a:solidFill>
                <a:latin typeface="微軟正黑體" panose="020B0604030504040204" pitchFamily="34" charset="-120"/>
                <a:ea typeface="微軟正黑體" panose="020B0604030504040204" pitchFamily="34" charset="-120"/>
              </a:rPr>
              <a:t>計畫預估服務推廣績效之說明是否明確可行？推廣成本是否週延</a:t>
            </a:r>
            <a:r>
              <a:rPr lang="en-US" altLang="zh-TW" sz="2000" dirty="0">
                <a:solidFill>
                  <a:srgbClr val="000000"/>
                </a:solidFill>
                <a:latin typeface="微軟正黑體" panose="020B0604030504040204" pitchFamily="34" charset="-120"/>
                <a:ea typeface="微軟正黑體" panose="020B0604030504040204" pitchFamily="34" charset="-120"/>
              </a:rPr>
              <a:t>?</a:t>
            </a:r>
          </a:p>
          <a:p>
            <a:pPr marL="323850" indent="-323850">
              <a:lnSpc>
                <a:spcPts val="2400"/>
              </a:lnSpc>
              <a:spcAft>
                <a:spcPts val="600"/>
              </a:spcAft>
              <a:buFont typeface="Wingdings" panose="05000000000000000000" pitchFamily="2" charset="2"/>
              <a:buChar char="p"/>
            </a:pPr>
            <a:r>
              <a:rPr lang="zh-TW" altLang="en-US" sz="2000" dirty="0">
                <a:solidFill>
                  <a:srgbClr val="000000"/>
                </a:solidFill>
                <a:latin typeface="微軟正黑體" panose="020B0604030504040204" pitchFamily="34" charset="-120"/>
                <a:ea typeface="微軟正黑體" panose="020B0604030504040204" pitchFamily="34" charset="-120"/>
              </a:rPr>
              <a:t>計畫各年及全程之預期績效為何？其他績效可列質化或影響力成效</a:t>
            </a:r>
            <a:r>
              <a:rPr lang="zh-TW" altLang="en-US" sz="2000" dirty="0" smtClean="0">
                <a:solidFill>
                  <a:srgbClr val="000000"/>
                </a:solidFill>
                <a:latin typeface="微軟正黑體" panose="020B0604030504040204" pitchFamily="34" charset="-120"/>
                <a:ea typeface="微軟正黑體" panose="020B0604030504040204" pitchFamily="34" charset="-120"/>
              </a:rPr>
              <a:t>。</a:t>
            </a:r>
            <a:endParaRPr lang="en-US" altLang="zh-TW" sz="2000" dirty="0">
              <a:solidFill>
                <a:srgbClr val="000000"/>
              </a:solidFill>
              <a:latin typeface="微軟正黑體" panose="020B0604030504040204" pitchFamily="34" charset="-120"/>
              <a:ea typeface="微軟正黑體" panose="020B0604030504040204" pitchFamily="34" charset="-120"/>
            </a:endParaRPr>
          </a:p>
        </p:txBody>
      </p:sp>
      <p:sp>
        <p:nvSpPr>
          <p:cNvPr id="12" name="Rectangle 6">
            <a:extLst>
              <a:ext uri="{FF2B5EF4-FFF2-40B4-BE49-F238E27FC236}">
                <a16:creationId xmlns:a16="http://schemas.microsoft.com/office/drawing/2014/main" id="{A0EE50E5-834F-4296-9C7C-DD2C174203FC}"/>
              </a:ext>
            </a:extLst>
          </p:cNvPr>
          <p:cNvSpPr>
            <a:spLocks noChangeArrowheads="1"/>
          </p:cNvSpPr>
          <p:nvPr/>
        </p:nvSpPr>
        <p:spPr bwMode="auto">
          <a:xfrm rot="16200000">
            <a:off x="1419787" y="1313823"/>
            <a:ext cx="1080000" cy="1080000"/>
          </a:xfrm>
          <a:prstGeom prst="rect">
            <a:avLst/>
          </a:prstGeom>
          <a:solidFill>
            <a:srgbClr val="34425A"/>
          </a:solidFill>
          <a:ln w="6350">
            <a:solidFill>
              <a:sysClr val="window" lastClr="FFFFFF"/>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086589">
              <a:lnSpc>
                <a:spcPct val="120000"/>
              </a:lnSpc>
              <a:defRPr/>
            </a:pPr>
            <a:endParaRPr lang="zh-CN" altLang="en-US" sz="1327">
              <a:latin typeface="Arial" panose="020B0604020202020204" pitchFamily="34" charset="0"/>
              <a:ea typeface="微软雅黑" panose="020B0503020204020204" pitchFamily="34" charset="-122"/>
              <a:sym typeface="Arial" panose="020B0604020202020204" pitchFamily="34" charset="0"/>
            </a:endParaRPr>
          </a:p>
        </p:txBody>
      </p:sp>
      <p:cxnSp>
        <p:nvCxnSpPr>
          <p:cNvPr id="13" name="直線接點 12"/>
          <p:cNvCxnSpPr/>
          <p:nvPr/>
        </p:nvCxnSpPr>
        <p:spPr>
          <a:xfrm>
            <a:off x="1051754" y="989823"/>
            <a:ext cx="1728000" cy="0"/>
          </a:xfrm>
          <a:prstGeom prst="line">
            <a:avLst/>
          </a:prstGeom>
          <a:noFill/>
          <a:ln w="28575" cap="flat" cmpd="sng" algn="ctr">
            <a:solidFill>
              <a:srgbClr val="FFB401"/>
            </a:solidFill>
            <a:prstDash val="solid"/>
            <a:miter lim="800000"/>
          </a:ln>
          <a:effectLst/>
        </p:spPr>
      </p:cxnSp>
      <p:cxnSp>
        <p:nvCxnSpPr>
          <p:cNvPr id="14" name="直線接點 13"/>
          <p:cNvCxnSpPr/>
          <p:nvPr/>
        </p:nvCxnSpPr>
        <p:spPr>
          <a:xfrm>
            <a:off x="1086269" y="2718049"/>
            <a:ext cx="1728000" cy="0"/>
          </a:xfrm>
          <a:prstGeom prst="line">
            <a:avLst/>
          </a:prstGeom>
          <a:noFill/>
          <a:ln w="28575" cap="flat" cmpd="sng" algn="ctr">
            <a:solidFill>
              <a:srgbClr val="FFB401"/>
            </a:solidFill>
            <a:prstDash val="solid"/>
            <a:miter lim="800000"/>
          </a:ln>
          <a:effectLst/>
        </p:spPr>
      </p:cxnSp>
      <p:cxnSp>
        <p:nvCxnSpPr>
          <p:cNvPr id="16" name="直線接點 15"/>
          <p:cNvCxnSpPr/>
          <p:nvPr/>
        </p:nvCxnSpPr>
        <p:spPr>
          <a:xfrm>
            <a:off x="1068392" y="989823"/>
            <a:ext cx="0" cy="1728000"/>
          </a:xfrm>
          <a:prstGeom prst="line">
            <a:avLst/>
          </a:prstGeom>
          <a:noFill/>
          <a:ln w="28575" cap="flat" cmpd="sng" algn="ctr">
            <a:solidFill>
              <a:srgbClr val="FFB401"/>
            </a:solidFill>
            <a:prstDash val="solid"/>
            <a:miter lim="800000"/>
          </a:ln>
          <a:effectLst/>
        </p:spPr>
      </p:cxnSp>
      <p:cxnSp>
        <p:nvCxnSpPr>
          <p:cNvPr id="18" name="直線接點 17"/>
          <p:cNvCxnSpPr/>
          <p:nvPr/>
        </p:nvCxnSpPr>
        <p:spPr>
          <a:xfrm>
            <a:off x="2835738" y="2703930"/>
            <a:ext cx="0" cy="1728000"/>
          </a:xfrm>
          <a:prstGeom prst="line">
            <a:avLst/>
          </a:prstGeom>
          <a:noFill/>
          <a:ln w="28575" cap="flat" cmpd="sng" algn="ctr">
            <a:solidFill>
              <a:srgbClr val="FFB401"/>
            </a:solidFill>
            <a:prstDash val="solid"/>
            <a:miter lim="800000"/>
          </a:ln>
          <a:effectLst/>
        </p:spPr>
      </p:cxnSp>
      <p:sp>
        <p:nvSpPr>
          <p:cNvPr id="19" name="Rectangle 6">
            <a:extLst>
              <a:ext uri="{FF2B5EF4-FFF2-40B4-BE49-F238E27FC236}">
                <a16:creationId xmlns:a16="http://schemas.microsoft.com/office/drawing/2014/main" id="{A0EE50E5-834F-4296-9C7C-DD2C174203FC}"/>
              </a:ext>
            </a:extLst>
          </p:cNvPr>
          <p:cNvSpPr>
            <a:spLocks noChangeArrowheads="1"/>
          </p:cNvSpPr>
          <p:nvPr/>
        </p:nvSpPr>
        <p:spPr bwMode="auto">
          <a:xfrm rot="16200000">
            <a:off x="1419787" y="3035963"/>
            <a:ext cx="1080000" cy="1080000"/>
          </a:xfrm>
          <a:prstGeom prst="rect">
            <a:avLst/>
          </a:prstGeom>
          <a:solidFill>
            <a:srgbClr val="FFB401"/>
          </a:solidFill>
          <a:ln w="6350">
            <a:solidFill>
              <a:sysClr val="window" lastClr="FFFFFF"/>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086589">
              <a:lnSpc>
                <a:spcPct val="120000"/>
              </a:lnSpc>
              <a:defRPr/>
            </a:pPr>
            <a:endParaRPr lang="zh-CN" altLang="en-US" sz="1327">
              <a:latin typeface="Arial" panose="020B0604020202020204" pitchFamily="34" charset="0"/>
              <a:ea typeface="微软雅黑" panose="020B0503020204020204" pitchFamily="34" charset="-122"/>
              <a:sym typeface="Arial" panose="020B0604020202020204" pitchFamily="34" charset="0"/>
            </a:endParaRPr>
          </a:p>
        </p:txBody>
      </p:sp>
      <p:cxnSp>
        <p:nvCxnSpPr>
          <p:cNvPr id="20" name="直線接點 19"/>
          <p:cNvCxnSpPr/>
          <p:nvPr/>
        </p:nvCxnSpPr>
        <p:spPr>
          <a:xfrm>
            <a:off x="1086269" y="4431930"/>
            <a:ext cx="1728000" cy="0"/>
          </a:xfrm>
          <a:prstGeom prst="line">
            <a:avLst/>
          </a:prstGeom>
          <a:noFill/>
          <a:ln w="28575" cap="flat" cmpd="sng" algn="ctr">
            <a:solidFill>
              <a:srgbClr val="FFB401"/>
            </a:solidFill>
            <a:prstDash val="solid"/>
            <a:miter lim="800000"/>
          </a:ln>
          <a:effectLst/>
        </p:spPr>
      </p:cxnSp>
      <p:cxnSp>
        <p:nvCxnSpPr>
          <p:cNvPr id="21" name="直線接點 20"/>
          <p:cNvCxnSpPr/>
          <p:nvPr/>
        </p:nvCxnSpPr>
        <p:spPr>
          <a:xfrm>
            <a:off x="1095787" y="6159930"/>
            <a:ext cx="1728000" cy="0"/>
          </a:xfrm>
          <a:prstGeom prst="line">
            <a:avLst/>
          </a:prstGeom>
          <a:noFill/>
          <a:ln w="28575" cap="flat" cmpd="sng" algn="ctr">
            <a:solidFill>
              <a:srgbClr val="FFB401"/>
            </a:solidFill>
            <a:prstDash val="solid"/>
            <a:miter lim="800000"/>
          </a:ln>
          <a:effectLst/>
        </p:spPr>
      </p:cxnSp>
      <p:cxnSp>
        <p:nvCxnSpPr>
          <p:cNvPr id="22" name="直線接點 21"/>
          <p:cNvCxnSpPr/>
          <p:nvPr/>
        </p:nvCxnSpPr>
        <p:spPr>
          <a:xfrm>
            <a:off x="1072430" y="4422405"/>
            <a:ext cx="0" cy="1728000"/>
          </a:xfrm>
          <a:prstGeom prst="line">
            <a:avLst/>
          </a:prstGeom>
          <a:noFill/>
          <a:ln w="28575" cap="flat" cmpd="sng" algn="ctr">
            <a:solidFill>
              <a:srgbClr val="FFB401"/>
            </a:solidFill>
            <a:prstDash val="solid"/>
            <a:miter lim="800000"/>
          </a:ln>
          <a:effectLst/>
        </p:spPr>
      </p:cxnSp>
      <p:sp>
        <p:nvSpPr>
          <p:cNvPr id="23" name="Rectangle 6">
            <a:extLst>
              <a:ext uri="{FF2B5EF4-FFF2-40B4-BE49-F238E27FC236}">
                <a16:creationId xmlns:a16="http://schemas.microsoft.com/office/drawing/2014/main" id="{A0EE50E5-834F-4296-9C7C-DD2C174203FC}"/>
              </a:ext>
            </a:extLst>
          </p:cNvPr>
          <p:cNvSpPr>
            <a:spLocks noChangeArrowheads="1"/>
          </p:cNvSpPr>
          <p:nvPr/>
        </p:nvSpPr>
        <p:spPr bwMode="auto">
          <a:xfrm rot="16200000">
            <a:off x="1419788" y="4763962"/>
            <a:ext cx="1080000" cy="1080000"/>
          </a:xfrm>
          <a:prstGeom prst="rect">
            <a:avLst/>
          </a:prstGeom>
          <a:solidFill>
            <a:srgbClr val="34425A"/>
          </a:solidFill>
          <a:ln w="6350">
            <a:solidFill>
              <a:sysClr val="window" lastClr="FFFFFF"/>
            </a:solidFill>
            <a:miter lim="800000"/>
            <a:headEnd/>
            <a:tailE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charset="0"/>
                <a:ea typeface="宋体" charset="-122"/>
                <a:cs typeface="+mn-cs"/>
              </a:defRPr>
            </a:lvl1pPr>
            <a:lvl2pPr marL="457200" algn="l" rtl="0" eaLnBrk="0" fontAlgn="base" hangingPunct="0">
              <a:spcBef>
                <a:spcPct val="0"/>
              </a:spcBef>
              <a:spcAft>
                <a:spcPct val="0"/>
              </a:spcAft>
              <a:defRPr sz="1300" b="1" kern="1200">
                <a:solidFill>
                  <a:srgbClr val="000000"/>
                </a:solidFill>
                <a:latin typeface="Arial" charset="0"/>
                <a:ea typeface="宋体" charset="-122"/>
                <a:cs typeface="+mn-cs"/>
              </a:defRPr>
            </a:lvl2pPr>
            <a:lvl3pPr marL="914400" algn="l" rtl="0" eaLnBrk="0" fontAlgn="base" hangingPunct="0">
              <a:spcBef>
                <a:spcPct val="0"/>
              </a:spcBef>
              <a:spcAft>
                <a:spcPct val="0"/>
              </a:spcAft>
              <a:defRPr sz="1300" b="1" kern="1200">
                <a:solidFill>
                  <a:srgbClr val="000000"/>
                </a:solidFill>
                <a:latin typeface="Arial" charset="0"/>
                <a:ea typeface="宋体" charset="-122"/>
                <a:cs typeface="+mn-cs"/>
              </a:defRPr>
            </a:lvl3pPr>
            <a:lvl4pPr marL="1371600" algn="l" rtl="0" eaLnBrk="0" fontAlgn="base" hangingPunct="0">
              <a:spcBef>
                <a:spcPct val="0"/>
              </a:spcBef>
              <a:spcAft>
                <a:spcPct val="0"/>
              </a:spcAft>
              <a:defRPr sz="1300" b="1" kern="1200">
                <a:solidFill>
                  <a:srgbClr val="000000"/>
                </a:solidFill>
                <a:latin typeface="Arial" charset="0"/>
                <a:ea typeface="宋体" charset="-122"/>
                <a:cs typeface="+mn-cs"/>
              </a:defRPr>
            </a:lvl4pPr>
            <a:lvl5pPr marL="1828800" algn="l" rtl="0" eaLnBrk="0" fontAlgn="base" hangingPunct="0">
              <a:spcBef>
                <a:spcPct val="0"/>
              </a:spcBef>
              <a:spcAft>
                <a:spcPct val="0"/>
              </a:spcAft>
              <a:defRPr sz="1300" b="1" kern="1200">
                <a:solidFill>
                  <a:srgbClr val="000000"/>
                </a:solidFill>
                <a:latin typeface="Arial" charset="0"/>
                <a:ea typeface="宋体" charset="-122"/>
                <a:cs typeface="+mn-cs"/>
              </a:defRPr>
            </a:lvl5pPr>
            <a:lvl6pPr marL="2286000" algn="l" defTabSz="914400" rtl="0" eaLnBrk="1" latinLnBrk="0" hangingPunct="1">
              <a:defRPr sz="1300" b="1" kern="1200">
                <a:solidFill>
                  <a:srgbClr val="000000"/>
                </a:solidFill>
                <a:latin typeface="Arial" charset="0"/>
                <a:ea typeface="宋体" charset="-122"/>
                <a:cs typeface="+mn-cs"/>
              </a:defRPr>
            </a:lvl6pPr>
            <a:lvl7pPr marL="2743200" algn="l" defTabSz="914400" rtl="0" eaLnBrk="1" latinLnBrk="0" hangingPunct="1">
              <a:defRPr sz="1300" b="1" kern="1200">
                <a:solidFill>
                  <a:srgbClr val="000000"/>
                </a:solidFill>
                <a:latin typeface="Arial" charset="0"/>
                <a:ea typeface="宋体" charset="-122"/>
                <a:cs typeface="+mn-cs"/>
              </a:defRPr>
            </a:lvl7pPr>
            <a:lvl8pPr marL="3200400" algn="l" defTabSz="914400" rtl="0" eaLnBrk="1" latinLnBrk="0" hangingPunct="1">
              <a:defRPr sz="1300" b="1" kern="1200">
                <a:solidFill>
                  <a:srgbClr val="000000"/>
                </a:solidFill>
                <a:latin typeface="Arial" charset="0"/>
                <a:ea typeface="宋体" charset="-122"/>
                <a:cs typeface="+mn-cs"/>
              </a:defRPr>
            </a:lvl8pPr>
            <a:lvl9pPr marL="3657600" algn="l" defTabSz="914400" rtl="0" eaLnBrk="1" latinLnBrk="0" hangingPunct="1">
              <a:defRPr sz="1300" b="1" kern="1200">
                <a:solidFill>
                  <a:srgbClr val="000000"/>
                </a:solidFill>
                <a:latin typeface="Arial" charset="0"/>
                <a:ea typeface="宋体" charset="-122"/>
                <a:cs typeface="+mn-cs"/>
              </a:defRPr>
            </a:lvl9pPr>
          </a:lstStyle>
          <a:p>
            <a:pPr algn="ctr" defTabSz="1086589">
              <a:lnSpc>
                <a:spcPct val="120000"/>
              </a:lnSpc>
              <a:defRPr/>
            </a:pPr>
            <a:endParaRPr lang="zh-CN" altLang="en-US" sz="1327">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23"/>
          <p:cNvSpPr/>
          <p:nvPr/>
        </p:nvSpPr>
        <p:spPr>
          <a:xfrm>
            <a:off x="1551956" y="1438941"/>
            <a:ext cx="800219" cy="83099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rPr>
              <a:t>推動</a:t>
            </a:r>
            <a:endParaRPr kumimoji="0" lang="en-US" altLang="zh-TW" sz="2400" b="1" i="0" u="none" strike="noStrike" kern="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TW" altLang="en-US" sz="2400" b="1" i="0" u="none" strike="noStrike" kern="0" cap="none" spc="0" normalizeH="0" baseline="0" noProof="0" dirty="0" smtClean="0">
                <a:ln>
                  <a:noFill/>
                </a:ln>
                <a:solidFill>
                  <a:srgbClr val="FFFFFF"/>
                </a:solidFill>
                <a:effectLst/>
                <a:uLnTx/>
                <a:uFillTx/>
                <a:latin typeface="微軟正黑體" panose="020B0604030504040204" pitchFamily="34" charset="-120"/>
                <a:ea typeface="微軟正黑體" panose="020B0604030504040204" pitchFamily="34" charset="-120"/>
              </a:rPr>
              <a:t>能力</a:t>
            </a:r>
            <a:endParaRPr kumimoji="0" lang="zh-TW" altLang="en-US" sz="2400" b="1" i="0" u="none" strike="noStrike" kern="0" cap="none" spc="0" normalizeH="0" baseline="0" noProof="0" dirty="0" smtClean="0">
              <a:ln>
                <a:noFill/>
              </a:ln>
              <a:solidFill>
                <a:srgbClr val="FFFFFF"/>
              </a:solidFill>
              <a:effectLst/>
              <a:uLnTx/>
              <a:uFillTx/>
            </a:endParaRPr>
          </a:p>
        </p:txBody>
      </p:sp>
      <p:sp>
        <p:nvSpPr>
          <p:cNvPr id="25" name="矩形 24"/>
          <p:cNvSpPr/>
          <p:nvPr/>
        </p:nvSpPr>
        <p:spPr>
          <a:xfrm>
            <a:off x="1550159" y="3197075"/>
            <a:ext cx="800219" cy="830997"/>
          </a:xfrm>
          <a:prstGeom prst="rect">
            <a:avLst/>
          </a:prstGeom>
        </p:spPr>
        <p:txBody>
          <a:bodyPr wrap="none">
            <a:spAutoFit/>
          </a:bodyPr>
          <a:lstStyle/>
          <a:p>
            <a:r>
              <a:rPr lang="zh-TW" altLang="en-US" sz="2400" b="1" dirty="0" smtClean="0">
                <a:solidFill>
                  <a:srgbClr val="FFFFFF"/>
                </a:solidFill>
                <a:latin typeface="微軟正黑體" panose="020B0604030504040204" pitchFamily="34" charset="-120"/>
                <a:ea typeface="微軟正黑體" panose="020B0604030504040204" pitchFamily="34" charset="-120"/>
              </a:rPr>
              <a:t>聯盟</a:t>
            </a:r>
            <a:endParaRPr lang="en-US" altLang="zh-TW" sz="2400" b="1" dirty="0">
              <a:solidFill>
                <a:srgbClr val="FFFFFF"/>
              </a:solidFill>
              <a:latin typeface="微軟正黑體" panose="020B0604030504040204" pitchFamily="34" charset="-120"/>
              <a:ea typeface="微軟正黑體" panose="020B0604030504040204" pitchFamily="34" charset="-120"/>
            </a:endParaRPr>
          </a:p>
          <a:p>
            <a:r>
              <a:rPr lang="zh-TW" altLang="en-US" sz="2400" b="1" dirty="0" smtClean="0">
                <a:solidFill>
                  <a:srgbClr val="FFFFFF"/>
                </a:solidFill>
                <a:latin typeface="微軟正黑體" panose="020B0604030504040204" pitchFamily="34" charset="-120"/>
                <a:ea typeface="微軟正黑體" panose="020B0604030504040204" pitchFamily="34" charset="-120"/>
              </a:rPr>
              <a:t>運</a:t>
            </a:r>
            <a:r>
              <a:rPr lang="zh-TW" altLang="en-US" sz="2400" b="1" dirty="0">
                <a:solidFill>
                  <a:srgbClr val="FFFFFF"/>
                </a:solidFill>
                <a:latin typeface="微軟正黑體" panose="020B0604030504040204" pitchFamily="34" charset="-120"/>
                <a:ea typeface="微軟正黑體" panose="020B0604030504040204" pitchFamily="34" charset="-120"/>
              </a:rPr>
              <a:t>作</a:t>
            </a:r>
          </a:p>
        </p:txBody>
      </p:sp>
      <p:sp>
        <p:nvSpPr>
          <p:cNvPr id="26" name="矩形 25"/>
          <p:cNvSpPr/>
          <p:nvPr/>
        </p:nvSpPr>
        <p:spPr>
          <a:xfrm>
            <a:off x="1515644" y="4888463"/>
            <a:ext cx="800219" cy="830997"/>
          </a:xfrm>
          <a:prstGeom prst="rect">
            <a:avLst/>
          </a:prstGeom>
        </p:spPr>
        <p:txBody>
          <a:bodyPr wrap="none">
            <a:spAutoFit/>
          </a:bodyPr>
          <a:lstStyle/>
          <a:p>
            <a:r>
              <a:rPr lang="zh-TW" altLang="en-US" sz="2400" b="1" dirty="0" smtClean="0">
                <a:solidFill>
                  <a:srgbClr val="FFFFFF"/>
                </a:solidFill>
                <a:latin typeface="微軟正黑體" panose="020B0604030504040204" pitchFamily="34" charset="-120"/>
                <a:ea typeface="微軟正黑體" panose="020B0604030504040204" pitchFamily="34" charset="-120"/>
              </a:rPr>
              <a:t>推廣</a:t>
            </a:r>
            <a:endParaRPr lang="en-US" altLang="zh-TW" sz="2400" b="1" dirty="0" smtClean="0">
              <a:solidFill>
                <a:srgbClr val="FFFFFF"/>
              </a:solidFill>
              <a:latin typeface="微軟正黑體" panose="020B0604030504040204" pitchFamily="34" charset="-120"/>
              <a:ea typeface="微軟正黑體" panose="020B0604030504040204" pitchFamily="34" charset="-120"/>
            </a:endParaRPr>
          </a:p>
          <a:p>
            <a:r>
              <a:rPr lang="zh-TW" altLang="en-US" sz="2400" b="1" dirty="0">
                <a:solidFill>
                  <a:srgbClr val="FFFFFF"/>
                </a:solidFill>
                <a:latin typeface="微軟正黑體" panose="020B0604030504040204" pitchFamily="34" charset="-120"/>
                <a:ea typeface="微軟正黑體" panose="020B0604030504040204" pitchFamily="34" charset="-120"/>
              </a:rPr>
              <a:t>成</a:t>
            </a:r>
            <a:r>
              <a:rPr lang="zh-TW" altLang="en-US" sz="2400" b="1" dirty="0" smtClean="0">
                <a:solidFill>
                  <a:srgbClr val="FFFFFF"/>
                </a:solidFill>
                <a:latin typeface="微軟正黑體" panose="020B0604030504040204" pitchFamily="34" charset="-120"/>
                <a:ea typeface="微軟正黑體" panose="020B0604030504040204" pitchFamily="34" charset="-120"/>
              </a:rPr>
              <a:t>效</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9276522" y="6433792"/>
            <a:ext cx="2743200" cy="365125"/>
          </a:xfrm>
        </p:spPr>
        <p:txBody>
          <a:bodyPr/>
          <a:lstStyle/>
          <a:p>
            <a:fld id="{7D5C33D2-4989-B845-AEF5-95347BA27B94}" type="slidenum">
              <a:rPr kumimoji="1" lang="zh-TW" altLang="en-US" sz="1600" smtClean="0"/>
              <a:t>12</a:t>
            </a:fld>
            <a:endParaRPr kumimoji="1" lang="zh-TW" altLang="en-US" sz="1600" dirty="0"/>
          </a:p>
        </p:txBody>
      </p:sp>
    </p:spTree>
    <p:extLst>
      <p:ext uri="{BB962C8B-B14F-4D97-AF65-F5344CB8AC3E}">
        <p14:creationId xmlns:p14="http://schemas.microsoft.com/office/powerpoint/2010/main" val="3508911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369570" y="195054"/>
            <a:ext cx="7015204" cy="707886"/>
          </a:xfrm>
          <a:prstGeom prst="rect">
            <a:avLst/>
          </a:prstGeom>
          <a:noFill/>
        </p:spPr>
        <p:txBody>
          <a:bodyPr wrap="square" rtlCol="0">
            <a:spAutoFit/>
          </a:bodyPr>
          <a:lstStyle/>
          <a:p>
            <a:r>
              <a:rPr lang="zh-TW" altLang="en-US" sz="4000" b="1" dirty="0">
                <a:solidFill>
                  <a:srgbClr val="000000"/>
                </a:solidFill>
                <a:latin typeface="微軟正黑體" panose="020B0604030504040204" pitchFamily="34" charset="-120"/>
                <a:ea typeface="微軟正黑體" panose="020B0604030504040204" pitchFamily="34" charset="-120"/>
              </a:rPr>
              <a:t>四</a:t>
            </a:r>
            <a:r>
              <a:rPr lang="zh-TW" altLang="en-US" sz="4000" b="1" dirty="0" smtClean="0">
                <a:solidFill>
                  <a:srgbClr val="000000"/>
                </a:solidFill>
                <a:latin typeface="微軟正黑體" panose="020B0604030504040204" pitchFamily="34" charset="-120"/>
                <a:ea typeface="微軟正黑體" panose="020B0604030504040204" pitchFamily="34" charset="-120"/>
              </a:rPr>
              <a:t>、</a:t>
            </a:r>
            <a:r>
              <a:rPr lang="zh-TW" altLang="en-US" sz="4000" b="1" dirty="0">
                <a:solidFill>
                  <a:srgbClr val="000000"/>
                </a:solidFill>
                <a:latin typeface="微軟正黑體" panose="020B0604030504040204" pitchFamily="34" charset="-120"/>
                <a:ea typeface="微軟正黑體" panose="020B0604030504040204" pitchFamily="34" charset="-120"/>
              </a:rPr>
              <a:t>其他</a:t>
            </a:r>
            <a:r>
              <a:rPr lang="zh-TW" altLang="en-US" sz="4000" b="1" dirty="0" smtClean="0">
                <a:solidFill>
                  <a:srgbClr val="000000"/>
                </a:solidFill>
                <a:latin typeface="微軟正黑體" panose="020B0604030504040204" pitchFamily="34" charset="-120"/>
                <a:ea typeface="微軟正黑體" panose="020B0604030504040204" pitchFamily="34" charset="-120"/>
              </a:rPr>
              <a:t>重點注意事項</a:t>
            </a:r>
            <a:endParaRPr lang="zh-TW" altLang="en-US" sz="3200" dirty="0">
              <a:solidFill>
                <a:srgbClr val="000000"/>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1079292" y="989382"/>
            <a:ext cx="2880000" cy="432000"/>
            <a:chOff x="5562496" y="-592740"/>
            <a:chExt cx="2880000" cy="432000"/>
          </a:xfrm>
        </p:grpSpPr>
        <p:sp>
          <p:nvSpPr>
            <p:cNvPr id="8" name="直角三角形 7"/>
            <p:cNvSpPr/>
            <p:nvPr/>
          </p:nvSpPr>
          <p:spPr>
            <a:xfrm>
              <a:off x="5562496" y="-278482"/>
              <a:ext cx="2880000" cy="108000"/>
            </a:xfrm>
            <a:prstGeom prst="rtTriangle">
              <a:avLst/>
            </a:prstGeom>
            <a:solidFill>
              <a:srgbClr val="FF99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10" name="直角三角形 9"/>
            <p:cNvSpPr/>
            <p:nvPr/>
          </p:nvSpPr>
          <p:spPr>
            <a:xfrm flipH="1">
              <a:off x="5562496" y="-382763"/>
              <a:ext cx="2880000" cy="216000"/>
            </a:xfrm>
            <a:prstGeom prst="rtTriangle">
              <a:avLst/>
            </a:prstGeom>
            <a:solidFill>
              <a:srgbClr val="FFC6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12" name="圓角矩形 11"/>
            <p:cNvSpPr/>
            <p:nvPr/>
          </p:nvSpPr>
          <p:spPr>
            <a:xfrm>
              <a:off x="5562496" y="-592740"/>
              <a:ext cx="2880000" cy="432000"/>
            </a:xfrm>
            <a:prstGeom prst="roundRect">
              <a:avLst>
                <a:gd name="adj" fmla="val 7847"/>
              </a:avLst>
            </a:prstGeom>
            <a:no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grpSp>
      <p:sp>
        <p:nvSpPr>
          <p:cNvPr id="13" name="矩形 12"/>
          <p:cNvSpPr/>
          <p:nvPr/>
        </p:nvSpPr>
        <p:spPr>
          <a:xfrm>
            <a:off x="1503733" y="1021934"/>
            <a:ext cx="2031325" cy="369332"/>
          </a:xfrm>
          <a:prstGeom prst="rect">
            <a:avLst/>
          </a:prstGeom>
        </p:spPr>
        <p:txBody>
          <a:bodyPr wrap="none">
            <a:spAutoFit/>
          </a:bodyP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聯盟推動申請重點</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sp>
        <p:nvSpPr>
          <p:cNvPr id="14" name="矩形 13"/>
          <p:cNvSpPr/>
          <p:nvPr/>
        </p:nvSpPr>
        <p:spPr>
          <a:xfrm>
            <a:off x="1295396" y="1459430"/>
            <a:ext cx="9766856" cy="1605568"/>
          </a:xfrm>
          <a:prstGeom prst="rect">
            <a:avLst/>
          </a:prstGeom>
        </p:spPr>
        <p:txBody>
          <a:bodyPr wrap="square">
            <a:spAutoFit/>
          </a:bodyPr>
          <a:lstStyle/>
          <a:p>
            <a:pPr marL="14288"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本計畫主要任務是以</a:t>
            </a:r>
            <a:r>
              <a:rPr lang="zh-TW" altLang="en-US" sz="1400" i="1" kern="0" dirty="0">
                <a:solidFill>
                  <a:srgbClr val="FF0000"/>
                </a:solidFill>
                <a:latin typeface="微軟正黑體" pitchFamily="34" charset="-120"/>
                <a:ea typeface="微軟正黑體" pitchFamily="34" charset="-120"/>
              </a:rPr>
              <a:t>擴展會員數、增加收入</a:t>
            </a:r>
            <a:r>
              <a:rPr lang="zh-TW" altLang="en-US" sz="1400" kern="0" dirty="0">
                <a:solidFill>
                  <a:srgbClr val="000000"/>
                </a:solidFill>
                <a:latin typeface="微軟正黑體" pitchFamily="34" charset="-120"/>
                <a:ea typeface="微軟正黑體" pitchFamily="34" charset="-120"/>
              </a:rPr>
              <a:t>及達成</a:t>
            </a:r>
            <a:r>
              <a:rPr lang="zh-TW" altLang="en-US" sz="1400" i="1" kern="0" dirty="0">
                <a:solidFill>
                  <a:srgbClr val="FF0000"/>
                </a:solidFill>
                <a:latin typeface="微軟正黑體" pitchFamily="34" charset="-120"/>
                <a:ea typeface="微軟正黑體" pitchFamily="34" charset="-120"/>
              </a:rPr>
              <a:t>自主</a:t>
            </a:r>
            <a:r>
              <a:rPr lang="zh-TW" altLang="en-US" sz="1400" i="1" kern="0" dirty="0" smtClean="0">
                <a:solidFill>
                  <a:srgbClr val="FF0000"/>
                </a:solidFill>
                <a:latin typeface="微軟正黑體" pitchFamily="34" charset="-120"/>
                <a:ea typeface="微軟正黑體" pitchFamily="34" charset="-120"/>
              </a:rPr>
              <a:t>營運 </a:t>
            </a:r>
            <a:r>
              <a:rPr lang="zh-TW" altLang="en-US" sz="1400" kern="0" dirty="0" smtClean="0">
                <a:solidFill>
                  <a:srgbClr val="000000"/>
                </a:solidFill>
                <a:latin typeface="微軟正黑體" pitchFamily="34" charset="-120"/>
                <a:ea typeface="微軟正黑體" pitchFamily="34" charset="-120"/>
              </a:rPr>
              <a:t>為目標</a:t>
            </a:r>
            <a:r>
              <a:rPr lang="zh-TW" altLang="en-US" sz="1400" kern="0" dirty="0">
                <a:solidFill>
                  <a:srgbClr val="000000"/>
                </a:solidFill>
                <a:latin typeface="微軟正黑體" panose="020B0604030504040204" pitchFamily="34" charset="-120"/>
                <a:ea typeface="微軟正黑體" panose="020B0604030504040204" pitchFamily="34" charset="-120"/>
              </a:rPr>
              <a:t>。</a:t>
            </a:r>
            <a:endParaRPr lang="en-US" altLang="zh-TW" sz="1400" kern="0" dirty="0">
              <a:solidFill>
                <a:srgbClr val="000000"/>
              </a:solidFill>
              <a:latin typeface="微軟正黑體" pitchFamily="34" charset="-120"/>
              <a:ea typeface="微軟正黑體" pitchFamily="34" charset="-120"/>
            </a:endParaRPr>
          </a:p>
          <a:p>
            <a:pPr marL="14288"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屬於</a:t>
            </a:r>
            <a:r>
              <a:rPr lang="zh-TW" altLang="en-US" sz="1400" i="1" kern="0" dirty="0">
                <a:solidFill>
                  <a:srgbClr val="FF0000"/>
                </a:solidFill>
                <a:latin typeface="微軟正黑體" pitchFamily="34" charset="-120"/>
                <a:ea typeface="微軟正黑體" pitchFamily="34" charset="-120"/>
              </a:rPr>
              <a:t>技術推廣型計畫</a:t>
            </a:r>
            <a:r>
              <a:rPr lang="zh-TW" altLang="en-US" sz="1400" kern="0" dirty="0">
                <a:solidFill>
                  <a:srgbClr val="000000"/>
                </a:solidFill>
                <a:latin typeface="微軟正黑體" pitchFamily="34" charset="-120"/>
                <a:ea typeface="微軟正黑體" pitchFamily="34" charset="-120"/>
              </a:rPr>
              <a:t>，應建立合適 </a:t>
            </a:r>
            <a:r>
              <a:rPr lang="zh-TW" altLang="en-US" sz="1400" i="1" kern="0" dirty="0">
                <a:solidFill>
                  <a:srgbClr val="FF0000"/>
                </a:solidFill>
                <a:latin typeface="微軟正黑體" pitchFamily="34" charset="-120"/>
                <a:ea typeface="微軟正黑體" pitchFamily="34" charset="-120"/>
              </a:rPr>
              <a:t>商業運作模式</a:t>
            </a:r>
            <a:r>
              <a:rPr lang="zh-TW" altLang="en-US" sz="1400" kern="0" dirty="0">
                <a:solidFill>
                  <a:srgbClr val="000000"/>
                </a:solidFill>
                <a:latin typeface="微軟正黑體" pitchFamily="34" charset="-120"/>
                <a:ea typeface="微軟正黑體" pitchFamily="34" charset="-120"/>
              </a:rPr>
              <a:t>，</a:t>
            </a:r>
            <a:r>
              <a:rPr lang="zh-TW" altLang="en-US" sz="1400" i="1" kern="0" dirty="0">
                <a:solidFill>
                  <a:srgbClr val="FF0000"/>
                </a:solidFill>
                <a:latin typeface="微軟正黑體" pitchFamily="34" charset="-120"/>
                <a:ea typeface="微軟正黑體" pitchFamily="34" charset="-120"/>
              </a:rPr>
              <a:t>設置專任人員</a:t>
            </a:r>
            <a:r>
              <a:rPr lang="zh-TW" altLang="en-US" sz="1400" kern="0" dirty="0">
                <a:solidFill>
                  <a:srgbClr val="000000"/>
                </a:solidFill>
                <a:latin typeface="微軟正黑體" pitchFamily="34" charset="-120"/>
                <a:ea typeface="微軟正黑體" pitchFamily="34" charset="-120"/>
              </a:rPr>
              <a:t>，以實驗室技術為核心能量，系統性對外服務及招募會員加入。</a:t>
            </a:r>
            <a:endParaRPr lang="en-US" altLang="zh-TW" sz="1400" kern="0" dirty="0">
              <a:solidFill>
                <a:srgbClr val="000000"/>
              </a:solidFill>
              <a:latin typeface="微軟正黑體" pitchFamily="34" charset="-120"/>
              <a:ea typeface="微軟正黑體" pitchFamily="34" charset="-120"/>
            </a:endParaRPr>
          </a:p>
          <a:p>
            <a:pPr marL="14288"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專任人員應</a:t>
            </a:r>
            <a:r>
              <a:rPr lang="zh-TW" altLang="en-US" sz="1400" i="1" kern="0" dirty="0">
                <a:solidFill>
                  <a:srgbClr val="FF0000"/>
                </a:solidFill>
                <a:latin typeface="微軟正黑體" pitchFamily="34" charset="-120"/>
                <a:ea typeface="微軟正黑體" pitchFamily="34" charset="-120"/>
              </a:rPr>
              <a:t>具備技術諮詢或推廣能力</a:t>
            </a:r>
            <a:r>
              <a:rPr lang="zh-TW" altLang="en-US" sz="1400" kern="0" dirty="0">
                <a:solidFill>
                  <a:srgbClr val="000000"/>
                </a:solidFill>
                <a:latin typeface="微軟正黑體" pitchFamily="34" charset="-120"/>
                <a:ea typeface="微軟正黑體" pitchFamily="34" charset="-120"/>
              </a:rPr>
              <a:t>，以協助計畫技術擴散 。</a:t>
            </a:r>
            <a:endParaRPr lang="en-US" altLang="zh-TW" sz="1400" kern="0" dirty="0">
              <a:solidFill>
                <a:srgbClr val="000000"/>
              </a:solidFill>
              <a:latin typeface="微軟正黑體" pitchFamily="34" charset="-120"/>
              <a:ea typeface="微軟正黑體" pitchFamily="34" charset="-120"/>
            </a:endParaRPr>
          </a:p>
          <a:p>
            <a:pPr marL="14288"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會員費得根據不同產業特性及服務內容差異訂定，採</a:t>
            </a:r>
            <a:r>
              <a:rPr lang="zh-TW" altLang="en-US" sz="1400" i="1" kern="0" dirty="0">
                <a:solidFill>
                  <a:srgbClr val="FF0000"/>
                </a:solidFill>
                <a:latin typeface="微軟正黑體" pitchFamily="34" charset="-120"/>
                <a:ea typeface="微軟正黑體" pitchFamily="34" charset="-120"/>
              </a:rPr>
              <a:t>分級化作法</a:t>
            </a:r>
            <a:r>
              <a:rPr lang="zh-TW" altLang="en-US" sz="1400" kern="0" dirty="0">
                <a:solidFill>
                  <a:srgbClr val="000000"/>
                </a:solidFill>
                <a:latin typeface="微軟正黑體" pitchFamily="34" charset="-120"/>
                <a:ea typeface="微軟正黑體" pitchFamily="34" charset="-120"/>
              </a:rPr>
              <a:t>，以</a:t>
            </a:r>
            <a:r>
              <a:rPr lang="zh-TW" altLang="en-US" sz="1400" kern="0" dirty="0" smtClean="0">
                <a:solidFill>
                  <a:srgbClr val="000000"/>
                </a:solidFill>
                <a:latin typeface="微軟正黑體" pitchFamily="34" charset="-120"/>
                <a:ea typeface="微軟正黑體" pitchFamily="34" charset="-120"/>
              </a:rPr>
              <a:t>增加廠商加入</a:t>
            </a:r>
            <a:r>
              <a:rPr lang="zh-TW" altLang="en-US" sz="1400" kern="0" dirty="0">
                <a:solidFill>
                  <a:srgbClr val="000000"/>
                </a:solidFill>
                <a:latin typeface="微軟正黑體" pitchFamily="34" charset="-120"/>
                <a:ea typeface="微軟正黑體" pitchFamily="34" charset="-120"/>
              </a:rPr>
              <a:t>誘因。</a:t>
            </a:r>
            <a:endParaRPr lang="zh-TW" altLang="zh-TW" sz="1400" kern="0" dirty="0">
              <a:solidFill>
                <a:srgbClr val="000000"/>
              </a:solidFill>
              <a:latin typeface="微軟正黑體" pitchFamily="34" charset="-120"/>
              <a:ea typeface="微軟正黑體" pitchFamily="34" charset="-120"/>
            </a:endParaRPr>
          </a:p>
        </p:txBody>
      </p:sp>
      <p:pic>
        <p:nvPicPr>
          <p:cNvPr id="16" name="圖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096" y="1512166"/>
            <a:ext cx="216000" cy="216000"/>
          </a:xfrm>
          <a:prstGeom prst="rect">
            <a:avLst/>
          </a:prstGeom>
        </p:spPr>
      </p:pic>
      <p:pic>
        <p:nvPicPr>
          <p:cNvPr id="18" name="圖片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096" y="1881192"/>
            <a:ext cx="216000" cy="216000"/>
          </a:xfrm>
          <a:prstGeom prst="rect">
            <a:avLst/>
          </a:prstGeom>
        </p:spPr>
      </p:pic>
      <p:pic>
        <p:nvPicPr>
          <p:cNvPr id="19" name="圖片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096" y="2440522"/>
            <a:ext cx="216000" cy="216000"/>
          </a:xfrm>
          <a:prstGeom prst="rect">
            <a:avLst/>
          </a:prstGeom>
        </p:spPr>
      </p:pic>
      <p:pic>
        <p:nvPicPr>
          <p:cNvPr id="20" name="圖片 1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096" y="2790302"/>
            <a:ext cx="216000" cy="216000"/>
          </a:xfrm>
          <a:prstGeom prst="rect">
            <a:avLst/>
          </a:prstGeom>
        </p:spPr>
      </p:pic>
      <p:sp>
        <p:nvSpPr>
          <p:cNvPr id="21" name="矩形 20"/>
          <p:cNvSpPr/>
          <p:nvPr/>
        </p:nvSpPr>
        <p:spPr>
          <a:xfrm>
            <a:off x="1295396" y="3777441"/>
            <a:ext cx="9855204" cy="938719"/>
          </a:xfrm>
          <a:prstGeom prst="rect">
            <a:avLst/>
          </a:prstGeom>
        </p:spPr>
        <p:txBody>
          <a:bodyPr wrap="square">
            <a:spAutoFit/>
          </a:bodyPr>
          <a:lstStyle/>
          <a:p>
            <a:pPr marL="14288"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團隊可逐年擴充(跨校合作或專長延伸)並持續深化技術服務，以增加聯盟服務能量及收入來源。</a:t>
            </a:r>
            <a:endParaRPr lang="en-US" altLang="zh-TW" sz="1400" kern="0" dirty="0">
              <a:solidFill>
                <a:srgbClr val="000000"/>
              </a:solidFill>
              <a:latin typeface="微軟正黑體" pitchFamily="34" charset="-120"/>
              <a:ea typeface="微軟正黑體" pitchFamily="34" charset="-120"/>
            </a:endParaRPr>
          </a:p>
          <a:p>
            <a:pPr marL="14288"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服務會員應著重</a:t>
            </a:r>
            <a:r>
              <a:rPr lang="zh-TW" altLang="en-US" sz="1400" kern="0" dirty="0" smtClean="0">
                <a:solidFill>
                  <a:srgbClr val="000000"/>
                </a:solidFill>
                <a:latin typeface="微軟正黑體" pitchFamily="34" charset="-120"/>
                <a:ea typeface="微軟正黑體" pitchFamily="34" charset="-120"/>
              </a:rPr>
              <a:t>於 </a:t>
            </a:r>
            <a:r>
              <a:rPr lang="zh-TW" altLang="en-US" sz="1400" i="1" kern="0" dirty="0" smtClean="0">
                <a:solidFill>
                  <a:srgbClr val="FF0000"/>
                </a:solidFill>
                <a:latin typeface="微軟正黑體" pitchFamily="34" charset="-120"/>
                <a:ea typeface="微軟正黑體" pitchFamily="34" charset="-120"/>
              </a:rPr>
              <a:t>輔導</a:t>
            </a:r>
            <a:r>
              <a:rPr lang="zh-TW" altLang="en-US" sz="1400" i="1" kern="0" dirty="0">
                <a:solidFill>
                  <a:srgbClr val="FF0000"/>
                </a:solidFill>
                <a:latin typeface="微軟正黑體" pitchFamily="34" charset="-120"/>
                <a:ea typeface="微軟正黑體" pitchFamily="34" charset="-120"/>
              </a:rPr>
              <a:t>產品或技術升級的實績 </a:t>
            </a:r>
            <a:r>
              <a:rPr lang="zh-TW" altLang="en-US" sz="1400" kern="0" dirty="0">
                <a:solidFill>
                  <a:srgbClr val="000000"/>
                </a:solidFill>
                <a:latin typeface="微軟正黑體" pitchFamily="34" charset="-120"/>
                <a:ea typeface="微軟正黑體" pitchFamily="34" charset="-120"/>
              </a:rPr>
              <a:t>，如協助會員產品精進、製程優化、成本降低、專利應用、試驗檢測、市場開發等，能</a:t>
            </a:r>
            <a:r>
              <a:rPr lang="zh-TW" altLang="en-US" sz="1400" kern="0" dirty="0" smtClean="0">
                <a:solidFill>
                  <a:srgbClr val="000000"/>
                </a:solidFill>
                <a:latin typeface="微軟正黑體" pitchFamily="34" charset="-120"/>
                <a:ea typeface="微軟正黑體" pitchFamily="34" charset="-120"/>
              </a:rPr>
              <a:t>顯著 </a:t>
            </a:r>
            <a:r>
              <a:rPr lang="zh-TW" altLang="en-US" sz="1400" i="1" kern="0" dirty="0" smtClean="0">
                <a:solidFill>
                  <a:srgbClr val="FF0000"/>
                </a:solidFill>
                <a:latin typeface="微軟正黑體" pitchFamily="34" charset="-120"/>
                <a:ea typeface="微軟正黑體" pitchFamily="34" charset="-120"/>
              </a:rPr>
              <a:t>增加</a:t>
            </a:r>
            <a:r>
              <a:rPr lang="zh-TW" altLang="en-US" sz="1400" i="1" kern="0" dirty="0">
                <a:solidFill>
                  <a:srgbClr val="FF0000"/>
                </a:solidFill>
                <a:latin typeface="微軟正黑體" pitchFamily="34" charset="-120"/>
                <a:ea typeface="微軟正黑體" pitchFamily="34" charset="-120"/>
              </a:rPr>
              <a:t>會員實質成長或持續創新</a:t>
            </a:r>
            <a:r>
              <a:rPr lang="zh-TW" altLang="en-US" sz="1400" kern="0" dirty="0">
                <a:solidFill>
                  <a:srgbClr val="000000"/>
                </a:solidFill>
                <a:latin typeface="微軟正黑體" pitchFamily="34" charset="-120"/>
                <a:ea typeface="微軟正黑體" pitchFamily="34" charset="-120"/>
              </a:rPr>
              <a:t>。</a:t>
            </a:r>
            <a:endParaRPr lang="zh-TW" altLang="zh-TW" sz="1400" kern="0" dirty="0">
              <a:solidFill>
                <a:srgbClr val="000000"/>
              </a:solidFill>
              <a:latin typeface="微軟正黑體" pitchFamily="34" charset="-120"/>
              <a:ea typeface="微軟正黑體" pitchFamily="34" charset="-120"/>
            </a:endParaRPr>
          </a:p>
        </p:txBody>
      </p:sp>
      <p:pic>
        <p:nvPicPr>
          <p:cNvPr id="22" name="圖片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096" y="3834716"/>
            <a:ext cx="216000" cy="216000"/>
          </a:xfrm>
          <a:prstGeom prst="rect">
            <a:avLst/>
          </a:prstGeom>
        </p:spPr>
      </p:pic>
      <p:pic>
        <p:nvPicPr>
          <p:cNvPr id="23" name="圖片 2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096" y="4152942"/>
            <a:ext cx="216000" cy="216000"/>
          </a:xfrm>
          <a:prstGeom prst="rect">
            <a:avLst/>
          </a:prstGeom>
        </p:spPr>
      </p:pic>
      <p:sp>
        <p:nvSpPr>
          <p:cNvPr id="24" name="矩形 23"/>
          <p:cNvSpPr/>
          <p:nvPr/>
        </p:nvSpPr>
        <p:spPr>
          <a:xfrm>
            <a:off x="1852384" y="5449394"/>
            <a:ext cx="9298216" cy="856645"/>
          </a:xfrm>
          <a:prstGeom prst="rect">
            <a:avLst/>
          </a:prstGeom>
        </p:spPr>
        <p:txBody>
          <a:bodyPr wrap="square">
            <a:spAutoFit/>
          </a:bodyPr>
          <a:lstStyle/>
          <a:p>
            <a:pPr indent="-14288" fontAlgn="base">
              <a:lnSpc>
                <a:spcPts val="2000"/>
              </a:lnSpc>
              <a:spcAft>
                <a:spcPts val="600"/>
              </a:spcAft>
            </a:pPr>
            <a:r>
              <a:rPr lang="zh-TW" altLang="en-US" sz="1400" kern="0" dirty="0">
                <a:solidFill>
                  <a:srgbClr val="000000"/>
                </a:solidFill>
                <a:latin typeface="微軟正黑體" pitchFamily="34" charset="-120"/>
                <a:ea typeface="微軟正黑體" pitchFamily="34" charset="-120"/>
              </a:rPr>
              <a:t>會員認列標準以企業會員為主，研究法人、學校、個人</a:t>
            </a:r>
            <a:r>
              <a:rPr lang="en-US" altLang="zh-TW" sz="1400" kern="0" dirty="0">
                <a:solidFill>
                  <a:srgbClr val="000000"/>
                </a:solidFill>
                <a:latin typeface="微軟正黑體" pitchFamily="34" charset="-120"/>
                <a:ea typeface="微軟正黑體" pitchFamily="34" charset="-120"/>
              </a:rPr>
              <a:t>(</a:t>
            </a:r>
            <a:r>
              <a:rPr lang="zh-TW" altLang="en-US" sz="1400" kern="0" dirty="0">
                <a:solidFill>
                  <a:srgbClr val="000000"/>
                </a:solidFill>
                <a:latin typeface="微軟正黑體" pitchFamily="34" charset="-120"/>
                <a:ea typeface="微軟正黑體" pitchFamily="34" charset="-120"/>
              </a:rPr>
              <a:t>農漁業、文創除外</a:t>
            </a:r>
            <a:r>
              <a:rPr lang="en-US" altLang="zh-TW" sz="1400" kern="0" dirty="0">
                <a:solidFill>
                  <a:srgbClr val="000000"/>
                </a:solidFill>
                <a:latin typeface="微軟正黑體" pitchFamily="34" charset="-120"/>
                <a:ea typeface="微軟正黑體" pitchFamily="34" charset="-120"/>
              </a:rPr>
              <a:t>)</a:t>
            </a:r>
            <a:r>
              <a:rPr lang="zh-TW" altLang="en-US" sz="1400" kern="0" dirty="0">
                <a:solidFill>
                  <a:srgbClr val="000000"/>
                </a:solidFill>
                <a:latin typeface="微軟正黑體" pitchFamily="34" charset="-120"/>
                <a:ea typeface="微軟正黑體" pitchFamily="34" charset="-120"/>
              </a:rPr>
              <a:t>不列入聯盟會員績效計算。</a:t>
            </a:r>
            <a:endParaRPr lang="en-US" altLang="zh-TW" sz="1400" kern="0" dirty="0">
              <a:solidFill>
                <a:srgbClr val="000000"/>
              </a:solidFill>
              <a:latin typeface="微軟正黑體" pitchFamily="34" charset="-120"/>
              <a:ea typeface="微軟正黑體" pitchFamily="34" charset="-120"/>
            </a:endParaRPr>
          </a:p>
          <a:p>
            <a:r>
              <a:rPr lang="zh-TW" altLang="en-US" sz="1400" kern="0" dirty="0" smtClean="0">
                <a:solidFill>
                  <a:srgbClr val="000000"/>
                </a:solidFill>
                <a:latin typeface="微軟正黑體" pitchFamily="34" charset="-120"/>
                <a:ea typeface="微軟正黑體" pitchFamily="34" charset="-120"/>
              </a:rPr>
              <a:t>營運</a:t>
            </a:r>
            <a:r>
              <a:rPr lang="zh-TW" altLang="en-US" sz="1400" kern="0" dirty="0">
                <a:solidFill>
                  <a:srgbClr val="000000"/>
                </a:solidFill>
                <a:latin typeface="微軟正黑體" pitchFamily="34" charset="-120"/>
                <a:ea typeface="微軟正黑體" pitchFamily="34" charset="-120"/>
              </a:rPr>
              <a:t>收入應逐年成長，如</a:t>
            </a:r>
            <a:r>
              <a:rPr lang="zh-TW" altLang="en-US" sz="1400" i="1" kern="0" dirty="0">
                <a:solidFill>
                  <a:srgbClr val="FF0000"/>
                </a:solidFill>
                <a:latin typeface="微軟正黑體" pitchFamily="34" charset="-120"/>
                <a:ea typeface="微軟正黑體" pitchFamily="34" charset="-120"/>
              </a:rPr>
              <a:t>續申請第二期計畫</a:t>
            </a:r>
            <a:r>
              <a:rPr lang="zh-TW" altLang="en-US" sz="1400" kern="0" dirty="0">
                <a:solidFill>
                  <a:srgbClr val="000000"/>
                </a:solidFill>
                <a:latin typeface="微軟正黑體" pitchFamily="34" charset="-120"/>
                <a:ea typeface="微軟正黑體" pitchFamily="34" charset="-120"/>
              </a:rPr>
              <a:t>，</a:t>
            </a:r>
            <a:r>
              <a:rPr lang="zh-TW" altLang="en-US" sz="1400" i="1" kern="0" dirty="0">
                <a:solidFill>
                  <a:srgbClr val="FF0000"/>
                </a:solidFill>
                <a:latin typeface="微軟正黑體" pitchFamily="34" charset="-120"/>
                <a:ea typeface="微軟正黑體" pitchFamily="34" charset="-120"/>
              </a:rPr>
              <a:t>計畫績效目標應不低於第一期績效成果</a:t>
            </a:r>
            <a:r>
              <a:rPr lang="zh-TW" altLang="en-US" sz="1400" kern="0" dirty="0">
                <a:solidFill>
                  <a:srgbClr val="000000"/>
                </a:solidFill>
                <a:latin typeface="微軟正黑體" pitchFamily="34" charset="-120"/>
                <a:ea typeface="微軟正黑體" pitchFamily="34" charset="-120"/>
              </a:rPr>
              <a:t>。</a:t>
            </a:r>
            <a:r>
              <a:rPr lang="zh-TW" altLang="en-US" sz="1400" i="1" kern="0" dirty="0">
                <a:solidFill>
                  <a:srgbClr val="FF0000"/>
                </a:solidFill>
                <a:latin typeface="微軟正黑體" pitchFamily="34" charset="-120"/>
                <a:ea typeface="微軟正黑體" pitchFamily="34" charset="-120"/>
              </a:rPr>
              <a:t>第二期第三年營運收入應大於科技部補助經費</a:t>
            </a:r>
            <a:r>
              <a:rPr lang="zh-TW" altLang="en-US" sz="1400" kern="0" dirty="0">
                <a:solidFill>
                  <a:srgbClr val="000000"/>
                </a:solidFill>
                <a:latin typeface="微軟正黑體" pitchFamily="34" charset="-120"/>
                <a:ea typeface="微軟正黑體" pitchFamily="34" charset="-120"/>
              </a:rPr>
              <a:t>。</a:t>
            </a:r>
          </a:p>
        </p:txBody>
      </p:sp>
      <p:pic>
        <p:nvPicPr>
          <p:cNvPr id="25" name="圖片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6384" y="5499628"/>
            <a:ext cx="216000" cy="216000"/>
          </a:xfrm>
          <a:prstGeom prst="rect">
            <a:avLst/>
          </a:prstGeom>
        </p:spPr>
      </p:pic>
      <p:pic>
        <p:nvPicPr>
          <p:cNvPr id="26" name="圖片 2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6384" y="5817854"/>
            <a:ext cx="216000" cy="216000"/>
          </a:xfrm>
          <a:prstGeom prst="rect">
            <a:avLst/>
          </a:prstGeom>
        </p:spPr>
      </p:pic>
      <p:grpSp>
        <p:nvGrpSpPr>
          <p:cNvPr id="27" name="群組 26"/>
          <p:cNvGrpSpPr/>
          <p:nvPr/>
        </p:nvGrpSpPr>
        <p:grpSpPr>
          <a:xfrm>
            <a:off x="1079292" y="3319889"/>
            <a:ext cx="2880000" cy="432000"/>
            <a:chOff x="5562496" y="-592740"/>
            <a:chExt cx="2880000" cy="432000"/>
          </a:xfrm>
        </p:grpSpPr>
        <p:sp>
          <p:nvSpPr>
            <p:cNvPr id="28" name="直角三角形 27"/>
            <p:cNvSpPr/>
            <p:nvPr/>
          </p:nvSpPr>
          <p:spPr>
            <a:xfrm>
              <a:off x="5562496" y="-278482"/>
              <a:ext cx="2880000" cy="108000"/>
            </a:xfrm>
            <a:prstGeom prst="rtTriangle">
              <a:avLst/>
            </a:prstGeom>
            <a:solidFill>
              <a:srgbClr val="FF99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29" name="直角三角形 28"/>
            <p:cNvSpPr/>
            <p:nvPr/>
          </p:nvSpPr>
          <p:spPr>
            <a:xfrm flipH="1">
              <a:off x="5562496" y="-382763"/>
              <a:ext cx="2880000" cy="216000"/>
            </a:xfrm>
            <a:prstGeom prst="rtTriangle">
              <a:avLst/>
            </a:prstGeom>
            <a:solidFill>
              <a:srgbClr val="FFC6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30" name="圓角矩形 29"/>
            <p:cNvSpPr/>
            <p:nvPr/>
          </p:nvSpPr>
          <p:spPr>
            <a:xfrm>
              <a:off x="5562496" y="-592740"/>
              <a:ext cx="2880000" cy="432000"/>
            </a:xfrm>
            <a:prstGeom prst="roundRect">
              <a:avLst>
                <a:gd name="adj" fmla="val 7847"/>
              </a:avLst>
            </a:prstGeom>
            <a:no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grpSp>
      <p:sp>
        <p:nvSpPr>
          <p:cNvPr id="31" name="矩形 30"/>
          <p:cNvSpPr/>
          <p:nvPr/>
        </p:nvSpPr>
        <p:spPr>
          <a:xfrm>
            <a:off x="1503734" y="3352441"/>
            <a:ext cx="2031325" cy="369332"/>
          </a:xfrm>
          <a:prstGeom prst="rect">
            <a:avLst/>
          </a:prstGeom>
        </p:spPr>
        <p:txBody>
          <a:bodyPr wrap="none">
            <a:spAutoFit/>
          </a:bodyP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聯盟服務能量優化</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grpSp>
        <p:nvGrpSpPr>
          <p:cNvPr id="32" name="群組 31"/>
          <p:cNvGrpSpPr/>
          <p:nvPr/>
        </p:nvGrpSpPr>
        <p:grpSpPr>
          <a:xfrm>
            <a:off x="1623580" y="4984381"/>
            <a:ext cx="2880000" cy="432000"/>
            <a:chOff x="5562496" y="-592740"/>
            <a:chExt cx="2880000" cy="432000"/>
          </a:xfrm>
        </p:grpSpPr>
        <p:sp>
          <p:nvSpPr>
            <p:cNvPr id="33" name="直角三角形 32"/>
            <p:cNvSpPr/>
            <p:nvPr/>
          </p:nvSpPr>
          <p:spPr>
            <a:xfrm>
              <a:off x="5562496" y="-278482"/>
              <a:ext cx="2880000" cy="108000"/>
            </a:xfrm>
            <a:prstGeom prst="rtTriangle">
              <a:avLst/>
            </a:prstGeom>
            <a:solidFill>
              <a:srgbClr val="FF99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34" name="直角三角形 33"/>
            <p:cNvSpPr/>
            <p:nvPr/>
          </p:nvSpPr>
          <p:spPr>
            <a:xfrm flipH="1">
              <a:off x="5562496" y="-382763"/>
              <a:ext cx="2880000" cy="216000"/>
            </a:xfrm>
            <a:prstGeom prst="rtTriangle">
              <a:avLst/>
            </a:prstGeom>
            <a:solidFill>
              <a:srgbClr val="FFC63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sp>
          <p:nvSpPr>
            <p:cNvPr id="35" name="圓角矩形 34"/>
            <p:cNvSpPr/>
            <p:nvPr/>
          </p:nvSpPr>
          <p:spPr>
            <a:xfrm>
              <a:off x="5562496" y="-592740"/>
              <a:ext cx="2880000" cy="432000"/>
            </a:xfrm>
            <a:prstGeom prst="roundRect">
              <a:avLst>
                <a:gd name="adj" fmla="val 7847"/>
              </a:avLst>
            </a:prstGeom>
            <a:noFill/>
            <a:ln w="12700" cap="flat" cmpd="sng" algn="ctr">
              <a:solidFill>
                <a:srgbClr val="FFFFFF">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FFFF"/>
                </a:solidFill>
                <a:effectLst/>
                <a:uLnTx/>
                <a:uFillTx/>
                <a:latin typeface="Calibri" panose="020F0502020204030204"/>
                <a:ea typeface="新細明體" panose="02020500000000000000" pitchFamily="18" charset="-120"/>
                <a:cs typeface="+mn-cs"/>
              </a:endParaRPr>
            </a:p>
          </p:txBody>
        </p:sp>
      </p:grpSp>
      <p:sp>
        <p:nvSpPr>
          <p:cNvPr id="36" name="矩形 35"/>
          <p:cNvSpPr/>
          <p:nvPr/>
        </p:nvSpPr>
        <p:spPr>
          <a:xfrm>
            <a:off x="2278856" y="5016933"/>
            <a:ext cx="1569660" cy="369332"/>
          </a:xfrm>
          <a:prstGeom prst="rect">
            <a:avLst/>
          </a:prstGeom>
        </p:spPr>
        <p:txBody>
          <a:bodyPr wrap="none">
            <a:spAutoFit/>
          </a:bodyPr>
          <a:lstStyle/>
          <a:p>
            <a:pPr algn="ctr"/>
            <a:r>
              <a:rPr lang="zh-TW" altLang="en-US" b="1" dirty="0" smtClean="0">
                <a:solidFill>
                  <a:srgbClr val="0070C0"/>
                </a:solidFill>
                <a:latin typeface="微軟正黑體" panose="020B0604030504040204" pitchFamily="34" charset="-120"/>
                <a:ea typeface="微軟正黑體" panose="020B0604030504040204" pitchFamily="34" charset="-120"/>
              </a:rPr>
              <a:t>聯盟績效考核</a:t>
            </a:r>
            <a:endParaRPr lang="zh-TW" altLang="en-US" b="1" dirty="0">
              <a:solidFill>
                <a:srgbClr val="0070C0"/>
              </a:solidFill>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a:xfrm>
            <a:off x="9276523" y="6396106"/>
            <a:ext cx="2743200" cy="365125"/>
          </a:xfrm>
        </p:spPr>
        <p:txBody>
          <a:bodyPr/>
          <a:lstStyle/>
          <a:p>
            <a:fld id="{7D5C33D2-4989-B845-AEF5-95347BA27B94}" type="slidenum">
              <a:rPr kumimoji="1" lang="zh-TW" altLang="en-US" sz="1600" smtClean="0"/>
              <a:t>13</a:t>
            </a:fld>
            <a:endParaRPr kumimoji="1" lang="zh-TW" altLang="en-US" sz="1600" dirty="0"/>
          </a:p>
        </p:txBody>
      </p:sp>
    </p:spTree>
    <p:extLst>
      <p:ext uri="{BB962C8B-B14F-4D97-AF65-F5344CB8AC3E}">
        <p14:creationId xmlns:p14="http://schemas.microsoft.com/office/powerpoint/2010/main" val="2382711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id="{FCD8706B-C287-4BFC-9112-A46D99869D45}"/>
              </a:ext>
            </a:extLst>
          </p:cNvPr>
          <p:cNvSpPr txBox="1">
            <a:spLocks/>
          </p:cNvSpPr>
          <p:nvPr/>
        </p:nvSpPr>
        <p:spPr>
          <a:xfrm>
            <a:off x="2389252" y="2574823"/>
            <a:ext cx="7413495" cy="76808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00"/>
              </a:spcBef>
              <a:spcAft>
                <a:spcPts val="800"/>
              </a:spcAft>
            </a:pPr>
            <a:r>
              <a:rPr lang="zh-TW" altLang="en-US" sz="5400" b="1" dirty="0">
                <a:solidFill>
                  <a:schemeClr val="accent1"/>
                </a:solidFill>
                <a:latin typeface="微軟正黑體" panose="020B0604030504040204" pitchFamily="34" charset="-120"/>
                <a:ea typeface="微軟正黑體" panose="020B0604030504040204" pitchFamily="34" charset="-120"/>
              </a:rPr>
              <a:t>前瞻技術產學合作計畫</a:t>
            </a:r>
          </a:p>
        </p:txBody>
      </p:sp>
      <p:sp>
        <p:nvSpPr>
          <p:cNvPr id="3" name="文字方塊 2"/>
          <p:cNvSpPr txBox="1"/>
          <p:nvPr/>
        </p:nvSpPr>
        <p:spPr>
          <a:xfrm>
            <a:off x="4205097" y="3535550"/>
            <a:ext cx="3781806" cy="646331"/>
          </a:xfrm>
          <a:prstGeom prst="rect">
            <a:avLst/>
          </a:prstGeom>
          <a:noFill/>
        </p:spPr>
        <p:txBody>
          <a:bodyPr wrap="none" rtlCol="0">
            <a:spAutoFit/>
          </a:bodyPr>
          <a:lstStyle/>
          <a:p>
            <a:pPr algn="ctr">
              <a:spcBef>
                <a:spcPts val="800"/>
              </a:spcBef>
              <a:spcAft>
                <a:spcPts val="800"/>
              </a:spcAft>
            </a:pPr>
            <a:r>
              <a:rPr lang="en-US" altLang="zh-TW" sz="3600" b="1" dirty="0" smtClean="0">
                <a:solidFill>
                  <a:schemeClr val="accent2"/>
                </a:solidFill>
                <a:latin typeface="微軟正黑體" panose="020B0604030504040204" pitchFamily="34" charset="-120"/>
                <a:ea typeface="微軟正黑體" panose="020B0604030504040204" pitchFamily="34" charset="-120"/>
              </a:rPr>
              <a:t>111</a:t>
            </a:r>
            <a:r>
              <a:rPr lang="zh-TW" altLang="en-US" sz="3600" b="1" dirty="0" smtClean="0">
                <a:solidFill>
                  <a:schemeClr val="accent2"/>
                </a:solidFill>
                <a:latin typeface="微軟正黑體" panose="020B0604030504040204" pitchFamily="34" charset="-120"/>
                <a:ea typeface="微軟正黑體" panose="020B0604030504040204" pitchFamily="34" charset="-120"/>
              </a:rPr>
              <a:t>年度徵</a:t>
            </a:r>
            <a:r>
              <a:rPr lang="zh-TW" altLang="en-US" sz="3600" b="1" dirty="0">
                <a:solidFill>
                  <a:schemeClr val="accent2"/>
                </a:solidFill>
                <a:latin typeface="微軟正黑體" panose="020B0604030504040204" pitchFamily="34" charset="-120"/>
                <a:ea typeface="微軟正黑體" panose="020B0604030504040204" pitchFamily="34" charset="-120"/>
              </a:rPr>
              <a:t>件說明</a:t>
            </a:r>
          </a:p>
        </p:txBody>
      </p:sp>
    </p:spTree>
    <p:custDataLst>
      <p:tags r:id="rId1"/>
    </p:custDataLst>
    <p:extLst>
      <p:ext uri="{BB962C8B-B14F-4D97-AF65-F5344CB8AC3E}">
        <p14:creationId xmlns:p14="http://schemas.microsoft.com/office/powerpoint/2010/main" val="4141104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9570" y="195054"/>
            <a:ext cx="42226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一、計畫</a:t>
            </a: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說明</a:t>
            </a:r>
            <a:r>
              <a:rPr kumimoji="0" lang="en-US" altLang="zh-TW" sz="32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(1/3)</a:t>
            </a:r>
          </a:p>
        </p:txBody>
      </p:sp>
      <p:sp>
        <p:nvSpPr>
          <p:cNvPr id="4" name="文字方塊 3"/>
          <p:cNvSpPr txBox="1"/>
          <p:nvPr/>
        </p:nvSpPr>
        <p:spPr>
          <a:xfrm>
            <a:off x="769620" y="2606439"/>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申請資格</a:t>
            </a:r>
          </a:p>
        </p:txBody>
      </p:sp>
      <p:sp>
        <p:nvSpPr>
          <p:cNvPr id="5" name="平行四邊形 4"/>
          <p:cNvSpPr/>
          <p:nvPr/>
        </p:nvSpPr>
        <p:spPr>
          <a:xfrm>
            <a:off x="1154530" y="3189342"/>
            <a:ext cx="1601530" cy="456156"/>
          </a:xfrm>
          <a:prstGeom prst="parallelogram">
            <a:avLst/>
          </a:prstGeom>
          <a:solidFill>
            <a:schemeClr val="accent5"/>
          </a:solidFill>
          <a:ln>
            <a:noFill/>
          </a:ln>
          <a:effectLst>
            <a:outerShdw dist="76200" dir="2700000" algn="tl" rotWithShape="0">
              <a:schemeClr val="accent5">
                <a:lumMod val="60000"/>
                <a:lumOff val="4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申請對象</a:t>
            </a:r>
            <a:endParaRPr lang="zh-TW" altLang="en-US" sz="20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3054364" y="4190260"/>
            <a:ext cx="4126716" cy="369332"/>
          </a:xfrm>
          <a:prstGeom prst="rect">
            <a:avLst/>
          </a:prstGeom>
        </p:spPr>
        <p:txBody>
          <a:bodyPr wrap="square">
            <a:spAutoFit/>
          </a:bodyPr>
          <a:lstStyle/>
          <a:p>
            <a:endParaRPr lang="zh-TW" altLang="en-US" b="1" dirty="0">
              <a:latin typeface="微軟正黑體" panose="020B0604030504040204" pitchFamily="34" charset="-120"/>
              <a:ea typeface="微軟正黑體" panose="020B0604030504040204" pitchFamily="34" charset="-120"/>
            </a:endParaRPr>
          </a:p>
        </p:txBody>
      </p:sp>
      <p:sp>
        <p:nvSpPr>
          <p:cNvPr id="7" name="矩形 6"/>
          <p:cNvSpPr/>
          <p:nvPr/>
        </p:nvSpPr>
        <p:spPr>
          <a:xfrm>
            <a:off x="1403768" y="1484223"/>
            <a:ext cx="9530296" cy="1200329"/>
          </a:xfrm>
          <a:prstGeom prst="rect">
            <a:avLst/>
          </a:prstGeom>
        </p:spPr>
        <p:txBody>
          <a:bodyPr wrap="square">
            <a:spAutoFit/>
          </a:bodyPr>
          <a:lstStyle/>
          <a:p>
            <a:r>
              <a:rPr lang="zh-TW" altLang="en-US" sz="2400" b="1" dirty="0" smtClean="0">
                <a:latin typeface="微軟正黑體" panose="020B0604030504040204" pitchFamily="34" charset="-120"/>
                <a:ea typeface="微軟正黑體" panose="020B0604030504040204" pitchFamily="34" charset="-120"/>
              </a:rPr>
              <a:t>促使</a:t>
            </a:r>
            <a:r>
              <a:rPr lang="zh-TW" altLang="en-US" sz="2400" b="1" dirty="0">
                <a:solidFill>
                  <a:srgbClr val="3333FF"/>
                </a:solidFill>
                <a:latin typeface="微軟正黑體" panose="020B0604030504040204" pitchFamily="34" charset="-120"/>
                <a:ea typeface="微軟正黑體" panose="020B0604030504040204" pitchFamily="34" charset="-120"/>
              </a:rPr>
              <a:t>大專校院及學術研究機構</a:t>
            </a:r>
            <a:r>
              <a:rPr lang="zh-TW" altLang="en-US" sz="2400" b="1" dirty="0">
                <a:latin typeface="微軟正黑體" panose="020B0604030504040204" pitchFamily="34" charset="-120"/>
                <a:ea typeface="微軟正黑體" panose="020B0604030504040204" pitchFamily="34" charset="-120"/>
              </a:rPr>
              <a:t>與</a:t>
            </a:r>
            <a:r>
              <a:rPr lang="zh-TW" altLang="en-US" sz="2400" b="1" dirty="0">
                <a:solidFill>
                  <a:srgbClr val="3333FF"/>
                </a:solidFill>
                <a:latin typeface="微軟正黑體" panose="020B0604030504040204" pitchFamily="34" charset="-120"/>
                <a:ea typeface="微軟正黑體" panose="020B0604030504040204" pitchFamily="34" charset="-120"/>
              </a:rPr>
              <a:t>企業共同投入前瞻技術研發</a:t>
            </a:r>
            <a:r>
              <a:rPr lang="zh-TW" altLang="en-US" sz="2400" b="1" dirty="0">
                <a:latin typeface="微軟正黑體" panose="020B0604030504040204" pitchFamily="34" charset="-120"/>
                <a:ea typeface="微軟正黑體" panose="020B0604030504040204" pitchFamily="34" charset="-120"/>
              </a:rPr>
              <a:t>，以強化關鍵專利布局、產業標準建立或系統整合，並協助企業進行長期關鍵技術研發人才培育</a:t>
            </a:r>
          </a:p>
        </p:txBody>
      </p:sp>
      <p:sp>
        <p:nvSpPr>
          <p:cNvPr id="8" name="矩形 7"/>
          <p:cNvSpPr/>
          <p:nvPr/>
        </p:nvSpPr>
        <p:spPr>
          <a:xfrm>
            <a:off x="3128506" y="3147824"/>
            <a:ext cx="3987567" cy="1015663"/>
          </a:xfrm>
          <a:prstGeom prst="rect">
            <a:avLst/>
          </a:prstGeom>
        </p:spPr>
        <p:txBody>
          <a:bodyPr wrap="square">
            <a:spAutoFit/>
          </a:bodyPr>
          <a:lstStyle/>
          <a:p>
            <a:r>
              <a:rPr lang="zh-TW" altLang="zh-TW" sz="2000" b="1" dirty="0">
                <a:solidFill>
                  <a:srgbClr val="ED7D31"/>
                </a:solidFill>
                <a:latin typeface="微軟正黑體" panose="020B0604030504040204" pitchFamily="34" charset="-120"/>
                <a:ea typeface="微軟正黑體" panose="020B0604030504040204" pitchFamily="34" charset="-120"/>
              </a:rPr>
              <a:t>申請</a:t>
            </a:r>
            <a:r>
              <a:rPr lang="zh-TW" altLang="zh-TW" sz="2000" b="1" dirty="0" smtClean="0">
                <a:solidFill>
                  <a:srgbClr val="ED7D31"/>
                </a:solidFill>
                <a:latin typeface="微軟正黑體" panose="020B0604030504040204" pitchFamily="34" charset="-120"/>
                <a:ea typeface="微軟正黑體" panose="020B0604030504040204" pitchFamily="34" charset="-120"/>
              </a:rPr>
              <a:t>機構</a:t>
            </a:r>
            <a:endParaRPr lang="en-US" altLang="zh-TW" sz="2000" b="1" dirty="0" smtClean="0">
              <a:solidFill>
                <a:srgbClr val="ED7D31"/>
              </a:solidFill>
              <a:latin typeface="微軟正黑體" panose="020B0604030504040204" pitchFamily="34" charset="-120"/>
              <a:ea typeface="微軟正黑體" panose="020B0604030504040204" pitchFamily="34" charset="-120"/>
            </a:endParaRPr>
          </a:p>
          <a:p>
            <a:r>
              <a:rPr lang="zh-TW" altLang="zh-TW" sz="2000" b="1" dirty="0" smtClean="0">
                <a:latin typeface="微軟正黑體" panose="020B0604030504040204" pitchFamily="34" charset="-120"/>
                <a:ea typeface="微軟正黑體" panose="020B0604030504040204" pitchFamily="34" charset="-120"/>
              </a:rPr>
              <a:t>符合</a:t>
            </a:r>
            <a:r>
              <a:rPr lang="zh-TW" altLang="zh-TW" sz="2000" b="1" dirty="0">
                <a:latin typeface="微軟正黑體" panose="020B0604030504040204" pitchFamily="34" charset="-120"/>
                <a:ea typeface="微軟正黑體" panose="020B0604030504040204" pitchFamily="34" charset="-120"/>
              </a:rPr>
              <a:t>本部補助專題研究計畫作業要點第二點規定</a:t>
            </a:r>
            <a:r>
              <a:rPr lang="zh-TW" altLang="zh-TW" sz="2000" b="1" dirty="0" smtClean="0">
                <a:latin typeface="微軟正黑體" panose="020B0604030504040204" pitchFamily="34" charset="-120"/>
                <a:ea typeface="微軟正黑體" panose="020B0604030504040204" pitchFamily="34" charset="-120"/>
              </a:rPr>
              <a:t>者</a:t>
            </a:r>
            <a:endParaRPr lang="en-US" altLang="zh-TW" sz="2000" b="1" dirty="0" smtClean="0">
              <a:latin typeface="微軟正黑體" panose="020B0604030504040204" pitchFamily="34" charset="-120"/>
              <a:ea typeface="微軟正黑體" panose="020B0604030504040204" pitchFamily="34" charset="-120"/>
            </a:endParaRPr>
          </a:p>
        </p:txBody>
      </p:sp>
      <p:sp>
        <p:nvSpPr>
          <p:cNvPr id="9" name="平行四邊形 8"/>
          <p:cNvSpPr/>
          <p:nvPr/>
        </p:nvSpPr>
        <p:spPr>
          <a:xfrm>
            <a:off x="1154531" y="4435548"/>
            <a:ext cx="1601530" cy="456156"/>
          </a:xfrm>
          <a:prstGeom prst="parallelogram">
            <a:avLst/>
          </a:prstGeom>
          <a:solidFill>
            <a:schemeClr val="accent5"/>
          </a:solidFill>
          <a:ln>
            <a:noFill/>
          </a:ln>
          <a:effectLst>
            <a:outerShdw dist="76200" dir="2700000" algn="tl" rotWithShape="0">
              <a:schemeClr val="accent5">
                <a:lumMod val="60000"/>
                <a:lumOff val="4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合作企業</a:t>
            </a:r>
            <a:endParaRPr lang="zh-TW" altLang="en-US" sz="20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7163810" y="3147824"/>
            <a:ext cx="4327968" cy="1015663"/>
          </a:xfrm>
          <a:prstGeom prst="rect">
            <a:avLst/>
          </a:prstGeom>
        </p:spPr>
        <p:txBody>
          <a:bodyPr wrap="square">
            <a:spAutoFit/>
          </a:bodyPr>
          <a:lstStyle/>
          <a:p>
            <a:r>
              <a:rPr lang="zh-TW" altLang="zh-TW" sz="2000" b="1" dirty="0">
                <a:solidFill>
                  <a:srgbClr val="ED7D31"/>
                </a:solidFill>
                <a:latin typeface="微軟正黑體" panose="020B0604030504040204" pitchFamily="34" charset="-120"/>
                <a:ea typeface="微軟正黑體" panose="020B0604030504040204" pitchFamily="34" charset="-120"/>
              </a:rPr>
              <a:t>計畫主持人（申請人）及共同主持人</a:t>
            </a:r>
            <a:endParaRPr lang="en-US" altLang="zh-TW" sz="2000" b="1" dirty="0">
              <a:solidFill>
                <a:srgbClr val="ED7D31"/>
              </a:solidFill>
              <a:latin typeface="微軟正黑體" panose="020B0604030504040204" pitchFamily="34" charset="-120"/>
              <a:ea typeface="微軟正黑體" panose="020B0604030504040204" pitchFamily="34" charset="-120"/>
            </a:endParaRPr>
          </a:p>
          <a:p>
            <a:r>
              <a:rPr lang="zh-TW" altLang="zh-TW" sz="2000" b="1" dirty="0" smtClean="0">
                <a:latin typeface="微軟正黑體" panose="020B0604030504040204" pitchFamily="34" charset="-120"/>
                <a:ea typeface="微軟正黑體" panose="020B0604030504040204" pitchFamily="34" charset="-120"/>
              </a:rPr>
              <a:t>符合</a:t>
            </a:r>
            <a:r>
              <a:rPr lang="zh-TW" altLang="zh-TW" sz="2000" b="1" dirty="0">
                <a:latin typeface="微軟正黑體" panose="020B0604030504040204" pitchFamily="34" charset="-120"/>
                <a:ea typeface="微軟正黑體" panose="020B0604030504040204" pitchFamily="34" charset="-120"/>
              </a:rPr>
              <a:t>本部補助專題研究計畫作業要點第三點規定者</a:t>
            </a:r>
            <a:endParaRPr lang="zh-TW" altLang="en-US" sz="2000" b="1" dirty="0">
              <a:latin typeface="微軟正黑體" panose="020B0604030504040204" pitchFamily="34" charset="-120"/>
              <a:ea typeface="微軟正黑體" panose="020B0604030504040204" pitchFamily="34" charset="-120"/>
            </a:endParaRPr>
          </a:p>
        </p:txBody>
      </p:sp>
      <p:sp>
        <p:nvSpPr>
          <p:cNvPr id="11" name="矩形 10"/>
          <p:cNvSpPr/>
          <p:nvPr/>
        </p:nvSpPr>
        <p:spPr>
          <a:xfrm>
            <a:off x="3112562" y="4374926"/>
            <a:ext cx="8408171" cy="400110"/>
          </a:xfrm>
          <a:prstGeom prst="rect">
            <a:avLst/>
          </a:prstGeom>
        </p:spPr>
        <p:txBody>
          <a:bodyPr wrap="square">
            <a:spAutoFit/>
          </a:bodyPr>
          <a:lstStyle/>
          <a:p>
            <a:r>
              <a:rPr lang="zh-TW" altLang="en-US" sz="2000" b="1" dirty="0">
                <a:solidFill>
                  <a:srgbClr val="ED7D31"/>
                </a:solidFill>
                <a:latin typeface="微軟正黑體" panose="020B0604030504040204" pitchFamily="34" charset="-120"/>
                <a:ea typeface="微軟正黑體" panose="020B0604030504040204" pitchFamily="34" charset="-120"/>
              </a:rPr>
              <a:t>國內企業</a:t>
            </a:r>
            <a:r>
              <a:rPr lang="zh-TW" altLang="en-US" sz="2000" b="1" dirty="0" smtClean="0">
                <a:latin typeface="微軟正黑體" panose="020B0604030504040204" pitchFamily="34" charset="-120"/>
                <a:ea typeface="微軟正黑體" panose="020B0604030504040204" pitchFamily="34" charset="-120"/>
              </a:rPr>
              <a:t>為</a:t>
            </a:r>
            <a:r>
              <a:rPr lang="zh-TW" altLang="en-US" sz="2000" b="1" dirty="0">
                <a:latin typeface="微軟正黑體" panose="020B0604030504040204" pitchFamily="34" charset="-120"/>
                <a:ea typeface="微軟正黑體" panose="020B0604030504040204" pitchFamily="34" charset="-120"/>
              </a:rPr>
              <a:t>依我國相關法律設立之獨資事業、合夥事業及</a:t>
            </a:r>
            <a:r>
              <a:rPr lang="zh-TW" altLang="en-US" sz="2000" b="1" dirty="0" smtClean="0">
                <a:latin typeface="微軟正黑體" panose="020B0604030504040204" pitchFamily="34" charset="-120"/>
                <a:ea typeface="微軟正黑體" panose="020B0604030504040204" pitchFamily="34" charset="-120"/>
              </a:rPr>
              <a:t>公司</a:t>
            </a:r>
            <a:endParaRPr lang="zh-TW" altLang="zh-TW" sz="2000" b="1" dirty="0">
              <a:latin typeface="微軟正黑體" panose="020B0604030504040204" pitchFamily="34" charset="-120"/>
              <a:ea typeface="微軟正黑體" panose="020B0604030504040204" pitchFamily="34" charset="-120"/>
            </a:endParaRPr>
          </a:p>
        </p:txBody>
      </p:sp>
      <p:sp>
        <p:nvSpPr>
          <p:cNvPr id="12" name="矩形 11"/>
          <p:cNvSpPr/>
          <p:nvPr/>
        </p:nvSpPr>
        <p:spPr>
          <a:xfrm>
            <a:off x="3088508" y="5064252"/>
            <a:ext cx="8381956" cy="707886"/>
          </a:xfrm>
          <a:prstGeom prst="rect">
            <a:avLst/>
          </a:prstGeom>
        </p:spPr>
        <p:txBody>
          <a:bodyPr wrap="square">
            <a:spAutoFit/>
          </a:bodyPr>
          <a:lstStyle/>
          <a:p>
            <a:r>
              <a:rPr lang="zh-TW" altLang="en-US" sz="2000" b="1" dirty="0">
                <a:solidFill>
                  <a:srgbClr val="ED7D31"/>
                </a:solidFill>
                <a:latin typeface="微軟正黑體" panose="020B0604030504040204" pitchFamily="34" charset="-120"/>
                <a:ea typeface="微軟正黑體" panose="020B0604030504040204" pitchFamily="34" charset="-120"/>
              </a:rPr>
              <a:t>國外企業</a:t>
            </a:r>
            <a:r>
              <a:rPr lang="zh-TW" altLang="en-US" sz="2000" b="1" dirty="0">
                <a:latin typeface="微軟正黑體" panose="020B0604030504040204" pitchFamily="34" charset="-120"/>
                <a:ea typeface="微軟正黑體" panose="020B0604030504040204" pitchFamily="34" charset="-120"/>
              </a:rPr>
              <a:t>為以營利為目的，依照外國法律組織登記之公司，並</a:t>
            </a:r>
            <a:r>
              <a:rPr lang="zh-TW" altLang="en-US" sz="2000" b="1" dirty="0">
                <a:solidFill>
                  <a:srgbClr val="3333FF"/>
                </a:solidFill>
                <a:latin typeface="微軟正黑體" panose="020B0604030504040204" pitchFamily="34" charset="-120"/>
                <a:ea typeface="微軟正黑體" panose="020B0604030504040204" pitchFamily="34" charset="-120"/>
              </a:rPr>
              <a:t>曾經公開且具公信力之評比機構納入評比者</a:t>
            </a:r>
          </a:p>
        </p:txBody>
      </p:sp>
      <p:sp>
        <p:nvSpPr>
          <p:cNvPr id="13" name="圓角矩形 12"/>
          <p:cNvSpPr/>
          <p:nvPr/>
        </p:nvSpPr>
        <p:spPr>
          <a:xfrm>
            <a:off x="3054364" y="3097161"/>
            <a:ext cx="8524568" cy="1117538"/>
          </a:xfrm>
          <a:prstGeom prst="roundRect">
            <a:avLst/>
          </a:prstGeom>
          <a:noFill/>
          <a:ln w="28575">
            <a:solidFill>
              <a:srgbClr val="36B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14"/>
          <p:cNvSpPr/>
          <p:nvPr/>
        </p:nvSpPr>
        <p:spPr>
          <a:xfrm>
            <a:off x="3074080" y="4331572"/>
            <a:ext cx="8501262" cy="568060"/>
          </a:xfrm>
          <a:prstGeom prst="roundRect">
            <a:avLst/>
          </a:prstGeom>
          <a:noFill/>
          <a:ln w="28575">
            <a:solidFill>
              <a:srgbClr val="36B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15"/>
          <p:cNvSpPr/>
          <p:nvPr/>
        </p:nvSpPr>
        <p:spPr>
          <a:xfrm>
            <a:off x="3054364" y="4978080"/>
            <a:ext cx="8501435" cy="924934"/>
          </a:xfrm>
          <a:prstGeom prst="roundRect">
            <a:avLst/>
          </a:prstGeom>
          <a:noFill/>
          <a:ln w="28575">
            <a:solidFill>
              <a:srgbClr val="36B2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769620" y="938706"/>
            <a:ext cx="1268296"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目的</a:t>
            </a:r>
          </a:p>
        </p:txBody>
      </p:sp>
      <p:sp>
        <p:nvSpPr>
          <p:cNvPr id="3" name="投影片編號版面配置區 2"/>
          <p:cNvSpPr>
            <a:spLocks noGrp="1"/>
          </p:cNvSpPr>
          <p:nvPr>
            <p:ph type="sldNum" sz="quarter" idx="12"/>
          </p:nvPr>
        </p:nvSpPr>
        <p:spPr/>
        <p:txBody>
          <a:bodyPr/>
          <a:lstStyle/>
          <a:p>
            <a:fld id="{7D5C33D2-4989-B845-AEF5-95347BA27B94}" type="slidenum">
              <a:rPr kumimoji="1" lang="zh-TW" altLang="en-US" smtClean="0"/>
              <a:pPr/>
              <a:t>3</a:t>
            </a:fld>
            <a:endParaRPr kumimoji="1" lang="zh-TW" altLang="en-US"/>
          </a:p>
        </p:txBody>
      </p:sp>
      <p:sp>
        <p:nvSpPr>
          <p:cNvPr id="18" name="文字方塊 17"/>
          <p:cNvSpPr txBox="1"/>
          <p:nvPr/>
        </p:nvSpPr>
        <p:spPr>
          <a:xfrm>
            <a:off x="3054364" y="6027003"/>
            <a:ext cx="8416100" cy="830997"/>
          </a:xfrm>
          <a:prstGeom prst="rect">
            <a:avLst/>
          </a:prstGeom>
          <a:noFill/>
        </p:spPr>
        <p:txBody>
          <a:bodyPr wrap="square" rtlCol="0">
            <a:spAutoFit/>
          </a:bodyPr>
          <a:lstStyle/>
          <a:p>
            <a:r>
              <a:rPr lang="zh-TW" altLang="en-US" sz="1600" b="1" dirty="0" smtClean="0">
                <a:latin typeface="微軟正黑體" panose="020B0604030504040204" pitchFamily="34" charset="-120"/>
                <a:ea typeface="微軟正黑體" panose="020B0604030504040204" pitchFamily="34" charset="-120"/>
              </a:rPr>
              <a:t>註</a:t>
            </a:r>
            <a:r>
              <a:rPr lang="en-US" altLang="zh-TW" sz="1600" b="1" dirty="0" smtClean="0">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 合作企業</a:t>
            </a:r>
            <a:r>
              <a:rPr lang="zh-TW" altLang="en-US" sz="1600" b="1" dirty="0" smtClean="0">
                <a:solidFill>
                  <a:srgbClr val="C00000"/>
                </a:solidFill>
                <a:latin typeface="微軟正黑體" panose="020B0604030504040204" pitchFamily="34" charset="-120"/>
                <a:ea typeface="微軟正黑體" panose="020B0604030504040204" pitchFamily="34" charset="-120"/>
              </a:rPr>
              <a:t>不得有陸資投資</a:t>
            </a:r>
            <a:r>
              <a:rPr lang="zh-TW" altLang="zh-TW" sz="1600" b="1" dirty="0">
                <a:latin typeface="微軟正黑體" panose="020B0604030504040204" pitchFamily="34" charset="-120"/>
                <a:ea typeface="微軟正黑體" panose="020B0604030504040204" pitchFamily="34" charset="-120"/>
              </a:rPr>
              <a:t>，依經濟部商業司商工登記公示資料查詢服務公告資料或經濟部投資審議委員會陸資來台投資事業名錄進行認定</a:t>
            </a:r>
          </a:p>
          <a:p>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19" name="平行四邊形 18"/>
          <p:cNvSpPr/>
          <p:nvPr/>
        </p:nvSpPr>
        <p:spPr>
          <a:xfrm>
            <a:off x="1160664" y="4427241"/>
            <a:ext cx="1601530" cy="456156"/>
          </a:xfrm>
          <a:prstGeom prst="parallelogram">
            <a:avLst/>
          </a:prstGeom>
          <a:solidFill>
            <a:schemeClr val="accent5"/>
          </a:solidFill>
          <a:ln>
            <a:noFill/>
          </a:ln>
          <a:effectLst>
            <a:outerShdw dist="76200" dir="2700000" algn="tl" rotWithShape="0">
              <a:schemeClr val="accent5">
                <a:lumMod val="60000"/>
                <a:lumOff val="40000"/>
              </a:scheme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合作企業</a:t>
            </a:r>
            <a:endParaRPr lang="zh-TW" altLang="en-US" sz="2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99824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9570" y="195054"/>
            <a:ext cx="422263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一、計畫</a:t>
            </a: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說明</a:t>
            </a:r>
            <a:r>
              <a:rPr kumimoji="0" lang="en-US" altLang="zh-TW" sz="32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(2/3)</a:t>
            </a:r>
            <a:endParaRPr kumimoji="0" lang="en-US" altLang="zh-TW" sz="24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94" name="直角三角形 93"/>
          <p:cNvSpPr/>
          <p:nvPr/>
        </p:nvSpPr>
        <p:spPr>
          <a:xfrm flipH="1">
            <a:off x="-115613" y="730509"/>
            <a:ext cx="12307613" cy="5167613"/>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圓角矩形 94"/>
          <p:cNvSpPr/>
          <p:nvPr/>
        </p:nvSpPr>
        <p:spPr>
          <a:xfrm>
            <a:off x="8210292" y="806099"/>
            <a:ext cx="3804403" cy="5078854"/>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圓角矩形 95"/>
          <p:cNvSpPr/>
          <p:nvPr/>
        </p:nvSpPr>
        <p:spPr>
          <a:xfrm>
            <a:off x="4144001" y="1424696"/>
            <a:ext cx="3804403" cy="4460258"/>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圓角矩形 96"/>
          <p:cNvSpPr/>
          <p:nvPr/>
        </p:nvSpPr>
        <p:spPr>
          <a:xfrm>
            <a:off x="369570" y="1770626"/>
            <a:ext cx="3582829" cy="4114328"/>
          </a:xfrm>
          <a:prstGeom prst="round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p:nvSpPr>
        <p:spPr>
          <a:xfrm>
            <a:off x="9048740" y="1127725"/>
            <a:ext cx="2339102" cy="461665"/>
          </a:xfrm>
          <a:prstGeom prst="rect">
            <a:avLst/>
          </a:prstGeom>
        </p:spPr>
        <p:txBody>
          <a:bodyPr wrap="none">
            <a:spAutoFit/>
          </a:bodyPr>
          <a:lstStyle/>
          <a:p>
            <a:pPr algn="ctr"/>
            <a:r>
              <a:rPr lang="zh-TW" altLang="en-US" sz="2400" b="1" dirty="0">
                <a:solidFill>
                  <a:srgbClr val="066DCA"/>
                </a:solidFill>
                <a:latin typeface="微軟正黑體" panose="020B0604030504040204" pitchFamily="34" charset="-120"/>
                <a:ea typeface="微軟正黑體" panose="020B0604030504040204" pitchFamily="34" charset="-120"/>
              </a:rPr>
              <a:t>前瞻技術</a:t>
            </a:r>
            <a:r>
              <a:rPr lang="zh-TW" altLang="en-US" sz="2400" b="1" dirty="0" smtClean="0">
                <a:solidFill>
                  <a:srgbClr val="066DCA"/>
                </a:solidFill>
                <a:latin typeface="微軟正黑體" panose="020B0604030504040204" pitchFamily="34" charset="-120"/>
                <a:ea typeface="微軟正黑體" panose="020B0604030504040204" pitchFamily="34" charset="-120"/>
              </a:rPr>
              <a:t>研發</a:t>
            </a:r>
            <a:r>
              <a:rPr lang="zh-TW" altLang="en-US" sz="2400" b="1" dirty="0">
                <a:solidFill>
                  <a:srgbClr val="066DCA"/>
                </a:solidFill>
                <a:latin typeface="微軟正黑體" panose="020B0604030504040204" pitchFamily="34" charset="-120"/>
                <a:ea typeface="微軟正黑體" panose="020B0604030504040204" pitchFamily="34" charset="-120"/>
              </a:rPr>
              <a:t>型</a:t>
            </a:r>
          </a:p>
        </p:txBody>
      </p:sp>
      <p:sp>
        <p:nvSpPr>
          <p:cNvPr id="99" name="矩形 98"/>
          <p:cNvSpPr/>
          <p:nvPr/>
        </p:nvSpPr>
        <p:spPr>
          <a:xfrm>
            <a:off x="4964223" y="1700420"/>
            <a:ext cx="2339102" cy="461665"/>
          </a:xfrm>
          <a:prstGeom prst="rect">
            <a:avLst/>
          </a:prstGeom>
        </p:spPr>
        <p:txBody>
          <a:bodyPr wrap="none">
            <a:spAutoFit/>
          </a:bodyPr>
          <a:lstStyle/>
          <a:p>
            <a:pPr algn="ctr"/>
            <a:r>
              <a:rPr lang="zh-TW" altLang="en-US" sz="2400" b="1" dirty="0">
                <a:solidFill>
                  <a:srgbClr val="3377FF"/>
                </a:solidFill>
                <a:latin typeface="微軟正黑體" panose="020B0604030504040204" pitchFamily="34" charset="-120"/>
                <a:ea typeface="微軟正黑體" panose="020B0604030504040204" pitchFamily="34" charset="-120"/>
              </a:rPr>
              <a:t>產學研發中心型</a:t>
            </a:r>
          </a:p>
        </p:txBody>
      </p:sp>
      <p:sp>
        <p:nvSpPr>
          <p:cNvPr id="100" name="矩形 99"/>
          <p:cNvSpPr/>
          <p:nvPr/>
        </p:nvSpPr>
        <p:spPr>
          <a:xfrm>
            <a:off x="1028333" y="2091756"/>
            <a:ext cx="2339102" cy="461665"/>
          </a:xfrm>
          <a:prstGeom prst="rect">
            <a:avLst/>
          </a:prstGeom>
        </p:spPr>
        <p:txBody>
          <a:bodyPr wrap="none">
            <a:spAutoFit/>
          </a:bodyPr>
          <a:lstStyle/>
          <a:p>
            <a:pPr algn="ctr"/>
            <a:r>
              <a:rPr lang="zh-TW" altLang="en-US" sz="2400" b="1" dirty="0">
                <a:solidFill>
                  <a:srgbClr val="36B2B8"/>
                </a:solidFill>
                <a:latin typeface="微軟正黑體" panose="020B0604030504040204" pitchFamily="34" charset="-120"/>
                <a:ea typeface="微軟正黑體" panose="020B0604030504040204" pitchFamily="34" charset="-120"/>
              </a:rPr>
              <a:t>領先技術</a:t>
            </a:r>
            <a:r>
              <a:rPr lang="zh-TW" altLang="en-US" sz="2400" b="1" dirty="0" smtClean="0">
                <a:solidFill>
                  <a:srgbClr val="36B2B8"/>
                </a:solidFill>
                <a:latin typeface="微軟正黑體" panose="020B0604030504040204" pitchFamily="34" charset="-120"/>
                <a:ea typeface="微軟正黑體" panose="020B0604030504040204" pitchFamily="34" charset="-120"/>
              </a:rPr>
              <a:t>發展型</a:t>
            </a:r>
            <a:endParaRPr lang="zh-TW" altLang="en-US" sz="2400" b="1" dirty="0">
              <a:solidFill>
                <a:srgbClr val="36B2B8"/>
              </a:solidFill>
              <a:latin typeface="微軟正黑體" panose="020B0604030504040204" pitchFamily="34" charset="-120"/>
              <a:ea typeface="微軟正黑體" panose="020B0604030504040204" pitchFamily="34" charset="-120"/>
            </a:endParaRPr>
          </a:p>
        </p:txBody>
      </p:sp>
      <p:sp>
        <p:nvSpPr>
          <p:cNvPr id="101" name="矩形 100"/>
          <p:cNvSpPr/>
          <p:nvPr/>
        </p:nvSpPr>
        <p:spPr>
          <a:xfrm>
            <a:off x="8629230" y="1775443"/>
            <a:ext cx="3382180" cy="646331"/>
          </a:xfrm>
          <a:prstGeom prst="rect">
            <a:avLst/>
          </a:prstGeom>
        </p:spPr>
        <p:txBody>
          <a:bodyPr wrap="square">
            <a:spAutoFit/>
          </a:bodyPr>
          <a:lstStyle/>
          <a:p>
            <a:r>
              <a:rPr lang="zh-TW" altLang="en-US" b="1" dirty="0" smtClean="0">
                <a:latin typeface="微軟正黑體" panose="020B0604030504040204" pitchFamily="34" charset="-120"/>
                <a:ea typeface="微軟正黑體" panose="020B0604030504040204" pitchFamily="34" charset="-120"/>
              </a:rPr>
              <a:t>聚焦</a:t>
            </a:r>
            <a:r>
              <a:rPr lang="zh-TW" altLang="en-US" b="1" dirty="0">
                <a:solidFill>
                  <a:srgbClr val="FF0000"/>
                </a:solidFill>
                <a:latin typeface="微軟正黑體" panose="020B0604030504040204" pitchFamily="34" charset="-120"/>
                <a:ea typeface="微軟正黑體" panose="020B0604030504040204" pitchFamily="34" charset="-120"/>
              </a:rPr>
              <a:t>前瞻技術</a:t>
            </a:r>
            <a:r>
              <a:rPr lang="zh-TW" altLang="en-US" b="1" dirty="0" smtClean="0">
                <a:solidFill>
                  <a:srgbClr val="FF0000"/>
                </a:solidFill>
                <a:latin typeface="微軟正黑體" panose="020B0604030504040204" pitchFamily="34" charset="-120"/>
                <a:ea typeface="微軟正黑體" panose="020B0604030504040204" pitchFamily="34" charset="-120"/>
              </a:rPr>
              <a:t>研發</a:t>
            </a:r>
            <a:r>
              <a:rPr lang="zh-TW" altLang="en-US" b="1" dirty="0" smtClean="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協助我國產業維持世界領先</a:t>
            </a:r>
            <a:r>
              <a:rPr lang="zh-TW" altLang="en-US" b="1" dirty="0" smtClean="0">
                <a:latin typeface="微軟正黑體" panose="020B0604030504040204" pitchFamily="34" charset="-120"/>
                <a:ea typeface="微軟正黑體" panose="020B0604030504040204" pitchFamily="34" charset="-120"/>
              </a:rPr>
              <a:t>地位</a:t>
            </a:r>
            <a:endParaRPr lang="zh-TW" altLang="en-US" b="1" dirty="0">
              <a:latin typeface="微軟正黑體" panose="020B0604030504040204" pitchFamily="34" charset="-120"/>
              <a:ea typeface="微軟正黑體" panose="020B0604030504040204" pitchFamily="34" charset="-120"/>
            </a:endParaRPr>
          </a:p>
        </p:txBody>
      </p:sp>
      <p:sp>
        <p:nvSpPr>
          <p:cNvPr id="102" name="矩形 101"/>
          <p:cNvSpPr/>
          <p:nvPr/>
        </p:nvSpPr>
        <p:spPr>
          <a:xfrm>
            <a:off x="4585079" y="2300097"/>
            <a:ext cx="3164906" cy="646331"/>
          </a:xfrm>
          <a:prstGeom prst="rect">
            <a:avLst/>
          </a:prstGeom>
        </p:spPr>
        <p:txBody>
          <a:bodyPr wrap="square">
            <a:spAutoFit/>
          </a:bodyPr>
          <a:lstStyle/>
          <a:p>
            <a:r>
              <a:rPr lang="zh-TW" altLang="en-US" b="1" dirty="0">
                <a:latin typeface="微軟正黑體" panose="020B0604030504040204" pitchFamily="34" charset="-120"/>
                <a:ea typeface="微軟正黑體" panose="020B0604030504040204" pitchFamily="34" charset="-120"/>
              </a:rPr>
              <a:t>產學共同</a:t>
            </a:r>
            <a:r>
              <a:rPr lang="zh-TW" altLang="zh-TW" b="1" dirty="0" smtClean="0">
                <a:latin typeface="微軟正黑體" panose="020B0604030504040204" pitchFamily="34" charset="-120"/>
                <a:ea typeface="微軟正黑體" panose="020B0604030504040204" pitchFamily="34" charset="-120"/>
              </a:rPr>
              <a:t>設立</a:t>
            </a:r>
            <a:r>
              <a:rPr lang="zh-TW" altLang="zh-TW" b="1" dirty="0">
                <a:solidFill>
                  <a:srgbClr val="FF0000"/>
                </a:solidFill>
                <a:latin typeface="微軟正黑體" panose="020B0604030504040204" pitchFamily="34" charset="-120"/>
                <a:ea typeface="微軟正黑體" panose="020B0604030504040204" pitchFamily="34" charset="-120"/>
              </a:rPr>
              <a:t>產學研發</a:t>
            </a:r>
            <a:r>
              <a:rPr lang="zh-TW" altLang="zh-TW" b="1" dirty="0" smtClean="0">
                <a:solidFill>
                  <a:srgbClr val="FF0000"/>
                </a:solidFill>
                <a:latin typeface="微軟正黑體" panose="020B0604030504040204" pitchFamily="34" charset="-120"/>
                <a:ea typeface="微軟正黑體" panose="020B0604030504040204" pitchFamily="34" charset="-120"/>
              </a:rPr>
              <a:t>中心</a:t>
            </a:r>
            <a:r>
              <a:rPr lang="zh-TW" altLang="en-US" b="1" dirty="0" smtClean="0">
                <a:latin typeface="微軟正黑體" panose="020B0604030504040204" pitchFamily="34" charset="-120"/>
                <a:ea typeface="微軟正黑體" panose="020B0604030504040204" pitchFamily="34" charset="-120"/>
              </a:rPr>
              <a:t>，</a:t>
            </a:r>
            <a:r>
              <a:rPr lang="zh-TW" altLang="zh-TW" b="1" dirty="0" smtClean="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建立</a:t>
            </a:r>
            <a:r>
              <a:rPr lang="zh-TW"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長期穩固之合作</a:t>
            </a:r>
            <a:r>
              <a:rPr lang="zh-TW"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關係</a:t>
            </a:r>
            <a:endParaRPr lang="zh-TW" altLang="en-US" b="1" dirty="0">
              <a:latin typeface="微軟正黑體" panose="020B0604030504040204" pitchFamily="34" charset="-120"/>
              <a:ea typeface="微軟正黑體" panose="020B0604030504040204" pitchFamily="34" charset="-120"/>
            </a:endParaRPr>
          </a:p>
        </p:txBody>
      </p:sp>
      <p:sp>
        <p:nvSpPr>
          <p:cNvPr id="103" name="矩形 102"/>
          <p:cNvSpPr/>
          <p:nvPr/>
        </p:nvSpPr>
        <p:spPr>
          <a:xfrm>
            <a:off x="667523" y="2632920"/>
            <a:ext cx="3125284" cy="646331"/>
          </a:xfrm>
          <a:prstGeom prst="rect">
            <a:avLst/>
          </a:prstGeom>
        </p:spPr>
        <p:txBody>
          <a:bodyPr wrap="square">
            <a:spAutoFit/>
          </a:bodyPr>
          <a:lstStyle/>
          <a:p>
            <a:r>
              <a:rPr lang="zh-TW" altLang="zh-TW" b="1" dirty="0" smtClean="0">
                <a:latin typeface="微軟正黑體" panose="020B0604030504040204" pitchFamily="34" charset="-120"/>
                <a:ea typeface="微軟正黑體" panose="020B0604030504040204" pitchFamily="34" charset="-120"/>
                <a:cs typeface="Times New Roman" panose="02020603050405020304" pitchFamily="18" charset="0"/>
              </a:rPr>
              <a:t>發展具</a:t>
            </a:r>
            <a:r>
              <a:rPr lang="zh-TW"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產業競爭領先優勢</a:t>
            </a:r>
            <a:r>
              <a:rPr lang="zh-TW" altLang="zh-TW"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之</a:t>
            </a:r>
            <a:r>
              <a:rPr lang="zh-TW" altLang="zh-TW"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關鍵核心技術</a:t>
            </a:r>
            <a:r>
              <a:rPr lang="zh-TW" altLang="zh-TW" b="1" u="sng"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解決方案</a:t>
            </a:r>
            <a:endParaRPr lang="zh-TW" altLang="en-US" b="1" u="sng" dirty="0">
              <a:latin typeface="微軟正黑體" panose="020B0604030504040204" pitchFamily="34" charset="-120"/>
              <a:ea typeface="微軟正黑體" panose="020B0604030504040204" pitchFamily="34" charset="-120"/>
            </a:endParaRPr>
          </a:p>
        </p:txBody>
      </p:sp>
      <p:sp>
        <p:nvSpPr>
          <p:cNvPr id="104" name="六邊形 103"/>
          <p:cNvSpPr/>
          <p:nvPr/>
        </p:nvSpPr>
        <p:spPr>
          <a:xfrm>
            <a:off x="5363704" y="4540532"/>
            <a:ext cx="925113" cy="777519"/>
          </a:xfrm>
          <a:prstGeom prst="hexag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05" name="文本框 35">
            <a:extLst>
              <a:ext uri="{FF2B5EF4-FFF2-40B4-BE49-F238E27FC236}">
                <a16:creationId xmlns:a16="http://schemas.microsoft.com/office/drawing/2014/main" id="{6C26192E-FC94-44AF-9E2B-A227DF5A16D2}"/>
              </a:ext>
            </a:extLst>
          </p:cNvPr>
          <p:cNvSpPr txBox="1"/>
          <p:nvPr/>
        </p:nvSpPr>
        <p:spPr>
          <a:xfrm>
            <a:off x="5719796" y="3244473"/>
            <a:ext cx="1446889" cy="338554"/>
          </a:xfrm>
          <a:prstGeom prst="rect">
            <a:avLst/>
          </a:prstGeom>
          <a:noFill/>
        </p:spPr>
        <p:txBody>
          <a:bodyPr wrap="square" rtlCol="0">
            <a:spAutoFit/>
          </a:bodyPr>
          <a:lstStyle/>
          <a:p>
            <a:pPr algn="ctr"/>
            <a:r>
              <a:rPr lang="en-US" altLang="zh-CN" sz="16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人才培育</a:t>
            </a:r>
            <a:endParaRPr lang="en-US" altLang="zh-CN"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106" name="Group 30">
            <a:extLst>
              <a:ext uri="{FF2B5EF4-FFF2-40B4-BE49-F238E27FC236}">
                <a16:creationId xmlns:a16="http://schemas.microsoft.com/office/drawing/2014/main" id="{DBB95C04-3F39-4447-8C7F-F06B15C2A458}"/>
              </a:ext>
            </a:extLst>
          </p:cNvPr>
          <p:cNvGrpSpPr>
            <a:grpSpLocks noChangeAspect="1"/>
          </p:cNvGrpSpPr>
          <p:nvPr/>
        </p:nvGrpSpPr>
        <p:grpSpPr bwMode="auto">
          <a:xfrm>
            <a:off x="5506254" y="3827790"/>
            <a:ext cx="505344" cy="351999"/>
            <a:chOff x="3670" y="2036"/>
            <a:chExt cx="581" cy="417"/>
          </a:xfrm>
        </p:grpSpPr>
        <p:sp>
          <p:nvSpPr>
            <p:cNvPr id="107" name="Oval 31">
              <a:extLst>
                <a:ext uri="{FF2B5EF4-FFF2-40B4-BE49-F238E27FC236}">
                  <a16:creationId xmlns:a16="http://schemas.microsoft.com/office/drawing/2014/main" id="{1F9F0D41-7004-494C-99FE-E576CE879B5E}"/>
                </a:ext>
              </a:extLst>
            </p:cNvPr>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8" name="Freeform 32">
              <a:extLst>
                <a:ext uri="{FF2B5EF4-FFF2-40B4-BE49-F238E27FC236}">
                  <a16:creationId xmlns:a16="http://schemas.microsoft.com/office/drawing/2014/main" id="{1D5F9C4C-77EC-4370-A7E9-645ABBA97891}"/>
                </a:ext>
              </a:extLst>
            </p:cNvPr>
            <p:cNvSpPr>
              <a:spLocks/>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09" name="Oval 33">
              <a:extLst>
                <a:ext uri="{FF2B5EF4-FFF2-40B4-BE49-F238E27FC236}">
                  <a16:creationId xmlns:a16="http://schemas.microsoft.com/office/drawing/2014/main" id="{EB18BCDF-8BB6-49BA-B2A9-31CB91B4E706}"/>
                </a:ext>
              </a:extLst>
            </p:cNvPr>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0" name="Freeform 34">
              <a:extLst>
                <a:ext uri="{FF2B5EF4-FFF2-40B4-BE49-F238E27FC236}">
                  <a16:creationId xmlns:a16="http://schemas.microsoft.com/office/drawing/2014/main" id="{C9AFD0DC-55B2-4174-AE75-2DBDDF4552B6}"/>
                </a:ext>
              </a:extLst>
            </p:cNvPr>
            <p:cNvSpPr>
              <a:spLocks/>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1" name="Oval 35">
              <a:extLst>
                <a:ext uri="{FF2B5EF4-FFF2-40B4-BE49-F238E27FC236}">
                  <a16:creationId xmlns:a16="http://schemas.microsoft.com/office/drawing/2014/main" id="{A2B4EB8A-541E-4195-9D51-EB48F959264D}"/>
                </a:ext>
              </a:extLst>
            </p:cNvPr>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2" name="Freeform 36">
              <a:extLst>
                <a:ext uri="{FF2B5EF4-FFF2-40B4-BE49-F238E27FC236}">
                  <a16:creationId xmlns:a16="http://schemas.microsoft.com/office/drawing/2014/main" id="{62943305-4C82-4824-9E23-C8C9D429E9F0}"/>
                </a:ext>
              </a:extLst>
            </p:cNvPr>
            <p:cNvSpPr>
              <a:spLocks/>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3" name="Oval 37">
              <a:extLst>
                <a:ext uri="{FF2B5EF4-FFF2-40B4-BE49-F238E27FC236}">
                  <a16:creationId xmlns:a16="http://schemas.microsoft.com/office/drawing/2014/main" id="{91D8444F-AF98-43E7-8D20-CB277F5ACCF5}"/>
                </a:ext>
              </a:extLst>
            </p:cNvPr>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4" name="Freeform 38">
              <a:extLst>
                <a:ext uri="{FF2B5EF4-FFF2-40B4-BE49-F238E27FC236}">
                  <a16:creationId xmlns:a16="http://schemas.microsoft.com/office/drawing/2014/main" id="{8C7AD8B8-0405-43B3-AA13-C06E9B06C2EF}"/>
                </a:ext>
              </a:extLst>
            </p:cNvPr>
            <p:cNvSpPr>
              <a:spLocks/>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5" name="Oval 39">
              <a:extLst>
                <a:ext uri="{FF2B5EF4-FFF2-40B4-BE49-F238E27FC236}">
                  <a16:creationId xmlns:a16="http://schemas.microsoft.com/office/drawing/2014/main" id="{2D493C71-026F-4EAB-8FF1-C60932D222F8}"/>
                </a:ext>
              </a:extLst>
            </p:cNvPr>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6" name="Freeform 40">
              <a:extLst>
                <a:ext uri="{FF2B5EF4-FFF2-40B4-BE49-F238E27FC236}">
                  <a16:creationId xmlns:a16="http://schemas.microsoft.com/office/drawing/2014/main" id="{6FEFA6B4-A8F8-4E7A-A55A-1302A80DCEF4}"/>
                </a:ext>
              </a:extLst>
            </p:cNvPr>
            <p:cNvSpPr>
              <a:spLocks/>
            </p:cNvSpPr>
            <p:nvPr/>
          </p:nvSpPr>
          <p:spPr bwMode="auto">
            <a:xfrm>
              <a:off x="4005" y="2145"/>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18" name="iS1ide-Freeform: Shape 15">
            <a:extLst>
              <a:ext uri="{FF2B5EF4-FFF2-40B4-BE49-F238E27FC236}">
                <a16:creationId xmlns:a16="http://schemas.microsoft.com/office/drawing/2014/main" id="{CAEBC7F1-7873-4D08-A978-17DD0BEF6308}"/>
              </a:ext>
            </a:extLst>
          </p:cNvPr>
          <p:cNvSpPr>
            <a:spLocks/>
          </p:cNvSpPr>
          <p:nvPr/>
        </p:nvSpPr>
        <p:spPr bwMode="auto">
          <a:xfrm>
            <a:off x="5582097" y="4764187"/>
            <a:ext cx="505848" cy="399941"/>
          </a:xfrm>
          <a:custGeom>
            <a:avLst/>
            <a:gdLst>
              <a:gd name="T0" fmla="*/ 1028 w 1149"/>
              <a:gd name="T1" fmla="*/ 541 h 955"/>
              <a:gd name="T2" fmla="*/ 1044 w 1149"/>
              <a:gd name="T3" fmla="*/ 661 h 955"/>
              <a:gd name="T4" fmla="*/ 1005 w 1149"/>
              <a:gd name="T5" fmla="*/ 753 h 955"/>
              <a:gd name="T6" fmla="*/ 915 w 1149"/>
              <a:gd name="T7" fmla="*/ 813 h 955"/>
              <a:gd name="T8" fmla="*/ 862 w 1149"/>
              <a:gd name="T9" fmla="*/ 882 h 955"/>
              <a:gd name="T10" fmla="*/ 786 w 1149"/>
              <a:gd name="T11" fmla="*/ 926 h 955"/>
              <a:gd name="T12" fmla="*/ 670 w 1149"/>
              <a:gd name="T13" fmla="*/ 944 h 955"/>
              <a:gd name="T14" fmla="*/ 702 w 1149"/>
              <a:gd name="T15" fmla="*/ 895 h 955"/>
              <a:gd name="T16" fmla="*/ 752 w 1149"/>
              <a:gd name="T17" fmla="*/ 876 h 955"/>
              <a:gd name="T18" fmla="*/ 670 w 1149"/>
              <a:gd name="T19" fmla="*/ 761 h 955"/>
              <a:gd name="T20" fmla="*/ 793 w 1149"/>
              <a:gd name="T21" fmla="*/ 816 h 955"/>
              <a:gd name="T22" fmla="*/ 854 w 1149"/>
              <a:gd name="T23" fmla="*/ 819 h 955"/>
              <a:gd name="T24" fmla="*/ 754 w 1149"/>
              <a:gd name="T25" fmla="*/ 707 h 955"/>
              <a:gd name="T26" fmla="*/ 767 w 1149"/>
              <a:gd name="T27" fmla="*/ 662 h 955"/>
              <a:gd name="T28" fmla="*/ 909 w 1149"/>
              <a:gd name="T29" fmla="*/ 755 h 955"/>
              <a:gd name="T30" fmla="*/ 948 w 1149"/>
              <a:gd name="T31" fmla="*/ 714 h 955"/>
              <a:gd name="T32" fmla="*/ 813 w 1149"/>
              <a:gd name="T33" fmla="*/ 581 h 955"/>
              <a:gd name="T34" fmla="*/ 858 w 1149"/>
              <a:gd name="T35" fmla="*/ 566 h 955"/>
              <a:gd name="T36" fmla="*/ 998 w 1149"/>
              <a:gd name="T37" fmla="*/ 628 h 955"/>
              <a:gd name="T38" fmla="*/ 683 w 1149"/>
              <a:gd name="T39" fmla="*/ 301 h 955"/>
              <a:gd name="T40" fmla="*/ 730 w 1149"/>
              <a:gd name="T41" fmla="*/ 285 h 955"/>
              <a:gd name="T42" fmla="*/ 97 w 1149"/>
              <a:gd name="T43" fmla="*/ 439 h 955"/>
              <a:gd name="T44" fmla="*/ 0 w 1149"/>
              <a:gd name="T45" fmla="*/ 254 h 955"/>
              <a:gd name="T46" fmla="*/ 174 w 1149"/>
              <a:gd name="T47" fmla="*/ 32 h 955"/>
              <a:gd name="T48" fmla="*/ 260 w 1149"/>
              <a:gd name="T49" fmla="*/ 2 h 955"/>
              <a:gd name="T50" fmla="*/ 362 w 1149"/>
              <a:gd name="T51" fmla="*/ 59 h 955"/>
              <a:gd name="T52" fmla="*/ 525 w 1149"/>
              <a:gd name="T53" fmla="*/ 40 h 955"/>
              <a:gd name="T54" fmla="*/ 338 w 1149"/>
              <a:gd name="T55" fmla="*/ 112 h 955"/>
              <a:gd name="T56" fmla="*/ 233 w 1149"/>
              <a:gd name="T57" fmla="*/ 59 h 955"/>
              <a:gd name="T58" fmla="*/ 60 w 1149"/>
              <a:gd name="T59" fmla="*/ 267 h 955"/>
              <a:gd name="T60" fmla="*/ 143 w 1149"/>
              <a:gd name="T61" fmla="*/ 367 h 955"/>
              <a:gd name="T62" fmla="*/ 149 w 1149"/>
              <a:gd name="T63" fmla="*/ 500 h 955"/>
              <a:gd name="T64" fmla="*/ 538 w 1149"/>
              <a:gd name="T65" fmla="*/ 788 h 955"/>
              <a:gd name="T66" fmla="*/ 512 w 1149"/>
              <a:gd name="T67" fmla="*/ 773 h 955"/>
              <a:gd name="T68" fmla="*/ 456 w 1149"/>
              <a:gd name="T69" fmla="*/ 707 h 955"/>
              <a:gd name="T70" fmla="*/ 394 w 1149"/>
              <a:gd name="T71" fmla="*/ 710 h 955"/>
              <a:gd name="T72" fmla="*/ 370 w 1149"/>
              <a:gd name="T73" fmla="*/ 642 h 955"/>
              <a:gd name="T74" fmla="*/ 295 w 1149"/>
              <a:gd name="T75" fmla="*/ 627 h 955"/>
              <a:gd name="T76" fmla="*/ 283 w 1149"/>
              <a:gd name="T77" fmla="*/ 546 h 955"/>
              <a:gd name="T78" fmla="*/ 195 w 1149"/>
              <a:gd name="T79" fmla="*/ 527 h 955"/>
              <a:gd name="T80" fmla="*/ 135 w 1149"/>
              <a:gd name="T81" fmla="*/ 607 h 955"/>
              <a:gd name="T82" fmla="*/ 174 w 1149"/>
              <a:gd name="T83" fmla="*/ 681 h 955"/>
              <a:gd name="T84" fmla="*/ 230 w 1149"/>
              <a:gd name="T85" fmla="*/ 692 h 955"/>
              <a:gd name="T86" fmla="*/ 239 w 1149"/>
              <a:gd name="T87" fmla="*/ 794 h 955"/>
              <a:gd name="T88" fmla="*/ 341 w 1149"/>
              <a:gd name="T89" fmla="*/ 789 h 955"/>
              <a:gd name="T90" fmla="*/ 358 w 1149"/>
              <a:gd name="T91" fmla="*/ 843 h 955"/>
              <a:gd name="T92" fmla="*/ 458 w 1149"/>
              <a:gd name="T93" fmla="*/ 862 h 955"/>
              <a:gd name="T94" fmla="*/ 478 w 1149"/>
              <a:gd name="T95" fmla="*/ 883 h 955"/>
              <a:gd name="T96" fmla="*/ 540 w 1149"/>
              <a:gd name="T97" fmla="*/ 937 h 955"/>
              <a:gd name="T98" fmla="*/ 618 w 1149"/>
              <a:gd name="T99" fmla="*/ 894 h 955"/>
              <a:gd name="T100" fmla="*/ 602 w 1149"/>
              <a:gd name="T101" fmla="*/ 804 h 955"/>
              <a:gd name="T102" fmla="*/ 1035 w 1149"/>
              <a:gd name="T103" fmla="*/ 442 h 955"/>
              <a:gd name="T104" fmla="*/ 1090 w 1149"/>
              <a:gd name="T105" fmla="*/ 313 h 955"/>
              <a:gd name="T106" fmla="*/ 1130 w 1149"/>
              <a:gd name="T107" fmla="*/ 172 h 955"/>
              <a:gd name="T108" fmla="*/ 864 w 1149"/>
              <a:gd name="T109" fmla="*/ 42 h 955"/>
              <a:gd name="T110" fmla="*/ 685 w 1149"/>
              <a:gd name="T111" fmla="*/ 43 h 955"/>
              <a:gd name="T112" fmla="*/ 333 w 1149"/>
              <a:gd name="T113" fmla="*/ 247 h 955"/>
              <a:gd name="T114" fmla="*/ 358 w 1149"/>
              <a:gd name="T115" fmla="*/ 338 h 955"/>
              <a:gd name="T116" fmla="*/ 609 w 1149"/>
              <a:gd name="T117" fmla="*/ 222 h 955"/>
              <a:gd name="T118" fmla="*/ 713 w 1149"/>
              <a:gd name="T119" fmla="*/ 240 h 955"/>
              <a:gd name="T120" fmla="*/ 797 w 1149"/>
              <a:gd name="T121" fmla="*/ 2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49" h="955">
                <a:moveTo>
                  <a:pt x="748" y="284"/>
                </a:moveTo>
                <a:lnTo>
                  <a:pt x="748" y="284"/>
                </a:lnTo>
                <a:lnTo>
                  <a:pt x="852" y="378"/>
                </a:lnTo>
                <a:lnTo>
                  <a:pt x="903" y="424"/>
                </a:lnTo>
                <a:lnTo>
                  <a:pt x="954" y="473"/>
                </a:lnTo>
                <a:lnTo>
                  <a:pt x="954" y="473"/>
                </a:lnTo>
                <a:lnTo>
                  <a:pt x="961" y="478"/>
                </a:lnTo>
                <a:lnTo>
                  <a:pt x="968" y="484"/>
                </a:lnTo>
                <a:lnTo>
                  <a:pt x="1006" y="518"/>
                </a:lnTo>
                <a:lnTo>
                  <a:pt x="1028" y="541"/>
                </a:lnTo>
                <a:lnTo>
                  <a:pt x="1028" y="541"/>
                </a:lnTo>
                <a:lnTo>
                  <a:pt x="1037" y="552"/>
                </a:lnTo>
                <a:lnTo>
                  <a:pt x="1044" y="562"/>
                </a:lnTo>
                <a:lnTo>
                  <a:pt x="1050" y="573"/>
                </a:lnTo>
                <a:lnTo>
                  <a:pt x="1054" y="585"/>
                </a:lnTo>
                <a:lnTo>
                  <a:pt x="1057" y="596"/>
                </a:lnTo>
                <a:lnTo>
                  <a:pt x="1057" y="607"/>
                </a:lnTo>
                <a:lnTo>
                  <a:pt x="1057" y="618"/>
                </a:lnTo>
                <a:lnTo>
                  <a:pt x="1056" y="630"/>
                </a:lnTo>
                <a:lnTo>
                  <a:pt x="1054" y="641"/>
                </a:lnTo>
                <a:lnTo>
                  <a:pt x="1049" y="651"/>
                </a:lnTo>
                <a:lnTo>
                  <a:pt x="1044" y="661"/>
                </a:lnTo>
                <a:lnTo>
                  <a:pt x="1038" y="671"/>
                </a:lnTo>
                <a:lnTo>
                  <a:pt x="1030" y="679"/>
                </a:lnTo>
                <a:lnTo>
                  <a:pt x="1022" y="686"/>
                </a:lnTo>
                <a:lnTo>
                  <a:pt x="1013" y="692"/>
                </a:lnTo>
                <a:lnTo>
                  <a:pt x="1003" y="697"/>
                </a:lnTo>
                <a:lnTo>
                  <a:pt x="1003" y="697"/>
                </a:lnTo>
                <a:lnTo>
                  <a:pt x="1006" y="709"/>
                </a:lnTo>
                <a:lnTo>
                  <a:pt x="1009" y="720"/>
                </a:lnTo>
                <a:lnTo>
                  <a:pt x="1009" y="731"/>
                </a:lnTo>
                <a:lnTo>
                  <a:pt x="1008" y="742"/>
                </a:lnTo>
                <a:lnTo>
                  <a:pt x="1005" y="753"/>
                </a:lnTo>
                <a:lnTo>
                  <a:pt x="1002" y="762"/>
                </a:lnTo>
                <a:lnTo>
                  <a:pt x="997" y="772"/>
                </a:lnTo>
                <a:lnTo>
                  <a:pt x="991" y="780"/>
                </a:lnTo>
                <a:lnTo>
                  <a:pt x="984" y="787"/>
                </a:lnTo>
                <a:lnTo>
                  <a:pt x="977" y="794"/>
                </a:lnTo>
                <a:lnTo>
                  <a:pt x="967" y="800"/>
                </a:lnTo>
                <a:lnTo>
                  <a:pt x="958" y="806"/>
                </a:lnTo>
                <a:lnTo>
                  <a:pt x="948" y="810"/>
                </a:lnTo>
                <a:lnTo>
                  <a:pt x="937" y="812"/>
                </a:lnTo>
                <a:lnTo>
                  <a:pt x="927" y="813"/>
                </a:lnTo>
                <a:lnTo>
                  <a:pt x="915" y="813"/>
                </a:lnTo>
                <a:lnTo>
                  <a:pt x="915" y="813"/>
                </a:lnTo>
                <a:lnTo>
                  <a:pt x="914" y="823"/>
                </a:lnTo>
                <a:lnTo>
                  <a:pt x="911" y="832"/>
                </a:lnTo>
                <a:lnTo>
                  <a:pt x="908" y="841"/>
                </a:lnTo>
                <a:lnTo>
                  <a:pt x="903" y="849"/>
                </a:lnTo>
                <a:lnTo>
                  <a:pt x="898" y="856"/>
                </a:lnTo>
                <a:lnTo>
                  <a:pt x="892" y="862"/>
                </a:lnTo>
                <a:lnTo>
                  <a:pt x="885" y="869"/>
                </a:lnTo>
                <a:lnTo>
                  <a:pt x="878" y="874"/>
                </a:lnTo>
                <a:lnTo>
                  <a:pt x="871" y="879"/>
                </a:lnTo>
                <a:lnTo>
                  <a:pt x="862" y="882"/>
                </a:lnTo>
                <a:lnTo>
                  <a:pt x="854" y="886"/>
                </a:lnTo>
                <a:lnTo>
                  <a:pt x="846" y="888"/>
                </a:lnTo>
                <a:lnTo>
                  <a:pt x="836" y="889"/>
                </a:lnTo>
                <a:lnTo>
                  <a:pt x="827" y="889"/>
                </a:lnTo>
                <a:lnTo>
                  <a:pt x="817" y="888"/>
                </a:lnTo>
                <a:lnTo>
                  <a:pt x="808" y="887"/>
                </a:lnTo>
                <a:lnTo>
                  <a:pt x="808" y="887"/>
                </a:lnTo>
                <a:lnTo>
                  <a:pt x="804" y="898"/>
                </a:lnTo>
                <a:lnTo>
                  <a:pt x="799" y="908"/>
                </a:lnTo>
                <a:lnTo>
                  <a:pt x="793" y="918"/>
                </a:lnTo>
                <a:lnTo>
                  <a:pt x="786" y="926"/>
                </a:lnTo>
                <a:lnTo>
                  <a:pt x="778" y="934"/>
                </a:lnTo>
                <a:lnTo>
                  <a:pt x="770" y="940"/>
                </a:lnTo>
                <a:lnTo>
                  <a:pt x="760" y="945"/>
                </a:lnTo>
                <a:lnTo>
                  <a:pt x="750" y="950"/>
                </a:lnTo>
                <a:lnTo>
                  <a:pt x="739" y="952"/>
                </a:lnTo>
                <a:lnTo>
                  <a:pt x="728" y="955"/>
                </a:lnTo>
                <a:lnTo>
                  <a:pt x="716" y="955"/>
                </a:lnTo>
                <a:lnTo>
                  <a:pt x="704" y="953"/>
                </a:lnTo>
                <a:lnTo>
                  <a:pt x="692" y="952"/>
                </a:lnTo>
                <a:lnTo>
                  <a:pt x="681" y="949"/>
                </a:lnTo>
                <a:lnTo>
                  <a:pt x="670" y="944"/>
                </a:lnTo>
                <a:lnTo>
                  <a:pt x="658" y="938"/>
                </a:lnTo>
                <a:lnTo>
                  <a:pt x="650" y="932"/>
                </a:lnTo>
                <a:lnTo>
                  <a:pt x="650" y="932"/>
                </a:lnTo>
                <a:lnTo>
                  <a:pt x="658" y="920"/>
                </a:lnTo>
                <a:lnTo>
                  <a:pt x="664" y="907"/>
                </a:lnTo>
                <a:lnTo>
                  <a:pt x="669" y="894"/>
                </a:lnTo>
                <a:lnTo>
                  <a:pt x="672" y="880"/>
                </a:lnTo>
                <a:lnTo>
                  <a:pt x="672" y="880"/>
                </a:lnTo>
                <a:lnTo>
                  <a:pt x="684" y="887"/>
                </a:lnTo>
                <a:lnTo>
                  <a:pt x="696" y="893"/>
                </a:lnTo>
                <a:lnTo>
                  <a:pt x="702" y="895"/>
                </a:lnTo>
                <a:lnTo>
                  <a:pt x="708" y="896"/>
                </a:lnTo>
                <a:lnTo>
                  <a:pt x="714" y="898"/>
                </a:lnTo>
                <a:lnTo>
                  <a:pt x="721" y="898"/>
                </a:lnTo>
                <a:lnTo>
                  <a:pt x="721" y="898"/>
                </a:lnTo>
                <a:lnTo>
                  <a:pt x="732" y="895"/>
                </a:lnTo>
                <a:lnTo>
                  <a:pt x="740" y="892"/>
                </a:lnTo>
                <a:lnTo>
                  <a:pt x="744" y="888"/>
                </a:lnTo>
                <a:lnTo>
                  <a:pt x="747" y="885"/>
                </a:lnTo>
                <a:lnTo>
                  <a:pt x="750" y="881"/>
                </a:lnTo>
                <a:lnTo>
                  <a:pt x="752" y="876"/>
                </a:lnTo>
                <a:lnTo>
                  <a:pt x="752" y="876"/>
                </a:lnTo>
                <a:lnTo>
                  <a:pt x="753" y="867"/>
                </a:lnTo>
                <a:lnTo>
                  <a:pt x="751" y="855"/>
                </a:lnTo>
                <a:lnTo>
                  <a:pt x="677" y="795"/>
                </a:lnTo>
                <a:lnTo>
                  <a:pt x="677" y="795"/>
                </a:lnTo>
                <a:lnTo>
                  <a:pt x="673" y="792"/>
                </a:lnTo>
                <a:lnTo>
                  <a:pt x="670" y="787"/>
                </a:lnTo>
                <a:lnTo>
                  <a:pt x="667" y="782"/>
                </a:lnTo>
                <a:lnTo>
                  <a:pt x="666" y="776"/>
                </a:lnTo>
                <a:lnTo>
                  <a:pt x="666" y="772"/>
                </a:lnTo>
                <a:lnTo>
                  <a:pt x="667" y="766"/>
                </a:lnTo>
                <a:lnTo>
                  <a:pt x="670" y="761"/>
                </a:lnTo>
                <a:lnTo>
                  <a:pt x="672" y="756"/>
                </a:lnTo>
                <a:lnTo>
                  <a:pt x="672" y="756"/>
                </a:lnTo>
                <a:lnTo>
                  <a:pt x="677" y="751"/>
                </a:lnTo>
                <a:lnTo>
                  <a:pt x="682" y="749"/>
                </a:lnTo>
                <a:lnTo>
                  <a:pt x="686" y="747"/>
                </a:lnTo>
                <a:lnTo>
                  <a:pt x="691" y="745"/>
                </a:lnTo>
                <a:lnTo>
                  <a:pt x="697" y="745"/>
                </a:lnTo>
                <a:lnTo>
                  <a:pt x="702" y="747"/>
                </a:lnTo>
                <a:lnTo>
                  <a:pt x="708" y="748"/>
                </a:lnTo>
                <a:lnTo>
                  <a:pt x="713" y="751"/>
                </a:lnTo>
                <a:lnTo>
                  <a:pt x="793" y="816"/>
                </a:lnTo>
                <a:lnTo>
                  <a:pt x="793" y="816"/>
                </a:lnTo>
                <a:lnTo>
                  <a:pt x="801" y="821"/>
                </a:lnTo>
                <a:lnTo>
                  <a:pt x="808" y="826"/>
                </a:lnTo>
                <a:lnTo>
                  <a:pt x="816" y="830"/>
                </a:lnTo>
                <a:lnTo>
                  <a:pt x="823" y="831"/>
                </a:lnTo>
                <a:lnTo>
                  <a:pt x="829" y="832"/>
                </a:lnTo>
                <a:lnTo>
                  <a:pt x="836" y="831"/>
                </a:lnTo>
                <a:lnTo>
                  <a:pt x="843" y="829"/>
                </a:lnTo>
                <a:lnTo>
                  <a:pt x="849" y="825"/>
                </a:lnTo>
                <a:lnTo>
                  <a:pt x="849" y="825"/>
                </a:lnTo>
                <a:lnTo>
                  <a:pt x="854" y="819"/>
                </a:lnTo>
                <a:lnTo>
                  <a:pt x="858" y="813"/>
                </a:lnTo>
                <a:lnTo>
                  <a:pt x="858" y="813"/>
                </a:lnTo>
                <a:lnTo>
                  <a:pt x="859" y="806"/>
                </a:lnTo>
                <a:lnTo>
                  <a:pt x="860" y="799"/>
                </a:lnTo>
                <a:lnTo>
                  <a:pt x="860" y="795"/>
                </a:lnTo>
                <a:lnTo>
                  <a:pt x="859" y="792"/>
                </a:lnTo>
                <a:lnTo>
                  <a:pt x="857" y="789"/>
                </a:lnTo>
                <a:lnTo>
                  <a:pt x="854" y="786"/>
                </a:lnTo>
                <a:lnTo>
                  <a:pt x="758" y="711"/>
                </a:lnTo>
                <a:lnTo>
                  <a:pt x="758" y="711"/>
                </a:lnTo>
                <a:lnTo>
                  <a:pt x="754" y="707"/>
                </a:lnTo>
                <a:lnTo>
                  <a:pt x="751" y="703"/>
                </a:lnTo>
                <a:lnTo>
                  <a:pt x="748" y="698"/>
                </a:lnTo>
                <a:lnTo>
                  <a:pt x="747" y="692"/>
                </a:lnTo>
                <a:lnTo>
                  <a:pt x="747" y="687"/>
                </a:lnTo>
                <a:lnTo>
                  <a:pt x="748" y="681"/>
                </a:lnTo>
                <a:lnTo>
                  <a:pt x="751" y="676"/>
                </a:lnTo>
                <a:lnTo>
                  <a:pt x="753" y="672"/>
                </a:lnTo>
                <a:lnTo>
                  <a:pt x="753" y="672"/>
                </a:lnTo>
                <a:lnTo>
                  <a:pt x="758" y="667"/>
                </a:lnTo>
                <a:lnTo>
                  <a:pt x="763" y="665"/>
                </a:lnTo>
                <a:lnTo>
                  <a:pt x="767" y="662"/>
                </a:lnTo>
                <a:lnTo>
                  <a:pt x="772" y="661"/>
                </a:lnTo>
                <a:lnTo>
                  <a:pt x="778" y="661"/>
                </a:lnTo>
                <a:lnTo>
                  <a:pt x="783" y="661"/>
                </a:lnTo>
                <a:lnTo>
                  <a:pt x="789" y="663"/>
                </a:lnTo>
                <a:lnTo>
                  <a:pt x="793" y="667"/>
                </a:lnTo>
                <a:lnTo>
                  <a:pt x="893" y="745"/>
                </a:lnTo>
                <a:lnTo>
                  <a:pt x="893" y="745"/>
                </a:lnTo>
                <a:lnTo>
                  <a:pt x="896" y="747"/>
                </a:lnTo>
                <a:lnTo>
                  <a:pt x="896" y="747"/>
                </a:lnTo>
                <a:lnTo>
                  <a:pt x="902" y="751"/>
                </a:lnTo>
                <a:lnTo>
                  <a:pt x="909" y="755"/>
                </a:lnTo>
                <a:lnTo>
                  <a:pt x="916" y="756"/>
                </a:lnTo>
                <a:lnTo>
                  <a:pt x="922" y="757"/>
                </a:lnTo>
                <a:lnTo>
                  <a:pt x="929" y="756"/>
                </a:lnTo>
                <a:lnTo>
                  <a:pt x="935" y="754"/>
                </a:lnTo>
                <a:lnTo>
                  <a:pt x="940" y="750"/>
                </a:lnTo>
                <a:lnTo>
                  <a:pt x="944" y="747"/>
                </a:lnTo>
                <a:lnTo>
                  <a:pt x="948" y="741"/>
                </a:lnTo>
                <a:lnTo>
                  <a:pt x="950" y="735"/>
                </a:lnTo>
                <a:lnTo>
                  <a:pt x="952" y="729"/>
                </a:lnTo>
                <a:lnTo>
                  <a:pt x="950" y="722"/>
                </a:lnTo>
                <a:lnTo>
                  <a:pt x="948" y="714"/>
                </a:lnTo>
                <a:lnTo>
                  <a:pt x="944" y="706"/>
                </a:lnTo>
                <a:lnTo>
                  <a:pt x="937" y="699"/>
                </a:lnTo>
                <a:lnTo>
                  <a:pt x="929" y="691"/>
                </a:lnTo>
                <a:lnTo>
                  <a:pt x="823" y="611"/>
                </a:lnTo>
                <a:lnTo>
                  <a:pt x="823" y="611"/>
                </a:lnTo>
                <a:lnTo>
                  <a:pt x="818" y="607"/>
                </a:lnTo>
                <a:lnTo>
                  <a:pt x="816" y="603"/>
                </a:lnTo>
                <a:lnTo>
                  <a:pt x="814" y="598"/>
                </a:lnTo>
                <a:lnTo>
                  <a:pt x="813" y="592"/>
                </a:lnTo>
                <a:lnTo>
                  <a:pt x="813" y="587"/>
                </a:lnTo>
                <a:lnTo>
                  <a:pt x="813" y="581"/>
                </a:lnTo>
                <a:lnTo>
                  <a:pt x="815" y="577"/>
                </a:lnTo>
                <a:lnTo>
                  <a:pt x="817" y="572"/>
                </a:lnTo>
                <a:lnTo>
                  <a:pt x="817" y="572"/>
                </a:lnTo>
                <a:lnTo>
                  <a:pt x="822" y="567"/>
                </a:lnTo>
                <a:lnTo>
                  <a:pt x="826" y="564"/>
                </a:lnTo>
                <a:lnTo>
                  <a:pt x="832" y="561"/>
                </a:lnTo>
                <a:lnTo>
                  <a:pt x="836" y="560"/>
                </a:lnTo>
                <a:lnTo>
                  <a:pt x="842" y="560"/>
                </a:lnTo>
                <a:lnTo>
                  <a:pt x="847" y="561"/>
                </a:lnTo>
                <a:lnTo>
                  <a:pt x="853" y="562"/>
                </a:lnTo>
                <a:lnTo>
                  <a:pt x="858" y="566"/>
                </a:lnTo>
                <a:lnTo>
                  <a:pt x="962" y="644"/>
                </a:lnTo>
                <a:lnTo>
                  <a:pt x="962" y="644"/>
                </a:lnTo>
                <a:lnTo>
                  <a:pt x="967" y="647"/>
                </a:lnTo>
                <a:lnTo>
                  <a:pt x="971" y="647"/>
                </a:lnTo>
                <a:lnTo>
                  <a:pt x="975" y="647"/>
                </a:lnTo>
                <a:lnTo>
                  <a:pt x="979" y="646"/>
                </a:lnTo>
                <a:lnTo>
                  <a:pt x="984" y="643"/>
                </a:lnTo>
                <a:lnTo>
                  <a:pt x="987" y="641"/>
                </a:lnTo>
                <a:lnTo>
                  <a:pt x="994" y="634"/>
                </a:lnTo>
                <a:lnTo>
                  <a:pt x="994" y="634"/>
                </a:lnTo>
                <a:lnTo>
                  <a:pt x="998" y="628"/>
                </a:lnTo>
                <a:lnTo>
                  <a:pt x="1000" y="621"/>
                </a:lnTo>
                <a:lnTo>
                  <a:pt x="1002" y="615"/>
                </a:lnTo>
                <a:lnTo>
                  <a:pt x="1002" y="607"/>
                </a:lnTo>
                <a:lnTo>
                  <a:pt x="999" y="600"/>
                </a:lnTo>
                <a:lnTo>
                  <a:pt x="997" y="593"/>
                </a:lnTo>
                <a:lnTo>
                  <a:pt x="993" y="587"/>
                </a:lnTo>
                <a:lnTo>
                  <a:pt x="987" y="581"/>
                </a:lnTo>
                <a:lnTo>
                  <a:pt x="966" y="559"/>
                </a:lnTo>
                <a:lnTo>
                  <a:pt x="685" y="303"/>
                </a:lnTo>
                <a:lnTo>
                  <a:pt x="685" y="303"/>
                </a:lnTo>
                <a:lnTo>
                  <a:pt x="683" y="301"/>
                </a:lnTo>
                <a:lnTo>
                  <a:pt x="683" y="298"/>
                </a:lnTo>
                <a:lnTo>
                  <a:pt x="682" y="296"/>
                </a:lnTo>
                <a:lnTo>
                  <a:pt x="683" y="292"/>
                </a:lnTo>
                <a:lnTo>
                  <a:pt x="684" y="290"/>
                </a:lnTo>
                <a:lnTo>
                  <a:pt x="686" y="289"/>
                </a:lnTo>
                <a:lnTo>
                  <a:pt x="689" y="288"/>
                </a:lnTo>
                <a:lnTo>
                  <a:pt x="692" y="288"/>
                </a:lnTo>
                <a:lnTo>
                  <a:pt x="692" y="288"/>
                </a:lnTo>
                <a:lnTo>
                  <a:pt x="706" y="288"/>
                </a:lnTo>
                <a:lnTo>
                  <a:pt x="719" y="286"/>
                </a:lnTo>
                <a:lnTo>
                  <a:pt x="730" y="285"/>
                </a:lnTo>
                <a:lnTo>
                  <a:pt x="744" y="284"/>
                </a:lnTo>
                <a:lnTo>
                  <a:pt x="744" y="284"/>
                </a:lnTo>
                <a:lnTo>
                  <a:pt x="748" y="284"/>
                </a:lnTo>
                <a:lnTo>
                  <a:pt x="748" y="284"/>
                </a:lnTo>
                <a:close/>
                <a:moveTo>
                  <a:pt x="129" y="522"/>
                </a:moveTo>
                <a:lnTo>
                  <a:pt x="129" y="522"/>
                </a:lnTo>
                <a:lnTo>
                  <a:pt x="119" y="506"/>
                </a:lnTo>
                <a:lnTo>
                  <a:pt x="112" y="491"/>
                </a:lnTo>
                <a:lnTo>
                  <a:pt x="106" y="474"/>
                </a:lnTo>
                <a:lnTo>
                  <a:pt x="102" y="457"/>
                </a:lnTo>
                <a:lnTo>
                  <a:pt x="97" y="439"/>
                </a:lnTo>
                <a:lnTo>
                  <a:pt x="94" y="421"/>
                </a:lnTo>
                <a:lnTo>
                  <a:pt x="90" y="383"/>
                </a:lnTo>
                <a:lnTo>
                  <a:pt x="54" y="350"/>
                </a:lnTo>
                <a:lnTo>
                  <a:pt x="54" y="350"/>
                </a:lnTo>
                <a:lnTo>
                  <a:pt x="34" y="328"/>
                </a:lnTo>
                <a:lnTo>
                  <a:pt x="24" y="317"/>
                </a:lnTo>
                <a:lnTo>
                  <a:pt x="17" y="307"/>
                </a:lnTo>
                <a:lnTo>
                  <a:pt x="10" y="296"/>
                </a:lnTo>
                <a:lnTo>
                  <a:pt x="5" y="283"/>
                </a:lnTo>
                <a:lnTo>
                  <a:pt x="2" y="270"/>
                </a:lnTo>
                <a:lnTo>
                  <a:pt x="0" y="254"/>
                </a:lnTo>
                <a:lnTo>
                  <a:pt x="0" y="254"/>
                </a:lnTo>
                <a:lnTo>
                  <a:pt x="2" y="246"/>
                </a:lnTo>
                <a:lnTo>
                  <a:pt x="3" y="238"/>
                </a:lnTo>
                <a:lnTo>
                  <a:pt x="4" y="229"/>
                </a:lnTo>
                <a:lnTo>
                  <a:pt x="8" y="222"/>
                </a:lnTo>
                <a:lnTo>
                  <a:pt x="11" y="214"/>
                </a:lnTo>
                <a:lnTo>
                  <a:pt x="15" y="207"/>
                </a:lnTo>
                <a:lnTo>
                  <a:pt x="19" y="200"/>
                </a:lnTo>
                <a:lnTo>
                  <a:pt x="25" y="193"/>
                </a:lnTo>
                <a:lnTo>
                  <a:pt x="174" y="32"/>
                </a:lnTo>
                <a:lnTo>
                  <a:pt x="174" y="32"/>
                </a:lnTo>
                <a:lnTo>
                  <a:pt x="180" y="25"/>
                </a:lnTo>
                <a:lnTo>
                  <a:pt x="187" y="20"/>
                </a:lnTo>
                <a:lnTo>
                  <a:pt x="194" y="15"/>
                </a:lnTo>
                <a:lnTo>
                  <a:pt x="203" y="11"/>
                </a:lnTo>
                <a:lnTo>
                  <a:pt x="210" y="7"/>
                </a:lnTo>
                <a:lnTo>
                  <a:pt x="218" y="5"/>
                </a:lnTo>
                <a:lnTo>
                  <a:pt x="226" y="2"/>
                </a:lnTo>
                <a:lnTo>
                  <a:pt x="235" y="1"/>
                </a:lnTo>
                <a:lnTo>
                  <a:pt x="243" y="1"/>
                </a:lnTo>
                <a:lnTo>
                  <a:pt x="251" y="1"/>
                </a:lnTo>
                <a:lnTo>
                  <a:pt x="260" y="2"/>
                </a:lnTo>
                <a:lnTo>
                  <a:pt x="268" y="5"/>
                </a:lnTo>
                <a:lnTo>
                  <a:pt x="276" y="7"/>
                </a:lnTo>
                <a:lnTo>
                  <a:pt x="285" y="11"/>
                </a:lnTo>
                <a:lnTo>
                  <a:pt x="292" y="15"/>
                </a:lnTo>
                <a:lnTo>
                  <a:pt x="299" y="20"/>
                </a:lnTo>
                <a:lnTo>
                  <a:pt x="299" y="20"/>
                </a:lnTo>
                <a:lnTo>
                  <a:pt x="314" y="32"/>
                </a:lnTo>
                <a:lnTo>
                  <a:pt x="329" y="42"/>
                </a:lnTo>
                <a:lnTo>
                  <a:pt x="343" y="51"/>
                </a:lnTo>
                <a:lnTo>
                  <a:pt x="362" y="59"/>
                </a:lnTo>
                <a:lnTo>
                  <a:pt x="362" y="59"/>
                </a:lnTo>
                <a:lnTo>
                  <a:pt x="375" y="64"/>
                </a:lnTo>
                <a:lnTo>
                  <a:pt x="382" y="65"/>
                </a:lnTo>
                <a:lnTo>
                  <a:pt x="382" y="65"/>
                </a:lnTo>
                <a:lnTo>
                  <a:pt x="399" y="62"/>
                </a:lnTo>
                <a:lnTo>
                  <a:pt x="415" y="58"/>
                </a:lnTo>
                <a:lnTo>
                  <a:pt x="451" y="50"/>
                </a:lnTo>
                <a:lnTo>
                  <a:pt x="469" y="46"/>
                </a:lnTo>
                <a:lnTo>
                  <a:pt x="488" y="43"/>
                </a:lnTo>
                <a:lnTo>
                  <a:pt x="506" y="40"/>
                </a:lnTo>
                <a:lnTo>
                  <a:pt x="525" y="40"/>
                </a:lnTo>
                <a:lnTo>
                  <a:pt x="525" y="40"/>
                </a:lnTo>
                <a:lnTo>
                  <a:pt x="501" y="57"/>
                </a:lnTo>
                <a:lnTo>
                  <a:pt x="469" y="82"/>
                </a:lnTo>
                <a:lnTo>
                  <a:pt x="426" y="114"/>
                </a:lnTo>
                <a:lnTo>
                  <a:pt x="426" y="114"/>
                </a:lnTo>
                <a:lnTo>
                  <a:pt x="407" y="119"/>
                </a:lnTo>
                <a:lnTo>
                  <a:pt x="389" y="121"/>
                </a:lnTo>
                <a:lnTo>
                  <a:pt x="389" y="121"/>
                </a:lnTo>
                <a:lnTo>
                  <a:pt x="379" y="121"/>
                </a:lnTo>
                <a:lnTo>
                  <a:pt x="365" y="120"/>
                </a:lnTo>
                <a:lnTo>
                  <a:pt x="352" y="116"/>
                </a:lnTo>
                <a:lnTo>
                  <a:pt x="338" y="112"/>
                </a:lnTo>
                <a:lnTo>
                  <a:pt x="325" y="106"/>
                </a:lnTo>
                <a:lnTo>
                  <a:pt x="313" y="100"/>
                </a:lnTo>
                <a:lnTo>
                  <a:pt x="302" y="93"/>
                </a:lnTo>
                <a:lnTo>
                  <a:pt x="293" y="88"/>
                </a:lnTo>
                <a:lnTo>
                  <a:pt x="264" y="65"/>
                </a:lnTo>
                <a:lnTo>
                  <a:pt x="264" y="65"/>
                </a:lnTo>
                <a:lnTo>
                  <a:pt x="258" y="62"/>
                </a:lnTo>
                <a:lnTo>
                  <a:pt x="253" y="59"/>
                </a:lnTo>
                <a:lnTo>
                  <a:pt x="247" y="58"/>
                </a:lnTo>
                <a:lnTo>
                  <a:pt x="239" y="58"/>
                </a:lnTo>
                <a:lnTo>
                  <a:pt x="233" y="59"/>
                </a:lnTo>
                <a:lnTo>
                  <a:pt x="228" y="62"/>
                </a:lnTo>
                <a:lnTo>
                  <a:pt x="222" y="65"/>
                </a:lnTo>
                <a:lnTo>
                  <a:pt x="216" y="70"/>
                </a:lnTo>
                <a:lnTo>
                  <a:pt x="67" y="231"/>
                </a:lnTo>
                <a:lnTo>
                  <a:pt x="67" y="231"/>
                </a:lnTo>
                <a:lnTo>
                  <a:pt x="63" y="237"/>
                </a:lnTo>
                <a:lnTo>
                  <a:pt x="60" y="243"/>
                </a:lnTo>
                <a:lnTo>
                  <a:pt x="59" y="248"/>
                </a:lnTo>
                <a:lnTo>
                  <a:pt x="58" y="256"/>
                </a:lnTo>
                <a:lnTo>
                  <a:pt x="59" y="262"/>
                </a:lnTo>
                <a:lnTo>
                  <a:pt x="60" y="267"/>
                </a:lnTo>
                <a:lnTo>
                  <a:pt x="63" y="273"/>
                </a:lnTo>
                <a:lnTo>
                  <a:pt x="67" y="279"/>
                </a:lnTo>
                <a:lnTo>
                  <a:pt x="67" y="279"/>
                </a:lnTo>
                <a:lnTo>
                  <a:pt x="85" y="300"/>
                </a:lnTo>
                <a:lnTo>
                  <a:pt x="105" y="320"/>
                </a:lnTo>
                <a:lnTo>
                  <a:pt x="105" y="320"/>
                </a:lnTo>
                <a:lnTo>
                  <a:pt x="117" y="332"/>
                </a:lnTo>
                <a:lnTo>
                  <a:pt x="130" y="346"/>
                </a:lnTo>
                <a:lnTo>
                  <a:pt x="136" y="353"/>
                </a:lnTo>
                <a:lnTo>
                  <a:pt x="140" y="360"/>
                </a:lnTo>
                <a:lnTo>
                  <a:pt x="143" y="367"/>
                </a:lnTo>
                <a:lnTo>
                  <a:pt x="146" y="374"/>
                </a:lnTo>
                <a:lnTo>
                  <a:pt x="146" y="374"/>
                </a:lnTo>
                <a:lnTo>
                  <a:pt x="149" y="403"/>
                </a:lnTo>
                <a:lnTo>
                  <a:pt x="154" y="433"/>
                </a:lnTo>
                <a:lnTo>
                  <a:pt x="157" y="448"/>
                </a:lnTo>
                <a:lnTo>
                  <a:pt x="161" y="461"/>
                </a:lnTo>
                <a:lnTo>
                  <a:pt x="167" y="474"/>
                </a:lnTo>
                <a:lnTo>
                  <a:pt x="173" y="485"/>
                </a:lnTo>
                <a:lnTo>
                  <a:pt x="173" y="485"/>
                </a:lnTo>
                <a:lnTo>
                  <a:pt x="160" y="492"/>
                </a:lnTo>
                <a:lnTo>
                  <a:pt x="149" y="500"/>
                </a:lnTo>
                <a:lnTo>
                  <a:pt x="140" y="510"/>
                </a:lnTo>
                <a:lnTo>
                  <a:pt x="129" y="522"/>
                </a:lnTo>
                <a:lnTo>
                  <a:pt x="129" y="522"/>
                </a:lnTo>
                <a:close/>
                <a:moveTo>
                  <a:pt x="602" y="804"/>
                </a:moveTo>
                <a:lnTo>
                  <a:pt x="602" y="804"/>
                </a:lnTo>
                <a:lnTo>
                  <a:pt x="593" y="797"/>
                </a:lnTo>
                <a:lnTo>
                  <a:pt x="582" y="792"/>
                </a:lnTo>
                <a:lnTo>
                  <a:pt x="571" y="788"/>
                </a:lnTo>
                <a:lnTo>
                  <a:pt x="560" y="786"/>
                </a:lnTo>
                <a:lnTo>
                  <a:pt x="549" y="786"/>
                </a:lnTo>
                <a:lnTo>
                  <a:pt x="538" y="788"/>
                </a:lnTo>
                <a:lnTo>
                  <a:pt x="527" y="791"/>
                </a:lnTo>
                <a:lnTo>
                  <a:pt x="518" y="797"/>
                </a:lnTo>
                <a:lnTo>
                  <a:pt x="518" y="797"/>
                </a:lnTo>
                <a:lnTo>
                  <a:pt x="514" y="797"/>
                </a:lnTo>
                <a:lnTo>
                  <a:pt x="512" y="795"/>
                </a:lnTo>
                <a:lnTo>
                  <a:pt x="512" y="795"/>
                </a:lnTo>
                <a:lnTo>
                  <a:pt x="511" y="794"/>
                </a:lnTo>
                <a:lnTo>
                  <a:pt x="511" y="791"/>
                </a:lnTo>
                <a:lnTo>
                  <a:pt x="511" y="791"/>
                </a:lnTo>
                <a:lnTo>
                  <a:pt x="512" y="782"/>
                </a:lnTo>
                <a:lnTo>
                  <a:pt x="512" y="773"/>
                </a:lnTo>
                <a:lnTo>
                  <a:pt x="509" y="763"/>
                </a:lnTo>
                <a:lnTo>
                  <a:pt x="507" y="754"/>
                </a:lnTo>
                <a:lnTo>
                  <a:pt x="503" y="745"/>
                </a:lnTo>
                <a:lnTo>
                  <a:pt x="499" y="737"/>
                </a:lnTo>
                <a:lnTo>
                  <a:pt x="493" y="729"/>
                </a:lnTo>
                <a:lnTo>
                  <a:pt x="487" y="723"/>
                </a:lnTo>
                <a:lnTo>
                  <a:pt x="487" y="723"/>
                </a:lnTo>
                <a:lnTo>
                  <a:pt x="487" y="723"/>
                </a:lnTo>
                <a:lnTo>
                  <a:pt x="477" y="716"/>
                </a:lnTo>
                <a:lnTo>
                  <a:pt x="467" y="710"/>
                </a:lnTo>
                <a:lnTo>
                  <a:pt x="456" y="707"/>
                </a:lnTo>
                <a:lnTo>
                  <a:pt x="444" y="705"/>
                </a:lnTo>
                <a:lnTo>
                  <a:pt x="433" y="705"/>
                </a:lnTo>
                <a:lnTo>
                  <a:pt x="423" y="706"/>
                </a:lnTo>
                <a:lnTo>
                  <a:pt x="412" y="710"/>
                </a:lnTo>
                <a:lnTo>
                  <a:pt x="401" y="716"/>
                </a:lnTo>
                <a:lnTo>
                  <a:pt x="401" y="716"/>
                </a:lnTo>
                <a:lnTo>
                  <a:pt x="399" y="716"/>
                </a:lnTo>
                <a:lnTo>
                  <a:pt x="396" y="714"/>
                </a:lnTo>
                <a:lnTo>
                  <a:pt x="396" y="714"/>
                </a:lnTo>
                <a:lnTo>
                  <a:pt x="394" y="713"/>
                </a:lnTo>
                <a:lnTo>
                  <a:pt x="394" y="710"/>
                </a:lnTo>
                <a:lnTo>
                  <a:pt x="394" y="710"/>
                </a:lnTo>
                <a:lnTo>
                  <a:pt x="395" y="700"/>
                </a:lnTo>
                <a:lnTo>
                  <a:pt x="395" y="692"/>
                </a:lnTo>
                <a:lnTo>
                  <a:pt x="394" y="682"/>
                </a:lnTo>
                <a:lnTo>
                  <a:pt x="392" y="673"/>
                </a:lnTo>
                <a:lnTo>
                  <a:pt x="388" y="665"/>
                </a:lnTo>
                <a:lnTo>
                  <a:pt x="383" y="656"/>
                </a:lnTo>
                <a:lnTo>
                  <a:pt x="377" y="648"/>
                </a:lnTo>
                <a:lnTo>
                  <a:pt x="370" y="642"/>
                </a:lnTo>
                <a:lnTo>
                  <a:pt x="370" y="642"/>
                </a:lnTo>
                <a:lnTo>
                  <a:pt x="370" y="642"/>
                </a:lnTo>
                <a:lnTo>
                  <a:pt x="363" y="636"/>
                </a:lnTo>
                <a:lnTo>
                  <a:pt x="355" y="631"/>
                </a:lnTo>
                <a:lnTo>
                  <a:pt x="345" y="628"/>
                </a:lnTo>
                <a:lnTo>
                  <a:pt x="337" y="625"/>
                </a:lnTo>
                <a:lnTo>
                  <a:pt x="327" y="624"/>
                </a:lnTo>
                <a:lnTo>
                  <a:pt x="318" y="624"/>
                </a:lnTo>
                <a:lnTo>
                  <a:pt x="308" y="625"/>
                </a:lnTo>
                <a:lnTo>
                  <a:pt x="300" y="628"/>
                </a:lnTo>
                <a:lnTo>
                  <a:pt x="300" y="628"/>
                </a:lnTo>
                <a:lnTo>
                  <a:pt x="298" y="628"/>
                </a:lnTo>
                <a:lnTo>
                  <a:pt x="295" y="627"/>
                </a:lnTo>
                <a:lnTo>
                  <a:pt x="295" y="627"/>
                </a:lnTo>
                <a:lnTo>
                  <a:pt x="294" y="624"/>
                </a:lnTo>
                <a:lnTo>
                  <a:pt x="294" y="622"/>
                </a:lnTo>
                <a:lnTo>
                  <a:pt x="294" y="622"/>
                </a:lnTo>
                <a:lnTo>
                  <a:pt x="298" y="610"/>
                </a:lnTo>
                <a:lnTo>
                  <a:pt x="300" y="599"/>
                </a:lnTo>
                <a:lnTo>
                  <a:pt x="300" y="587"/>
                </a:lnTo>
                <a:lnTo>
                  <a:pt x="299" y="577"/>
                </a:lnTo>
                <a:lnTo>
                  <a:pt x="295" y="566"/>
                </a:lnTo>
                <a:lnTo>
                  <a:pt x="291" y="555"/>
                </a:lnTo>
                <a:lnTo>
                  <a:pt x="283" y="546"/>
                </a:lnTo>
                <a:lnTo>
                  <a:pt x="275" y="537"/>
                </a:lnTo>
                <a:lnTo>
                  <a:pt x="275" y="537"/>
                </a:lnTo>
                <a:lnTo>
                  <a:pt x="275" y="537"/>
                </a:lnTo>
                <a:lnTo>
                  <a:pt x="269" y="533"/>
                </a:lnTo>
                <a:lnTo>
                  <a:pt x="263" y="529"/>
                </a:lnTo>
                <a:lnTo>
                  <a:pt x="256" y="525"/>
                </a:lnTo>
                <a:lnTo>
                  <a:pt x="250" y="523"/>
                </a:lnTo>
                <a:lnTo>
                  <a:pt x="236" y="520"/>
                </a:lnTo>
                <a:lnTo>
                  <a:pt x="222" y="520"/>
                </a:lnTo>
                <a:lnTo>
                  <a:pt x="209" y="522"/>
                </a:lnTo>
                <a:lnTo>
                  <a:pt x="195" y="527"/>
                </a:lnTo>
                <a:lnTo>
                  <a:pt x="190" y="530"/>
                </a:lnTo>
                <a:lnTo>
                  <a:pt x="184" y="535"/>
                </a:lnTo>
                <a:lnTo>
                  <a:pt x="178" y="540"/>
                </a:lnTo>
                <a:lnTo>
                  <a:pt x="173" y="544"/>
                </a:lnTo>
                <a:lnTo>
                  <a:pt x="151" y="568"/>
                </a:lnTo>
                <a:lnTo>
                  <a:pt x="151" y="568"/>
                </a:lnTo>
                <a:lnTo>
                  <a:pt x="147" y="574"/>
                </a:lnTo>
                <a:lnTo>
                  <a:pt x="143" y="581"/>
                </a:lnTo>
                <a:lnTo>
                  <a:pt x="140" y="587"/>
                </a:lnTo>
                <a:lnTo>
                  <a:pt x="137" y="594"/>
                </a:lnTo>
                <a:lnTo>
                  <a:pt x="135" y="607"/>
                </a:lnTo>
                <a:lnTo>
                  <a:pt x="134" y="622"/>
                </a:lnTo>
                <a:lnTo>
                  <a:pt x="136" y="635"/>
                </a:lnTo>
                <a:lnTo>
                  <a:pt x="142" y="648"/>
                </a:lnTo>
                <a:lnTo>
                  <a:pt x="146" y="655"/>
                </a:lnTo>
                <a:lnTo>
                  <a:pt x="149" y="661"/>
                </a:lnTo>
                <a:lnTo>
                  <a:pt x="154" y="666"/>
                </a:lnTo>
                <a:lnTo>
                  <a:pt x="159" y="672"/>
                </a:lnTo>
                <a:lnTo>
                  <a:pt x="159" y="672"/>
                </a:lnTo>
                <a:lnTo>
                  <a:pt x="159" y="672"/>
                </a:lnTo>
                <a:lnTo>
                  <a:pt x="166" y="676"/>
                </a:lnTo>
                <a:lnTo>
                  <a:pt x="174" y="681"/>
                </a:lnTo>
                <a:lnTo>
                  <a:pt x="182" y="685"/>
                </a:lnTo>
                <a:lnTo>
                  <a:pt x="191" y="687"/>
                </a:lnTo>
                <a:lnTo>
                  <a:pt x="199" y="688"/>
                </a:lnTo>
                <a:lnTo>
                  <a:pt x="207" y="688"/>
                </a:lnTo>
                <a:lnTo>
                  <a:pt x="216" y="688"/>
                </a:lnTo>
                <a:lnTo>
                  <a:pt x="224" y="687"/>
                </a:lnTo>
                <a:lnTo>
                  <a:pt x="224" y="687"/>
                </a:lnTo>
                <a:lnTo>
                  <a:pt x="228" y="687"/>
                </a:lnTo>
                <a:lnTo>
                  <a:pt x="230" y="688"/>
                </a:lnTo>
                <a:lnTo>
                  <a:pt x="230" y="688"/>
                </a:lnTo>
                <a:lnTo>
                  <a:pt x="230" y="692"/>
                </a:lnTo>
                <a:lnTo>
                  <a:pt x="229" y="694"/>
                </a:lnTo>
                <a:lnTo>
                  <a:pt x="229" y="694"/>
                </a:lnTo>
                <a:lnTo>
                  <a:pt x="222" y="706"/>
                </a:lnTo>
                <a:lnTo>
                  <a:pt x="217" y="719"/>
                </a:lnTo>
                <a:lnTo>
                  <a:pt x="214" y="732"/>
                </a:lnTo>
                <a:lnTo>
                  <a:pt x="214" y="745"/>
                </a:lnTo>
                <a:lnTo>
                  <a:pt x="217" y="758"/>
                </a:lnTo>
                <a:lnTo>
                  <a:pt x="222" y="772"/>
                </a:lnTo>
                <a:lnTo>
                  <a:pt x="229" y="783"/>
                </a:lnTo>
                <a:lnTo>
                  <a:pt x="239" y="794"/>
                </a:lnTo>
                <a:lnTo>
                  <a:pt x="239" y="794"/>
                </a:lnTo>
                <a:lnTo>
                  <a:pt x="239" y="794"/>
                </a:lnTo>
                <a:lnTo>
                  <a:pt x="250" y="801"/>
                </a:lnTo>
                <a:lnTo>
                  <a:pt x="263" y="807"/>
                </a:lnTo>
                <a:lnTo>
                  <a:pt x="276" y="811"/>
                </a:lnTo>
                <a:lnTo>
                  <a:pt x="289" y="811"/>
                </a:lnTo>
                <a:lnTo>
                  <a:pt x="302" y="810"/>
                </a:lnTo>
                <a:lnTo>
                  <a:pt x="316" y="805"/>
                </a:lnTo>
                <a:lnTo>
                  <a:pt x="327" y="799"/>
                </a:lnTo>
                <a:lnTo>
                  <a:pt x="338" y="791"/>
                </a:lnTo>
                <a:lnTo>
                  <a:pt x="338" y="791"/>
                </a:lnTo>
                <a:lnTo>
                  <a:pt x="341" y="789"/>
                </a:lnTo>
                <a:lnTo>
                  <a:pt x="343" y="789"/>
                </a:lnTo>
                <a:lnTo>
                  <a:pt x="343" y="789"/>
                </a:lnTo>
                <a:lnTo>
                  <a:pt x="345" y="792"/>
                </a:lnTo>
                <a:lnTo>
                  <a:pt x="345" y="794"/>
                </a:lnTo>
                <a:lnTo>
                  <a:pt x="345" y="794"/>
                </a:lnTo>
                <a:lnTo>
                  <a:pt x="345" y="802"/>
                </a:lnTo>
                <a:lnTo>
                  <a:pt x="346" y="811"/>
                </a:lnTo>
                <a:lnTo>
                  <a:pt x="348" y="820"/>
                </a:lnTo>
                <a:lnTo>
                  <a:pt x="350" y="827"/>
                </a:lnTo>
                <a:lnTo>
                  <a:pt x="354" y="836"/>
                </a:lnTo>
                <a:lnTo>
                  <a:pt x="358" y="843"/>
                </a:lnTo>
                <a:lnTo>
                  <a:pt x="364" y="850"/>
                </a:lnTo>
                <a:lnTo>
                  <a:pt x="370" y="857"/>
                </a:lnTo>
                <a:lnTo>
                  <a:pt x="370" y="857"/>
                </a:lnTo>
                <a:lnTo>
                  <a:pt x="370" y="857"/>
                </a:lnTo>
                <a:lnTo>
                  <a:pt x="382" y="864"/>
                </a:lnTo>
                <a:lnTo>
                  <a:pt x="394" y="870"/>
                </a:lnTo>
                <a:lnTo>
                  <a:pt x="407" y="874"/>
                </a:lnTo>
                <a:lnTo>
                  <a:pt x="420" y="874"/>
                </a:lnTo>
                <a:lnTo>
                  <a:pt x="433" y="873"/>
                </a:lnTo>
                <a:lnTo>
                  <a:pt x="446" y="868"/>
                </a:lnTo>
                <a:lnTo>
                  <a:pt x="458" y="862"/>
                </a:lnTo>
                <a:lnTo>
                  <a:pt x="469" y="854"/>
                </a:lnTo>
                <a:lnTo>
                  <a:pt x="469" y="854"/>
                </a:lnTo>
                <a:lnTo>
                  <a:pt x="471" y="852"/>
                </a:lnTo>
                <a:lnTo>
                  <a:pt x="474" y="852"/>
                </a:lnTo>
                <a:lnTo>
                  <a:pt x="474" y="852"/>
                </a:lnTo>
                <a:lnTo>
                  <a:pt x="476" y="855"/>
                </a:lnTo>
                <a:lnTo>
                  <a:pt x="477" y="857"/>
                </a:lnTo>
                <a:lnTo>
                  <a:pt x="477" y="857"/>
                </a:lnTo>
                <a:lnTo>
                  <a:pt x="476" y="865"/>
                </a:lnTo>
                <a:lnTo>
                  <a:pt x="477" y="874"/>
                </a:lnTo>
                <a:lnTo>
                  <a:pt x="478" y="883"/>
                </a:lnTo>
                <a:lnTo>
                  <a:pt x="482" y="890"/>
                </a:lnTo>
                <a:lnTo>
                  <a:pt x="486" y="899"/>
                </a:lnTo>
                <a:lnTo>
                  <a:pt x="489" y="906"/>
                </a:lnTo>
                <a:lnTo>
                  <a:pt x="495" y="913"/>
                </a:lnTo>
                <a:lnTo>
                  <a:pt x="502" y="920"/>
                </a:lnTo>
                <a:lnTo>
                  <a:pt x="502" y="920"/>
                </a:lnTo>
                <a:lnTo>
                  <a:pt x="507" y="924"/>
                </a:lnTo>
                <a:lnTo>
                  <a:pt x="514" y="928"/>
                </a:lnTo>
                <a:lnTo>
                  <a:pt x="520" y="931"/>
                </a:lnTo>
                <a:lnTo>
                  <a:pt x="527" y="933"/>
                </a:lnTo>
                <a:lnTo>
                  <a:pt x="540" y="937"/>
                </a:lnTo>
                <a:lnTo>
                  <a:pt x="555" y="937"/>
                </a:lnTo>
                <a:lnTo>
                  <a:pt x="569" y="934"/>
                </a:lnTo>
                <a:lnTo>
                  <a:pt x="582" y="930"/>
                </a:lnTo>
                <a:lnTo>
                  <a:pt x="588" y="926"/>
                </a:lnTo>
                <a:lnTo>
                  <a:pt x="594" y="923"/>
                </a:lnTo>
                <a:lnTo>
                  <a:pt x="599" y="918"/>
                </a:lnTo>
                <a:lnTo>
                  <a:pt x="604" y="912"/>
                </a:lnTo>
                <a:lnTo>
                  <a:pt x="609" y="906"/>
                </a:lnTo>
                <a:lnTo>
                  <a:pt x="609" y="906"/>
                </a:lnTo>
                <a:lnTo>
                  <a:pt x="614" y="900"/>
                </a:lnTo>
                <a:lnTo>
                  <a:pt x="618" y="894"/>
                </a:lnTo>
                <a:lnTo>
                  <a:pt x="621" y="887"/>
                </a:lnTo>
                <a:lnTo>
                  <a:pt x="623" y="881"/>
                </a:lnTo>
                <a:lnTo>
                  <a:pt x="627" y="867"/>
                </a:lnTo>
                <a:lnTo>
                  <a:pt x="627" y="854"/>
                </a:lnTo>
                <a:lnTo>
                  <a:pt x="625" y="839"/>
                </a:lnTo>
                <a:lnTo>
                  <a:pt x="620" y="826"/>
                </a:lnTo>
                <a:lnTo>
                  <a:pt x="616" y="820"/>
                </a:lnTo>
                <a:lnTo>
                  <a:pt x="612" y="814"/>
                </a:lnTo>
                <a:lnTo>
                  <a:pt x="607" y="808"/>
                </a:lnTo>
                <a:lnTo>
                  <a:pt x="602" y="804"/>
                </a:lnTo>
                <a:lnTo>
                  <a:pt x="602" y="804"/>
                </a:lnTo>
                <a:close/>
                <a:moveTo>
                  <a:pt x="797" y="256"/>
                </a:moveTo>
                <a:lnTo>
                  <a:pt x="797" y="256"/>
                </a:lnTo>
                <a:lnTo>
                  <a:pt x="987" y="439"/>
                </a:lnTo>
                <a:lnTo>
                  <a:pt x="987" y="439"/>
                </a:lnTo>
                <a:lnTo>
                  <a:pt x="994" y="443"/>
                </a:lnTo>
                <a:lnTo>
                  <a:pt x="1002" y="447"/>
                </a:lnTo>
                <a:lnTo>
                  <a:pt x="1010" y="449"/>
                </a:lnTo>
                <a:lnTo>
                  <a:pt x="1019" y="448"/>
                </a:lnTo>
                <a:lnTo>
                  <a:pt x="1019" y="448"/>
                </a:lnTo>
                <a:lnTo>
                  <a:pt x="1028" y="446"/>
                </a:lnTo>
                <a:lnTo>
                  <a:pt x="1035" y="442"/>
                </a:lnTo>
                <a:lnTo>
                  <a:pt x="1042" y="436"/>
                </a:lnTo>
                <a:lnTo>
                  <a:pt x="1047" y="429"/>
                </a:lnTo>
                <a:lnTo>
                  <a:pt x="1047" y="429"/>
                </a:lnTo>
                <a:lnTo>
                  <a:pt x="1057" y="409"/>
                </a:lnTo>
                <a:lnTo>
                  <a:pt x="1066" y="388"/>
                </a:lnTo>
                <a:lnTo>
                  <a:pt x="1072" y="365"/>
                </a:lnTo>
                <a:lnTo>
                  <a:pt x="1078" y="341"/>
                </a:lnTo>
                <a:lnTo>
                  <a:pt x="1078" y="341"/>
                </a:lnTo>
                <a:lnTo>
                  <a:pt x="1080" y="330"/>
                </a:lnTo>
                <a:lnTo>
                  <a:pt x="1084" y="321"/>
                </a:lnTo>
                <a:lnTo>
                  <a:pt x="1090" y="313"/>
                </a:lnTo>
                <a:lnTo>
                  <a:pt x="1095" y="304"/>
                </a:lnTo>
                <a:lnTo>
                  <a:pt x="1129" y="269"/>
                </a:lnTo>
                <a:lnTo>
                  <a:pt x="1129" y="269"/>
                </a:lnTo>
                <a:lnTo>
                  <a:pt x="1138" y="258"/>
                </a:lnTo>
                <a:lnTo>
                  <a:pt x="1144" y="246"/>
                </a:lnTo>
                <a:lnTo>
                  <a:pt x="1148" y="233"/>
                </a:lnTo>
                <a:lnTo>
                  <a:pt x="1149" y="220"/>
                </a:lnTo>
                <a:lnTo>
                  <a:pt x="1148" y="208"/>
                </a:lnTo>
                <a:lnTo>
                  <a:pt x="1144" y="195"/>
                </a:lnTo>
                <a:lnTo>
                  <a:pt x="1138" y="183"/>
                </a:lnTo>
                <a:lnTo>
                  <a:pt x="1130" y="172"/>
                </a:lnTo>
                <a:lnTo>
                  <a:pt x="993" y="23"/>
                </a:lnTo>
                <a:lnTo>
                  <a:pt x="993" y="23"/>
                </a:lnTo>
                <a:lnTo>
                  <a:pt x="983" y="13"/>
                </a:lnTo>
                <a:lnTo>
                  <a:pt x="972" y="7"/>
                </a:lnTo>
                <a:lnTo>
                  <a:pt x="959" y="2"/>
                </a:lnTo>
                <a:lnTo>
                  <a:pt x="946" y="0"/>
                </a:lnTo>
                <a:lnTo>
                  <a:pt x="933" y="0"/>
                </a:lnTo>
                <a:lnTo>
                  <a:pt x="920" y="2"/>
                </a:lnTo>
                <a:lnTo>
                  <a:pt x="908" y="7"/>
                </a:lnTo>
                <a:lnTo>
                  <a:pt x="896" y="15"/>
                </a:lnTo>
                <a:lnTo>
                  <a:pt x="864" y="42"/>
                </a:lnTo>
                <a:lnTo>
                  <a:pt x="864" y="42"/>
                </a:lnTo>
                <a:lnTo>
                  <a:pt x="852" y="49"/>
                </a:lnTo>
                <a:lnTo>
                  <a:pt x="845" y="52"/>
                </a:lnTo>
                <a:lnTo>
                  <a:pt x="839" y="55"/>
                </a:lnTo>
                <a:lnTo>
                  <a:pt x="832" y="56"/>
                </a:lnTo>
                <a:lnTo>
                  <a:pt x="824" y="57"/>
                </a:lnTo>
                <a:lnTo>
                  <a:pt x="810" y="57"/>
                </a:lnTo>
                <a:lnTo>
                  <a:pt x="810" y="57"/>
                </a:lnTo>
                <a:lnTo>
                  <a:pt x="708" y="44"/>
                </a:lnTo>
                <a:lnTo>
                  <a:pt x="708" y="44"/>
                </a:lnTo>
                <a:lnTo>
                  <a:pt x="685" y="43"/>
                </a:lnTo>
                <a:lnTo>
                  <a:pt x="662" y="43"/>
                </a:lnTo>
                <a:lnTo>
                  <a:pt x="639" y="45"/>
                </a:lnTo>
                <a:lnTo>
                  <a:pt x="618" y="50"/>
                </a:lnTo>
                <a:lnTo>
                  <a:pt x="596" y="57"/>
                </a:lnTo>
                <a:lnTo>
                  <a:pt x="575" y="67"/>
                </a:lnTo>
                <a:lnTo>
                  <a:pt x="555" y="77"/>
                </a:lnTo>
                <a:lnTo>
                  <a:pt x="535" y="92"/>
                </a:lnTo>
                <a:lnTo>
                  <a:pt x="535" y="92"/>
                </a:lnTo>
                <a:lnTo>
                  <a:pt x="434" y="169"/>
                </a:lnTo>
                <a:lnTo>
                  <a:pt x="333" y="247"/>
                </a:lnTo>
                <a:lnTo>
                  <a:pt x="333" y="247"/>
                </a:lnTo>
                <a:lnTo>
                  <a:pt x="323" y="257"/>
                </a:lnTo>
                <a:lnTo>
                  <a:pt x="316" y="267"/>
                </a:lnTo>
                <a:lnTo>
                  <a:pt x="311" y="278"/>
                </a:lnTo>
                <a:lnTo>
                  <a:pt x="310" y="288"/>
                </a:lnTo>
                <a:lnTo>
                  <a:pt x="311" y="298"/>
                </a:lnTo>
                <a:lnTo>
                  <a:pt x="314" y="308"/>
                </a:lnTo>
                <a:lnTo>
                  <a:pt x="320" y="316"/>
                </a:lnTo>
                <a:lnTo>
                  <a:pt x="327" y="323"/>
                </a:lnTo>
                <a:lnTo>
                  <a:pt x="336" y="329"/>
                </a:lnTo>
                <a:lnTo>
                  <a:pt x="346" y="335"/>
                </a:lnTo>
                <a:lnTo>
                  <a:pt x="358" y="338"/>
                </a:lnTo>
                <a:lnTo>
                  <a:pt x="371" y="340"/>
                </a:lnTo>
                <a:lnTo>
                  <a:pt x="386" y="339"/>
                </a:lnTo>
                <a:lnTo>
                  <a:pt x="400" y="336"/>
                </a:lnTo>
                <a:lnTo>
                  <a:pt x="414" y="332"/>
                </a:lnTo>
                <a:lnTo>
                  <a:pt x="430" y="323"/>
                </a:lnTo>
                <a:lnTo>
                  <a:pt x="576" y="233"/>
                </a:lnTo>
                <a:lnTo>
                  <a:pt x="576" y="233"/>
                </a:lnTo>
                <a:lnTo>
                  <a:pt x="584" y="228"/>
                </a:lnTo>
                <a:lnTo>
                  <a:pt x="593" y="225"/>
                </a:lnTo>
                <a:lnTo>
                  <a:pt x="601" y="223"/>
                </a:lnTo>
                <a:lnTo>
                  <a:pt x="609" y="222"/>
                </a:lnTo>
                <a:lnTo>
                  <a:pt x="618" y="222"/>
                </a:lnTo>
                <a:lnTo>
                  <a:pt x="626" y="222"/>
                </a:lnTo>
                <a:lnTo>
                  <a:pt x="634" y="225"/>
                </a:lnTo>
                <a:lnTo>
                  <a:pt x="643" y="228"/>
                </a:lnTo>
                <a:lnTo>
                  <a:pt x="643" y="228"/>
                </a:lnTo>
                <a:lnTo>
                  <a:pt x="653" y="232"/>
                </a:lnTo>
                <a:lnTo>
                  <a:pt x="665" y="235"/>
                </a:lnTo>
                <a:lnTo>
                  <a:pt x="677" y="238"/>
                </a:lnTo>
                <a:lnTo>
                  <a:pt x="689" y="239"/>
                </a:lnTo>
                <a:lnTo>
                  <a:pt x="701" y="240"/>
                </a:lnTo>
                <a:lnTo>
                  <a:pt x="713" y="240"/>
                </a:lnTo>
                <a:lnTo>
                  <a:pt x="725" y="239"/>
                </a:lnTo>
                <a:lnTo>
                  <a:pt x="735" y="238"/>
                </a:lnTo>
                <a:lnTo>
                  <a:pt x="735" y="238"/>
                </a:lnTo>
                <a:lnTo>
                  <a:pt x="744" y="237"/>
                </a:lnTo>
                <a:lnTo>
                  <a:pt x="752" y="237"/>
                </a:lnTo>
                <a:lnTo>
                  <a:pt x="760" y="237"/>
                </a:lnTo>
                <a:lnTo>
                  <a:pt x="769" y="239"/>
                </a:lnTo>
                <a:lnTo>
                  <a:pt x="776" y="241"/>
                </a:lnTo>
                <a:lnTo>
                  <a:pt x="783" y="246"/>
                </a:lnTo>
                <a:lnTo>
                  <a:pt x="790" y="251"/>
                </a:lnTo>
                <a:lnTo>
                  <a:pt x="797" y="256"/>
                </a:lnTo>
                <a:lnTo>
                  <a:pt x="797" y="256"/>
                </a:lnTo>
                <a:close/>
              </a:path>
            </a:pathLst>
          </a:custGeom>
          <a:solidFill>
            <a:srgbClr val="FFFFFF">
              <a:lumMod val="100000"/>
            </a:srgb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400" b="1" i="0" u="none" strike="noStrike" kern="0" cap="none" spc="0" normalizeH="0" baseline="0" noProof="0">
              <a:ln>
                <a:noFill/>
              </a:ln>
              <a:solidFill>
                <a:schemeClr val="bg2">
                  <a:lumMod val="25000"/>
                </a:schemeClr>
              </a:solidFill>
              <a:effectLst/>
              <a:uLnTx/>
              <a:uFillTx/>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p:txBody>
      </p:sp>
      <p:sp>
        <p:nvSpPr>
          <p:cNvPr id="119" name="矩形 118"/>
          <p:cNvSpPr/>
          <p:nvPr/>
        </p:nvSpPr>
        <p:spPr>
          <a:xfrm>
            <a:off x="4252014" y="4931725"/>
            <a:ext cx="800697" cy="269622"/>
          </a:xfrm>
          <a:prstGeom prst="rect">
            <a:avLst/>
          </a:prstGeom>
        </p:spPr>
        <p:txBody>
          <a:bodyPr wrap="none">
            <a:spAutoFit/>
          </a:bodyPr>
          <a:lstStyle/>
          <a:p>
            <a:pPr algn="ctr"/>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技術研發</a:t>
            </a:r>
            <a:endParaRPr lang="zh-CN"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p:txBody>
      </p:sp>
      <p:sp>
        <p:nvSpPr>
          <p:cNvPr id="120" name="文本框 37">
            <a:extLst>
              <a:ext uri="{FF2B5EF4-FFF2-40B4-BE49-F238E27FC236}">
                <a16:creationId xmlns:a16="http://schemas.microsoft.com/office/drawing/2014/main" id="{029E69E2-D3A3-41D0-A58D-FEEFF2F60C41}"/>
              </a:ext>
            </a:extLst>
          </p:cNvPr>
          <p:cNvSpPr txBox="1"/>
          <p:nvPr/>
        </p:nvSpPr>
        <p:spPr>
          <a:xfrm>
            <a:off x="6252995" y="4477056"/>
            <a:ext cx="1158807" cy="269622"/>
          </a:xfrm>
          <a:prstGeom prst="rect">
            <a:avLst/>
          </a:prstGeom>
          <a:noFill/>
        </p:spPr>
        <p:txBody>
          <a:bodyPr wrap="square" rtlCol="0">
            <a:spAutoFit/>
          </a:bodyPr>
          <a:lstStyle/>
          <a:p>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市場佈局</a:t>
            </a:r>
            <a:endParaRPr lang="en-US" altLang="zh-CN"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1" name="文本框 67">
            <a:extLst>
              <a:ext uri="{FF2B5EF4-FFF2-40B4-BE49-F238E27FC236}">
                <a16:creationId xmlns:a16="http://schemas.microsoft.com/office/drawing/2014/main" id="{F8DA12A3-31BE-435A-BCAD-FE59250AB7EB}"/>
              </a:ext>
            </a:extLst>
          </p:cNvPr>
          <p:cNvSpPr txBox="1"/>
          <p:nvPr/>
        </p:nvSpPr>
        <p:spPr>
          <a:xfrm>
            <a:off x="6260993" y="4780574"/>
            <a:ext cx="1630316" cy="523220"/>
          </a:xfrm>
          <a:prstGeom prst="rect">
            <a:avLst/>
          </a:prstGeom>
          <a:noFill/>
          <a:ln w="3175">
            <a:noFill/>
          </a:ln>
        </p:spPr>
        <p:txBody>
          <a:bodyPr wrap="square" rtlCol="0">
            <a:spAutoFit/>
          </a:bodyPr>
          <a:lstStyle/>
          <a:p>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協助企業取得商業契機開拓全球市場</a:t>
            </a:r>
            <a:endParaRPr lang="en-US" altLang="zh-CN"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2" name="矩形 121"/>
          <p:cNvSpPr/>
          <p:nvPr/>
        </p:nvSpPr>
        <p:spPr>
          <a:xfrm>
            <a:off x="114230" y="4915658"/>
            <a:ext cx="2547492" cy="769441"/>
          </a:xfrm>
          <a:prstGeom prst="rect">
            <a:avLst/>
          </a:prstGeom>
        </p:spPr>
        <p:txBody>
          <a:bodyPr wrap="none">
            <a:spAutoFit/>
          </a:bodyPr>
          <a:lstStyle/>
          <a:p>
            <a:r>
              <a:rPr lang="zh-TW" altLang="en-US" sz="1600" b="1" kern="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技術研發</a:t>
            </a:r>
            <a:endParaRPr lang="en-US" altLang="zh-TW" sz="1600" b="1" kern="0" dirty="0" smtClean="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a:p>
            <a:r>
              <a:rPr lang="zh-TW" altLang="en-US" sz="1400" b="1" dirty="0">
                <a:latin typeface="微軟正黑體" panose="020B0604030504040204" pitchFamily="34" charset="-120"/>
                <a:ea typeface="微軟正黑體" panose="020B0604030504040204" pitchFamily="34" charset="-120"/>
                <a:sym typeface="Arial" panose="020B0604020202020204" pitchFamily="34" charset="0"/>
              </a:rPr>
              <a:t>提出核心技術之解決方案</a:t>
            </a:r>
            <a:r>
              <a:rPr lang="en-US" altLang="zh-TW" sz="1400" dirty="0"/>
              <a:t/>
            </a:r>
            <a:br>
              <a:rPr lang="en-US" altLang="zh-TW" sz="1400" dirty="0"/>
            </a:br>
            <a:r>
              <a:rPr lang="zh-TW" altLang="en-US" sz="14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鼓勵</a:t>
            </a:r>
            <a:r>
              <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發展核心</a:t>
            </a:r>
            <a:r>
              <a:rPr lang="zh-TW" altLang="en-US" sz="14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技術</a:t>
            </a:r>
            <a:r>
              <a:rPr lang="en-US" altLang="zh-TW"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k</a:t>
            </a:r>
            <a:r>
              <a:rPr lang="en-US" altLang="zh-TW" sz="1400" b="1" dirty="0" smtClean="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now-how</a:t>
            </a:r>
            <a:endParaRPr lang="zh-TW" altLang="en-US" sz="14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3" name="六邊形 122"/>
          <p:cNvSpPr/>
          <p:nvPr/>
        </p:nvSpPr>
        <p:spPr>
          <a:xfrm>
            <a:off x="786887" y="4020468"/>
            <a:ext cx="847060" cy="717156"/>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 name="六邊形 123"/>
          <p:cNvSpPr/>
          <p:nvPr/>
        </p:nvSpPr>
        <p:spPr>
          <a:xfrm>
            <a:off x="4607811" y="4111268"/>
            <a:ext cx="873161" cy="752725"/>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25" name="六邊形 124"/>
          <p:cNvSpPr/>
          <p:nvPr/>
        </p:nvSpPr>
        <p:spPr>
          <a:xfrm>
            <a:off x="5365813" y="3695220"/>
            <a:ext cx="901922" cy="777519"/>
          </a:xfrm>
          <a:prstGeom prst="hexagon">
            <a:avLst/>
          </a:prstGeom>
          <a:solidFill>
            <a:srgbClr val="FBCA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grpSp>
        <p:nvGrpSpPr>
          <p:cNvPr id="126" name="Group 30">
            <a:extLst>
              <a:ext uri="{FF2B5EF4-FFF2-40B4-BE49-F238E27FC236}">
                <a16:creationId xmlns:a16="http://schemas.microsoft.com/office/drawing/2014/main" id="{DBB95C04-3F39-4447-8C7F-F06B15C2A458}"/>
              </a:ext>
            </a:extLst>
          </p:cNvPr>
          <p:cNvGrpSpPr>
            <a:grpSpLocks noChangeAspect="1"/>
          </p:cNvGrpSpPr>
          <p:nvPr/>
        </p:nvGrpSpPr>
        <p:grpSpPr bwMode="auto">
          <a:xfrm>
            <a:off x="5575747" y="3902494"/>
            <a:ext cx="505344" cy="351999"/>
            <a:chOff x="3670" y="2036"/>
            <a:chExt cx="581" cy="417"/>
          </a:xfrm>
        </p:grpSpPr>
        <p:sp>
          <p:nvSpPr>
            <p:cNvPr id="127" name="Oval 31">
              <a:extLst>
                <a:ext uri="{FF2B5EF4-FFF2-40B4-BE49-F238E27FC236}">
                  <a16:creationId xmlns:a16="http://schemas.microsoft.com/office/drawing/2014/main" id="{1F9F0D41-7004-494C-99FE-E576CE879B5E}"/>
                </a:ext>
              </a:extLst>
            </p:cNvPr>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8" name="Freeform 32">
              <a:extLst>
                <a:ext uri="{FF2B5EF4-FFF2-40B4-BE49-F238E27FC236}">
                  <a16:creationId xmlns:a16="http://schemas.microsoft.com/office/drawing/2014/main" id="{1D5F9C4C-77EC-4370-A7E9-645ABBA97891}"/>
                </a:ext>
              </a:extLst>
            </p:cNvPr>
            <p:cNvSpPr>
              <a:spLocks/>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9" name="Oval 33">
              <a:extLst>
                <a:ext uri="{FF2B5EF4-FFF2-40B4-BE49-F238E27FC236}">
                  <a16:creationId xmlns:a16="http://schemas.microsoft.com/office/drawing/2014/main" id="{EB18BCDF-8BB6-49BA-B2A9-31CB91B4E706}"/>
                </a:ext>
              </a:extLst>
            </p:cNvPr>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0" name="Freeform 34">
              <a:extLst>
                <a:ext uri="{FF2B5EF4-FFF2-40B4-BE49-F238E27FC236}">
                  <a16:creationId xmlns:a16="http://schemas.microsoft.com/office/drawing/2014/main" id="{C9AFD0DC-55B2-4174-AE75-2DBDDF4552B6}"/>
                </a:ext>
              </a:extLst>
            </p:cNvPr>
            <p:cNvSpPr>
              <a:spLocks/>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1" name="Oval 35">
              <a:extLst>
                <a:ext uri="{FF2B5EF4-FFF2-40B4-BE49-F238E27FC236}">
                  <a16:creationId xmlns:a16="http://schemas.microsoft.com/office/drawing/2014/main" id="{A2B4EB8A-541E-4195-9D51-EB48F959264D}"/>
                </a:ext>
              </a:extLst>
            </p:cNvPr>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2" name="Freeform 36">
              <a:extLst>
                <a:ext uri="{FF2B5EF4-FFF2-40B4-BE49-F238E27FC236}">
                  <a16:creationId xmlns:a16="http://schemas.microsoft.com/office/drawing/2014/main" id="{62943305-4C82-4824-9E23-C8C9D429E9F0}"/>
                </a:ext>
              </a:extLst>
            </p:cNvPr>
            <p:cNvSpPr>
              <a:spLocks/>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3" name="Oval 37">
              <a:extLst>
                <a:ext uri="{FF2B5EF4-FFF2-40B4-BE49-F238E27FC236}">
                  <a16:creationId xmlns:a16="http://schemas.microsoft.com/office/drawing/2014/main" id="{91D8444F-AF98-43E7-8D20-CB277F5ACCF5}"/>
                </a:ext>
              </a:extLst>
            </p:cNvPr>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4" name="Freeform 38">
              <a:extLst>
                <a:ext uri="{FF2B5EF4-FFF2-40B4-BE49-F238E27FC236}">
                  <a16:creationId xmlns:a16="http://schemas.microsoft.com/office/drawing/2014/main" id="{8C7AD8B8-0405-43B3-AA13-C06E9B06C2EF}"/>
                </a:ext>
              </a:extLst>
            </p:cNvPr>
            <p:cNvSpPr>
              <a:spLocks/>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5" name="Oval 39">
              <a:extLst>
                <a:ext uri="{FF2B5EF4-FFF2-40B4-BE49-F238E27FC236}">
                  <a16:creationId xmlns:a16="http://schemas.microsoft.com/office/drawing/2014/main" id="{2D493C71-026F-4EAB-8FF1-C60932D222F8}"/>
                </a:ext>
              </a:extLst>
            </p:cNvPr>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36" name="Freeform 40">
              <a:extLst>
                <a:ext uri="{FF2B5EF4-FFF2-40B4-BE49-F238E27FC236}">
                  <a16:creationId xmlns:a16="http://schemas.microsoft.com/office/drawing/2014/main" id="{6FEFA6B4-A8F8-4E7A-A55A-1302A80DCEF4}"/>
                </a:ext>
              </a:extLst>
            </p:cNvPr>
            <p:cNvSpPr>
              <a:spLocks/>
            </p:cNvSpPr>
            <p:nvPr/>
          </p:nvSpPr>
          <p:spPr bwMode="auto">
            <a:xfrm>
              <a:off x="4005" y="2145"/>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139" name="矩形 138"/>
          <p:cNvSpPr/>
          <p:nvPr/>
        </p:nvSpPr>
        <p:spPr>
          <a:xfrm>
            <a:off x="8638313" y="3320991"/>
            <a:ext cx="1014039" cy="338554"/>
          </a:xfrm>
          <a:prstGeom prst="rect">
            <a:avLst/>
          </a:prstGeom>
        </p:spPr>
        <p:txBody>
          <a:bodyPr wrap="square">
            <a:spAutoFit/>
          </a:bodyPr>
          <a:lstStyle/>
          <a:p>
            <a:pPr algn="ctr"/>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技術研發</a:t>
            </a:r>
            <a:endParaRPr lang="zh-CN"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p:txBody>
      </p:sp>
      <p:sp>
        <p:nvSpPr>
          <p:cNvPr id="140" name="iS1ide-TextBox 20">
            <a:extLst>
              <a:ext uri="{FF2B5EF4-FFF2-40B4-BE49-F238E27FC236}">
                <a16:creationId xmlns:a16="http://schemas.microsoft.com/office/drawing/2014/main" id="{BBC57D56-CF07-4502-959A-91B2656B238E}"/>
              </a:ext>
            </a:extLst>
          </p:cNvPr>
          <p:cNvSpPr txBox="1">
            <a:spLocks/>
          </p:cNvSpPr>
          <p:nvPr/>
        </p:nvSpPr>
        <p:spPr>
          <a:xfrm>
            <a:off x="8294694" y="3579800"/>
            <a:ext cx="1666487" cy="307777"/>
          </a:xfrm>
          <a:prstGeom prst="rect">
            <a:avLst/>
          </a:prstGeom>
          <a:noFill/>
          <a:ln w="3175">
            <a:noFill/>
          </a:ln>
        </p:spPr>
        <p:txBody>
          <a:bodyPr wrap="square" rtlCol="0">
            <a:spAutoFit/>
          </a:bodyPr>
          <a:lstStyle>
            <a:defPPr>
              <a:defRPr lang="zh-CN"/>
            </a:defPPr>
            <a:lvl1pPr>
              <a:lnSpc>
                <a:spcPct val="120000"/>
              </a:lnSpc>
              <a:defRPr sz="16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下世代前瞻技術</a:t>
            </a:r>
            <a:endParaRPr lang="en-US" altLang="zh-TW"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2" name="文本框 37">
            <a:extLst>
              <a:ext uri="{FF2B5EF4-FFF2-40B4-BE49-F238E27FC236}">
                <a16:creationId xmlns:a16="http://schemas.microsoft.com/office/drawing/2014/main" id="{029E69E2-D3A3-41D0-A58D-FEEFF2F60C41}"/>
              </a:ext>
            </a:extLst>
          </p:cNvPr>
          <p:cNvSpPr txBox="1"/>
          <p:nvPr/>
        </p:nvSpPr>
        <p:spPr>
          <a:xfrm>
            <a:off x="10472238" y="4600547"/>
            <a:ext cx="1864706" cy="338554"/>
          </a:xfrm>
          <a:prstGeom prst="rect">
            <a:avLst/>
          </a:prstGeom>
          <a:noFill/>
        </p:spPr>
        <p:txBody>
          <a:bodyPr wrap="square" rtlCol="0">
            <a:spAutoFit/>
          </a:bodyPr>
          <a:lstStyle/>
          <a:p>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產業外溢效果</a:t>
            </a:r>
            <a:endParaRPr lang="en-US" altLang="zh-CN"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4" name="矩形 143"/>
          <p:cNvSpPr/>
          <p:nvPr/>
        </p:nvSpPr>
        <p:spPr>
          <a:xfrm>
            <a:off x="10444624" y="3395504"/>
            <a:ext cx="1014039" cy="338554"/>
          </a:xfrm>
          <a:prstGeom prst="rect">
            <a:avLst/>
          </a:prstGeom>
        </p:spPr>
        <p:txBody>
          <a:bodyPr wrap="square">
            <a:spAutoFit/>
          </a:bodyPr>
          <a:lstStyle/>
          <a:p>
            <a:pPr algn="ctr"/>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專利佈局</a:t>
            </a:r>
            <a:endParaRPr lang="zh-CN"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p:txBody>
      </p:sp>
      <p:sp>
        <p:nvSpPr>
          <p:cNvPr id="145" name="iS1ide-TextBox 20">
            <a:extLst>
              <a:ext uri="{FF2B5EF4-FFF2-40B4-BE49-F238E27FC236}">
                <a16:creationId xmlns:a16="http://schemas.microsoft.com/office/drawing/2014/main" id="{BBC57D56-CF07-4502-959A-91B2656B238E}"/>
              </a:ext>
            </a:extLst>
          </p:cNvPr>
          <p:cNvSpPr txBox="1">
            <a:spLocks/>
          </p:cNvSpPr>
          <p:nvPr/>
        </p:nvSpPr>
        <p:spPr>
          <a:xfrm>
            <a:off x="10466332" y="3652821"/>
            <a:ext cx="1624684" cy="523220"/>
          </a:xfrm>
          <a:prstGeom prst="rect">
            <a:avLst/>
          </a:prstGeom>
          <a:noFill/>
          <a:ln w="3175">
            <a:noFill/>
          </a:ln>
        </p:spPr>
        <p:txBody>
          <a:bodyPr wrap="square" rtlCol="0">
            <a:spAutoFit/>
          </a:bodyPr>
          <a:lstStyle>
            <a:defPPr>
              <a:defRPr lang="zh-CN"/>
            </a:defPPr>
            <a:lvl1pPr>
              <a:lnSpc>
                <a:spcPct val="120000"/>
              </a:lnSpc>
              <a:defRPr sz="16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搶先市場達成專利保護</a:t>
            </a:r>
            <a:endParaRPr lang="en-US" altLang="zh-TW"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6" name="iS1ide-TextBox 20">
            <a:extLst>
              <a:ext uri="{FF2B5EF4-FFF2-40B4-BE49-F238E27FC236}">
                <a16:creationId xmlns:a16="http://schemas.microsoft.com/office/drawing/2014/main" id="{BBC57D56-CF07-4502-959A-91B2656B238E}"/>
              </a:ext>
            </a:extLst>
          </p:cNvPr>
          <p:cNvSpPr txBox="1">
            <a:spLocks/>
          </p:cNvSpPr>
          <p:nvPr/>
        </p:nvSpPr>
        <p:spPr>
          <a:xfrm>
            <a:off x="10456653" y="4915658"/>
            <a:ext cx="1839273" cy="523220"/>
          </a:xfrm>
          <a:prstGeom prst="rect">
            <a:avLst/>
          </a:prstGeom>
          <a:noFill/>
          <a:ln w="3175">
            <a:noFill/>
          </a:ln>
        </p:spPr>
        <p:txBody>
          <a:bodyPr wrap="square" rtlCol="0">
            <a:spAutoFit/>
          </a:bodyPr>
          <a:lstStyle>
            <a:defPPr>
              <a:defRPr lang="zh-CN"/>
            </a:defPPr>
            <a:lvl1pPr>
              <a:lnSpc>
                <a:spcPct val="120000"/>
              </a:lnSpc>
              <a:defRPr sz="16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TW" altLang="en-US" sz="1400" b="1"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領先</a:t>
            </a: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廠商以大帶</a:t>
            </a:r>
            <a:r>
              <a:rPr lang="zh-TW" altLang="en-US" sz="1400" b="1"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小</a:t>
            </a:r>
            <a:endParaRPr lang="en-US" altLang="zh-TW" sz="1400" b="1"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pPr>
              <a:lnSpc>
                <a:spcPct val="100000"/>
              </a:lnSpc>
            </a:pPr>
            <a:r>
              <a:rPr lang="zh-TW" altLang="en-US" sz="1400" b="1" dirty="0" smtClean="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帶動</a:t>
            </a: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產業蓬勃</a:t>
            </a:r>
            <a:endParaRPr lang="en-US" altLang="zh-TW"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49" name="iS1ide-TextBox 20">
            <a:extLst>
              <a:ext uri="{FF2B5EF4-FFF2-40B4-BE49-F238E27FC236}">
                <a16:creationId xmlns:a16="http://schemas.microsoft.com/office/drawing/2014/main" id="{BBC57D56-CF07-4502-959A-91B2656B238E}"/>
              </a:ext>
            </a:extLst>
          </p:cNvPr>
          <p:cNvSpPr txBox="1">
            <a:spLocks/>
          </p:cNvSpPr>
          <p:nvPr/>
        </p:nvSpPr>
        <p:spPr>
          <a:xfrm>
            <a:off x="4167204" y="5189381"/>
            <a:ext cx="1630316" cy="307777"/>
          </a:xfrm>
          <a:prstGeom prst="rect">
            <a:avLst/>
          </a:prstGeom>
          <a:noFill/>
          <a:ln w="3175">
            <a:noFill/>
          </a:ln>
        </p:spPr>
        <p:txBody>
          <a:bodyPr wrap="square" rtlCol="0">
            <a:spAutoFit/>
          </a:bodyPr>
          <a:lstStyle>
            <a:defPPr>
              <a:defRPr lang="zh-CN"/>
            </a:defPPr>
            <a:lvl1pPr>
              <a:lnSpc>
                <a:spcPct val="120000"/>
              </a:lnSpc>
              <a:defRPr sz="1600">
                <a:solidFill>
                  <a:schemeClr val="bg1"/>
                </a:solidFill>
                <a:latin typeface="微软雅黑" panose="020B0503020204020204" pitchFamily="34" charset="-122"/>
                <a:ea typeface="微软雅黑" panose="020B0503020204020204" pitchFamily="34" charset="-122"/>
              </a:defRPr>
            </a:lvl1pPr>
          </a:lstStyle>
          <a:p>
            <a:pPr>
              <a:lnSpc>
                <a:spcPct val="100000"/>
              </a:lnSpc>
            </a:pPr>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國際競爭性技術</a:t>
            </a:r>
            <a:endParaRPr lang="en-US" altLang="zh-TW"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50" name="矩形 149"/>
          <p:cNvSpPr/>
          <p:nvPr/>
        </p:nvSpPr>
        <p:spPr>
          <a:xfrm>
            <a:off x="0" y="6124971"/>
            <a:ext cx="12192000" cy="361829"/>
          </a:xfrm>
          <a:prstGeom prst="rect">
            <a:avLst/>
          </a:prstGeom>
          <a:gradFill>
            <a:gsLst>
              <a:gs pos="64000">
                <a:srgbClr val="F9CD53"/>
              </a:gs>
              <a:gs pos="32000">
                <a:srgbClr val="FBD66B"/>
              </a:gs>
              <a:gs pos="85000">
                <a:srgbClr val="F6C337"/>
              </a:gs>
              <a:gs pos="100000">
                <a:srgbClr val="F5C030"/>
              </a:gs>
              <a:gs pos="1000">
                <a:schemeClr val="accent4">
                  <a:lumMod val="45000"/>
                  <a:lumOff val="5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1" name="直線單箭頭接點 150"/>
          <p:cNvCxnSpPr>
            <a:stCxn id="152" idx="3"/>
            <a:endCxn id="153" idx="1"/>
          </p:cNvCxnSpPr>
          <p:nvPr/>
        </p:nvCxnSpPr>
        <p:spPr>
          <a:xfrm>
            <a:off x="2341165" y="6306514"/>
            <a:ext cx="7119041" cy="16797"/>
          </a:xfrm>
          <a:prstGeom prst="straightConnector1">
            <a:avLst/>
          </a:prstGeom>
          <a:noFill/>
          <a:ln w="28575" cap="flat" cmpd="sng" algn="ctr">
            <a:solidFill>
              <a:schemeClr val="tx1"/>
            </a:solidFill>
            <a:prstDash val="solid"/>
            <a:miter lim="800000"/>
            <a:headEnd type="triangle" w="med" len="med"/>
            <a:tailEnd type="triangle" w="med" len="med"/>
          </a:ln>
          <a:effectLst/>
        </p:spPr>
      </p:cxnSp>
      <p:sp>
        <p:nvSpPr>
          <p:cNvPr id="152" name="文字方塊 151"/>
          <p:cNvSpPr txBox="1"/>
          <p:nvPr/>
        </p:nvSpPr>
        <p:spPr>
          <a:xfrm>
            <a:off x="930214" y="6137237"/>
            <a:ext cx="1410951" cy="338554"/>
          </a:xfrm>
          <a:prstGeom prst="rect">
            <a:avLst/>
          </a:prstGeom>
          <a:noFill/>
        </p:spPr>
        <p:txBody>
          <a:bodyPr wrap="square" rtlCol="0">
            <a:spAutoFit/>
          </a:bodyPr>
          <a:lstStyle/>
          <a:p>
            <a:pPr algn="ctr"/>
            <a:r>
              <a:rPr lang="zh-TW" altLang="en-US" sz="1600" b="1" dirty="0" smtClean="0">
                <a:latin typeface="微軟正黑體" panose="020B0604030504040204" pitchFamily="34" charset="-120"/>
                <a:ea typeface="微軟正黑體" panose="020B0604030504040204" pitchFamily="34" charset="-120"/>
              </a:rPr>
              <a:t>技術解決</a:t>
            </a:r>
            <a:r>
              <a:rPr lang="zh-TW" altLang="en-US" sz="1600" b="1" dirty="0">
                <a:latin typeface="微軟正黑體" panose="020B0604030504040204" pitchFamily="34" charset="-120"/>
                <a:ea typeface="微軟正黑體" panose="020B0604030504040204" pitchFamily="34" charset="-120"/>
              </a:rPr>
              <a:t>方案</a:t>
            </a:r>
            <a:endParaRPr lang="en-US" altLang="zh-TW" sz="1600" b="1" dirty="0">
              <a:latin typeface="微軟正黑體" panose="020B0604030504040204" pitchFamily="34" charset="-120"/>
              <a:ea typeface="微軟正黑體" panose="020B0604030504040204" pitchFamily="34" charset="-120"/>
            </a:endParaRPr>
          </a:p>
        </p:txBody>
      </p:sp>
      <p:sp>
        <p:nvSpPr>
          <p:cNvPr id="153" name="文字方塊 152"/>
          <p:cNvSpPr txBox="1"/>
          <p:nvPr/>
        </p:nvSpPr>
        <p:spPr>
          <a:xfrm>
            <a:off x="9460206" y="6154034"/>
            <a:ext cx="1611654" cy="338554"/>
          </a:xfrm>
          <a:prstGeom prst="rect">
            <a:avLst/>
          </a:prstGeom>
          <a:noFill/>
        </p:spPr>
        <p:txBody>
          <a:bodyPr wrap="square" rtlCol="0">
            <a:spAutoFit/>
          </a:bodyPr>
          <a:lstStyle/>
          <a:p>
            <a:pPr algn="ctr"/>
            <a:r>
              <a:rPr lang="zh-TW" altLang="en-US" sz="1600" b="1" dirty="0">
                <a:latin typeface="微軟正黑體" panose="020B0604030504040204" pitchFamily="34" charset="-120"/>
                <a:ea typeface="微軟正黑體" panose="020B0604030504040204" pitchFamily="34" charset="-120"/>
              </a:rPr>
              <a:t>前</a:t>
            </a:r>
            <a:r>
              <a:rPr lang="zh-TW" altLang="en-US" sz="1600" b="1" dirty="0" smtClean="0">
                <a:latin typeface="微軟正黑體" panose="020B0604030504040204" pitchFamily="34" charset="-120"/>
                <a:ea typeface="微軟正黑體" panose="020B0604030504040204" pitchFamily="34" charset="-120"/>
              </a:rPr>
              <a:t>瞻技術研發</a:t>
            </a:r>
            <a:endParaRPr lang="zh-TW" altLang="en-US" sz="1600" b="1" dirty="0">
              <a:latin typeface="微軟正黑體" panose="020B0604030504040204" pitchFamily="34" charset="-120"/>
              <a:ea typeface="微軟正黑體" panose="020B0604030504040204" pitchFamily="34" charset="-120"/>
            </a:endParaRPr>
          </a:p>
        </p:txBody>
      </p:sp>
      <p:pic>
        <p:nvPicPr>
          <p:cNvPr id="154" name="圖片 153"/>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flipV="1">
            <a:off x="939800" y="4117098"/>
            <a:ext cx="516098" cy="516098"/>
          </a:xfrm>
          <a:prstGeom prst="rect">
            <a:avLst/>
          </a:prstGeom>
        </p:spPr>
      </p:pic>
      <p:pic>
        <p:nvPicPr>
          <p:cNvPr id="155" name="圖片 154"/>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flipV="1">
            <a:off x="4779008" y="4261285"/>
            <a:ext cx="516098" cy="516098"/>
          </a:xfrm>
          <a:prstGeom prst="rect">
            <a:avLst/>
          </a:prstGeom>
        </p:spPr>
      </p:pic>
      <p:grpSp>
        <p:nvGrpSpPr>
          <p:cNvPr id="6" name="群組 5"/>
          <p:cNvGrpSpPr/>
          <p:nvPr/>
        </p:nvGrpSpPr>
        <p:grpSpPr>
          <a:xfrm>
            <a:off x="8808015" y="3664278"/>
            <a:ext cx="1661510" cy="1648194"/>
            <a:chOff x="8719161" y="3270386"/>
            <a:chExt cx="1661510" cy="1648194"/>
          </a:xfrm>
        </p:grpSpPr>
        <p:sp>
          <p:nvSpPr>
            <p:cNvPr id="141" name="六邊形 140"/>
            <p:cNvSpPr/>
            <p:nvPr/>
          </p:nvSpPr>
          <p:spPr>
            <a:xfrm>
              <a:off x="9507510" y="4019436"/>
              <a:ext cx="873161" cy="752725"/>
            </a:xfrm>
            <a:prstGeom prst="hexagon">
              <a:avLst/>
            </a:prstGeom>
            <a:solidFill>
              <a:srgbClr val="82C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grpSp>
          <p:nvGrpSpPr>
            <p:cNvPr id="4" name="群組 3"/>
            <p:cNvGrpSpPr/>
            <p:nvPr/>
          </p:nvGrpSpPr>
          <p:grpSpPr>
            <a:xfrm>
              <a:off x="8719161" y="3270386"/>
              <a:ext cx="1655283" cy="1648194"/>
              <a:chOff x="8723577" y="3051155"/>
              <a:chExt cx="1641186" cy="1805084"/>
            </a:xfrm>
          </p:grpSpPr>
          <p:sp>
            <p:nvSpPr>
              <p:cNvPr id="138" name="六邊形 137"/>
              <p:cNvSpPr/>
              <p:nvPr/>
            </p:nvSpPr>
            <p:spPr>
              <a:xfrm>
                <a:off x="8723577" y="3499772"/>
                <a:ext cx="873161" cy="752725"/>
              </a:xfrm>
              <a:prstGeom prst="hexag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sp>
            <p:nvSpPr>
              <p:cNvPr id="143" name="六邊形 142"/>
              <p:cNvSpPr/>
              <p:nvPr/>
            </p:nvSpPr>
            <p:spPr>
              <a:xfrm>
                <a:off x="9491602" y="3051155"/>
                <a:ext cx="873161" cy="752725"/>
              </a:xfrm>
              <a:prstGeom prst="hexagon">
                <a:avLst/>
              </a:prstGeom>
              <a:solidFill>
                <a:srgbClr val="F86B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p>
            </p:txBody>
          </p:sp>
          <p:pic>
            <p:nvPicPr>
              <p:cNvPr id="147" name="圖片 146"/>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663084" y="3205552"/>
                <a:ext cx="497946" cy="497946"/>
              </a:xfrm>
              <a:prstGeom prst="rect">
                <a:avLst/>
              </a:prstGeom>
            </p:spPr>
          </p:pic>
          <p:pic>
            <p:nvPicPr>
              <p:cNvPr id="148" name="圖片 147"/>
              <p:cNvPicPr>
                <a:picLocks noChangeAspect="1"/>
              </p:cNvPicPr>
              <p:nvPr/>
            </p:nvPicPr>
            <p:blipFill>
              <a:blip r:embed="rId6">
                <a:extLst>
                  <a:ext uri="{BEBA8EAE-BF5A-486C-A8C5-ECC9F3942E4B}">
                    <a14:imgProps xmlns:a14="http://schemas.microsoft.com/office/drawing/2010/main">
                      <a14:imgLayer r:embed="rId7">
                        <a14:imgEffect>
                          <a14:brightnessContrast bright="100000"/>
                        </a14:imgEffect>
                      </a14:imgLayer>
                    </a14:imgProps>
                  </a:ext>
                </a:extLst>
              </a:blip>
              <a:stretch>
                <a:fillRect/>
              </a:stretch>
            </p:blipFill>
            <p:spPr>
              <a:xfrm>
                <a:off x="9634635" y="3992473"/>
                <a:ext cx="620127" cy="620127"/>
              </a:xfrm>
              <a:prstGeom prst="rect">
                <a:avLst/>
              </a:prstGeom>
            </p:spPr>
          </p:pic>
          <p:pic>
            <p:nvPicPr>
              <p:cNvPr id="156" name="圖片 155"/>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flipV="1">
                <a:off x="8915774" y="3647919"/>
                <a:ext cx="516098" cy="516098"/>
              </a:xfrm>
              <a:prstGeom prst="rect">
                <a:avLst/>
              </a:prstGeom>
            </p:spPr>
          </p:pic>
          <p:grpSp>
            <p:nvGrpSpPr>
              <p:cNvPr id="160" name="Group 30">
                <a:extLst>
                  <a:ext uri="{FF2B5EF4-FFF2-40B4-BE49-F238E27FC236}">
                    <a16:creationId xmlns:a16="http://schemas.microsoft.com/office/drawing/2014/main" id="{DBB95C04-3F39-4447-8C7F-F06B15C2A458}"/>
                  </a:ext>
                </a:extLst>
              </p:cNvPr>
              <p:cNvGrpSpPr>
                <a:grpSpLocks noChangeAspect="1"/>
              </p:cNvGrpSpPr>
              <p:nvPr/>
            </p:nvGrpSpPr>
            <p:grpSpPr bwMode="auto">
              <a:xfrm>
                <a:off x="8917992" y="4504240"/>
                <a:ext cx="505344" cy="351999"/>
                <a:chOff x="3670" y="2036"/>
                <a:chExt cx="581" cy="417"/>
              </a:xfrm>
            </p:grpSpPr>
            <p:sp>
              <p:nvSpPr>
                <p:cNvPr id="161" name="Oval 31">
                  <a:extLst>
                    <a:ext uri="{FF2B5EF4-FFF2-40B4-BE49-F238E27FC236}">
                      <a16:creationId xmlns:a16="http://schemas.microsoft.com/office/drawing/2014/main" id="{1F9F0D41-7004-494C-99FE-E576CE879B5E}"/>
                    </a:ext>
                  </a:extLst>
                </p:cNvPr>
                <p:cNvSpPr>
                  <a:spLocks noChangeArrowheads="1"/>
                </p:cNvSpPr>
                <p:nvPr/>
              </p:nvSpPr>
              <p:spPr bwMode="auto">
                <a:xfrm>
                  <a:off x="3919" y="2251"/>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2" name="Freeform 32">
                  <a:extLst>
                    <a:ext uri="{FF2B5EF4-FFF2-40B4-BE49-F238E27FC236}">
                      <a16:creationId xmlns:a16="http://schemas.microsoft.com/office/drawing/2014/main" id="{1D5F9C4C-77EC-4370-A7E9-645ABBA97891}"/>
                    </a:ext>
                  </a:extLst>
                </p:cNvPr>
                <p:cNvSpPr>
                  <a:spLocks/>
                </p:cNvSpPr>
                <p:nvPr/>
              </p:nvSpPr>
              <p:spPr bwMode="auto">
                <a:xfrm>
                  <a:off x="3887" y="2337"/>
                  <a:ext cx="147" cy="116"/>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3" name="Oval 33">
                  <a:extLst>
                    <a:ext uri="{FF2B5EF4-FFF2-40B4-BE49-F238E27FC236}">
                      <a16:creationId xmlns:a16="http://schemas.microsoft.com/office/drawing/2014/main" id="{EB18BCDF-8BB6-49BA-B2A9-31CB91B4E706}"/>
                    </a:ext>
                  </a:extLst>
                </p:cNvPr>
                <p:cNvSpPr>
                  <a:spLocks noChangeArrowheads="1"/>
                </p:cNvSpPr>
                <p:nvPr/>
              </p:nvSpPr>
              <p:spPr bwMode="auto">
                <a:xfrm>
                  <a:off x="3707" y="2251"/>
                  <a:ext cx="77"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4" name="Freeform 34">
                  <a:extLst>
                    <a:ext uri="{FF2B5EF4-FFF2-40B4-BE49-F238E27FC236}">
                      <a16:creationId xmlns:a16="http://schemas.microsoft.com/office/drawing/2014/main" id="{C9AFD0DC-55B2-4174-AE75-2DBDDF4552B6}"/>
                    </a:ext>
                  </a:extLst>
                </p:cNvPr>
                <p:cNvSpPr>
                  <a:spLocks/>
                </p:cNvSpPr>
                <p:nvPr/>
              </p:nvSpPr>
              <p:spPr bwMode="auto">
                <a:xfrm>
                  <a:off x="3670" y="2337"/>
                  <a:ext cx="151" cy="116"/>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5" name="Oval 35">
                  <a:extLst>
                    <a:ext uri="{FF2B5EF4-FFF2-40B4-BE49-F238E27FC236}">
                      <a16:creationId xmlns:a16="http://schemas.microsoft.com/office/drawing/2014/main" id="{A2B4EB8A-541E-4195-9D51-EB48F959264D}"/>
                    </a:ext>
                  </a:extLst>
                </p:cNvPr>
                <p:cNvSpPr>
                  <a:spLocks noChangeArrowheads="1"/>
                </p:cNvSpPr>
                <p:nvPr/>
              </p:nvSpPr>
              <p:spPr bwMode="auto">
                <a:xfrm>
                  <a:off x="4136" y="2251"/>
                  <a:ext cx="78"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6" name="Freeform 36">
                  <a:extLst>
                    <a:ext uri="{FF2B5EF4-FFF2-40B4-BE49-F238E27FC236}">
                      <a16:creationId xmlns:a16="http://schemas.microsoft.com/office/drawing/2014/main" id="{62943305-4C82-4824-9E23-C8C9D429E9F0}"/>
                    </a:ext>
                  </a:extLst>
                </p:cNvPr>
                <p:cNvSpPr>
                  <a:spLocks/>
                </p:cNvSpPr>
                <p:nvPr/>
              </p:nvSpPr>
              <p:spPr bwMode="auto">
                <a:xfrm>
                  <a:off x="4099" y="2337"/>
                  <a:ext cx="152" cy="116"/>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7" name="Oval 37">
                  <a:extLst>
                    <a:ext uri="{FF2B5EF4-FFF2-40B4-BE49-F238E27FC236}">
                      <a16:creationId xmlns:a16="http://schemas.microsoft.com/office/drawing/2014/main" id="{91D8444F-AF98-43E7-8D20-CB277F5ACCF5}"/>
                    </a:ext>
                  </a:extLst>
                </p:cNvPr>
                <p:cNvSpPr>
                  <a:spLocks noChangeArrowheads="1"/>
                </p:cNvSpPr>
                <p:nvPr/>
              </p:nvSpPr>
              <p:spPr bwMode="auto">
                <a:xfrm>
                  <a:off x="3813"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8" name="Freeform 38">
                  <a:extLst>
                    <a:ext uri="{FF2B5EF4-FFF2-40B4-BE49-F238E27FC236}">
                      <a16:creationId xmlns:a16="http://schemas.microsoft.com/office/drawing/2014/main" id="{8C7AD8B8-0405-43B3-AA13-C06E9B06C2EF}"/>
                    </a:ext>
                  </a:extLst>
                </p:cNvPr>
                <p:cNvSpPr>
                  <a:spLocks/>
                </p:cNvSpPr>
                <p:nvPr/>
              </p:nvSpPr>
              <p:spPr bwMode="auto">
                <a:xfrm>
                  <a:off x="3776" y="2123"/>
                  <a:ext cx="152" cy="115"/>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69" name="Oval 39">
                  <a:extLst>
                    <a:ext uri="{FF2B5EF4-FFF2-40B4-BE49-F238E27FC236}">
                      <a16:creationId xmlns:a16="http://schemas.microsoft.com/office/drawing/2014/main" id="{2D493C71-026F-4EAB-8FF1-C60932D222F8}"/>
                    </a:ext>
                  </a:extLst>
                </p:cNvPr>
                <p:cNvSpPr>
                  <a:spLocks noChangeArrowheads="1"/>
                </p:cNvSpPr>
                <p:nvPr/>
              </p:nvSpPr>
              <p:spPr bwMode="auto">
                <a:xfrm>
                  <a:off x="4026" y="2036"/>
                  <a:ext cx="82" cy="8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70" name="Freeform 40">
                  <a:extLst>
                    <a:ext uri="{FF2B5EF4-FFF2-40B4-BE49-F238E27FC236}">
                      <a16:creationId xmlns:a16="http://schemas.microsoft.com/office/drawing/2014/main" id="{6FEFA6B4-A8F8-4E7A-A55A-1302A80DCEF4}"/>
                    </a:ext>
                  </a:extLst>
                </p:cNvPr>
                <p:cNvSpPr>
                  <a:spLocks/>
                </p:cNvSpPr>
                <p:nvPr/>
              </p:nvSpPr>
              <p:spPr bwMode="auto">
                <a:xfrm>
                  <a:off x="4005" y="2145"/>
                  <a:ext cx="151" cy="115"/>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grpSp>
      </p:grpSp>
      <p:sp>
        <p:nvSpPr>
          <p:cNvPr id="81" name="文字方塊 80"/>
          <p:cNvSpPr txBox="1"/>
          <p:nvPr/>
        </p:nvSpPr>
        <p:spPr>
          <a:xfrm>
            <a:off x="769620" y="938706"/>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smtClean="0">
                <a:solidFill>
                  <a:schemeClr val="accent1"/>
                </a:solidFill>
                <a:latin typeface="微軟正黑體" panose="020B0604030504040204" pitchFamily="34" charset="-120"/>
                <a:ea typeface="微軟正黑體" panose="020B0604030504040204" pitchFamily="34" charset="-120"/>
              </a:rPr>
              <a:t>三型介紹</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3" name="矩形 2"/>
          <p:cNvSpPr/>
          <p:nvPr/>
        </p:nvSpPr>
        <p:spPr>
          <a:xfrm>
            <a:off x="9015251" y="2460902"/>
            <a:ext cx="2425664" cy="369332"/>
          </a:xfrm>
          <a:prstGeom prst="rect">
            <a:avLst/>
          </a:prstGeom>
        </p:spPr>
        <p:txBody>
          <a:bodyPr wrap="none">
            <a:spAutoFit/>
          </a:bodyPr>
          <a:lstStyle/>
          <a:p>
            <a:pPr algn="ctr"/>
            <a:r>
              <a:rPr lang="en-US" altLang="zh-TW" b="1" dirty="0" smtClean="0">
                <a:solidFill>
                  <a:schemeClr val="accent3"/>
                </a:solidFill>
                <a:latin typeface="微軟正黑體" panose="020B0604030504040204" pitchFamily="34" charset="-120"/>
                <a:ea typeface="微軟正黑體" panose="020B0604030504040204" pitchFamily="34" charset="-120"/>
              </a:rPr>
              <a:t>(</a:t>
            </a:r>
            <a:r>
              <a:rPr lang="zh-TW" altLang="en-US" b="1" dirty="0" smtClean="0">
                <a:solidFill>
                  <a:schemeClr val="accent3"/>
                </a:solidFill>
                <a:latin typeface="微軟正黑體" panose="020B0604030504040204" pitchFamily="34" charset="-120"/>
                <a:ea typeface="微軟正黑體" panose="020B0604030504040204" pitchFamily="34" charset="-120"/>
              </a:rPr>
              <a:t>合作企業限</a:t>
            </a:r>
            <a:r>
              <a:rPr lang="zh-TW" altLang="en-US" b="1" dirty="0">
                <a:solidFill>
                  <a:srgbClr val="FF0000"/>
                </a:solidFill>
                <a:latin typeface="微軟正黑體" panose="020B0604030504040204" pitchFamily="34" charset="-120"/>
                <a:ea typeface="微軟正黑體" panose="020B0604030504040204" pitchFamily="34" charset="-120"/>
              </a:rPr>
              <a:t>國內</a:t>
            </a:r>
            <a:r>
              <a:rPr lang="zh-TW" altLang="en-US" b="1" dirty="0">
                <a:solidFill>
                  <a:schemeClr val="accent3"/>
                </a:solidFill>
                <a:latin typeface="微軟正黑體" panose="020B0604030504040204" pitchFamily="34" charset="-120"/>
                <a:ea typeface="微軟正黑體" panose="020B0604030504040204" pitchFamily="34" charset="-120"/>
              </a:rPr>
              <a:t>企業</a:t>
            </a:r>
            <a:r>
              <a:rPr lang="en-US" altLang="zh-TW" b="1" dirty="0">
                <a:solidFill>
                  <a:schemeClr val="accent3"/>
                </a:solidFill>
                <a:latin typeface="微軟正黑體" panose="020B0604030504040204" pitchFamily="34" charset="-120"/>
                <a:ea typeface="微軟正黑體" panose="020B0604030504040204" pitchFamily="34" charset="-120"/>
              </a:rPr>
              <a:t>)</a:t>
            </a:r>
            <a:endParaRPr lang="zh-TW" altLang="en-US" b="1" dirty="0">
              <a:solidFill>
                <a:schemeClr val="accent3"/>
              </a:solidFill>
              <a:latin typeface="微軟正黑體" panose="020B0604030504040204" pitchFamily="34" charset="-120"/>
              <a:ea typeface="微軟正黑體" panose="020B0604030504040204" pitchFamily="34" charset="-120"/>
            </a:endParaRPr>
          </a:p>
        </p:txBody>
      </p:sp>
      <p:sp>
        <p:nvSpPr>
          <p:cNvPr id="7" name="投影片編號版面配置區 6"/>
          <p:cNvSpPr>
            <a:spLocks noGrp="1"/>
          </p:cNvSpPr>
          <p:nvPr>
            <p:ph type="sldNum" sz="quarter" idx="12"/>
          </p:nvPr>
        </p:nvSpPr>
        <p:spPr/>
        <p:txBody>
          <a:bodyPr/>
          <a:lstStyle/>
          <a:p>
            <a:fld id="{7D5C33D2-4989-B845-AEF5-95347BA27B94}" type="slidenum">
              <a:rPr kumimoji="1" lang="zh-TW" altLang="en-US" smtClean="0"/>
              <a:pPr/>
              <a:t>4</a:t>
            </a:fld>
            <a:endParaRPr kumimoji="1" lang="zh-TW" altLang="en-US"/>
          </a:p>
        </p:txBody>
      </p:sp>
      <p:sp>
        <p:nvSpPr>
          <p:cNvPr id="84" name="矩形 83"/>
          <p:cNvSpPr/>
          <p:nvPr/>
        </p:nvSpPr>
        <p:spPr>
          <a:xfrm>
            <a:off x="2347142" y="3362775"/>
            <a:ext cx="1281820" cy="338554"/>
          </a:xfrm>
          <a:prstGeom prst="rect">
            <a:avLst/>
          </a:prstGeom>
        </p:spPr>
        <p:txBody>
          <a:bodyPr wrap="square">
            <a:spAutoFit/>
          </a:bodyPr>
          <a:lstStyle/>
          <a:p>
            <a:pPr algn="ctr"/>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產業鏈結</a:t>
            </a:r>
            <a:endParaRPr lang="zh-CN"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p:txBody>
      </p:sp>
      <p:sp>
        <p:nvSpPr>
          <p:cNvPr id="85" name="iS1ide-TextBox 20">
            <a:extLst>
              <a:ext uri="{FF2B5EF4-FFF2-40B4-BE49-F238E27FC236}">
                <a16:creationId xmlns:a16="http://schemas.microsoft.com/office/drawing/2014/main" id="{BBC57D56-CF07-4502-959A-91B2656B238E}"/>
              </a:ext>
            </a:extLst>
          </p:cNvPr>
          <p:cNvSpPr txBox="1">
            <a:spLocks/>
          </p:cNvSpPr>
          <p:nvPr/>
        </p:nvSpPr>
        <p:spPr>
          <a:xfrm>
            <a:off x="2481819" y="3694238"/>
            <a:ext cx="1567663" cy="738664"/>
          </a:xfrm>
          <a:prstGeom prst="rect">
            <a:avLst/>
          </a:prstGeom>
          <a:noFill/>
          <a:ln w="3175">
            <a:noFill/>
          </a:ln>
        </p:spPr>
        <p:txBody>
          <a:bodyPr wrap="square" rtlCol="0">
            <a:spAutoFit/>
          </a:bodyPr>
          <a:lstStyle>
            <a:defPPr>
              <a:defRPr lang="zh-TW"/>
            </a:defPPr>
            <a:lvl1pPr marL="88900" indent="-88900">
              <a:lnSpc>
                <a:spcPct val="100000"/>
              </a:lnSpc>
              <a:buFont typeface="Arial" panose="020B0604020202020204" pitchFamily="34" charset="0"/>
              <a:buChar char="•"/>
              <a:defRPr sz="12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indent="0">
              <a:buNone/>
            </a:pPr>
            <a:r>
              <a:rPr lang="zh-TW" altLang="en-US" sz="1400" dirty="0" smtClean="0"/>
              <a:t>為鼓勵接</a:t>
            </a:r>
            <a:r>
              <a:rPr lang="zh-TW" altLang="en-US" sz="1400" dirty="0"/>
              <a:t>軌</a:t>
            </a:r>
            <a:r>
              <a:rPr lang="zh-TW" altLang="en-US" sz="1400" dirty="0" smtClean="0"/>
              <a:t>產業，</a:t>
            </a:r>
            <a:r>
              <a:rPr lang="zh-TW" altLang="en-US" sz="1400" dirty="0" smtClean="0">
                <a:solidFill>
                  <a:srgbClr val="FF0000"/>
                </a:solidFill>
              </a:rPr>
              <a:t>國內外企業皆可參與</a:t>
            </a:r>
            <a:endParaRPr lang="en-US" altLang="zh-TW" sz="1400" dirty="0">
              <a:solidFill>
                <a:srgbClr val="FF0000"/>
              </a:solidFill>
              <a:sym typeface="Arial" panose="020B0604020202020204" pitchFamily="34" charset="0"/>
            </a:endParaRPr>
          </a:p>
        </p:txBody>
      </p:sp>
      <p:sp>
        <p:nvSpPr>
          <p:cNvPr id="86" name="六邊形 85"/>
          <p:cNvSpPr/>
          <p:nvPr/>
        </p:nvSpPr>
        <p:spPr>
          <a:xfrm>
            <a:off x="1548001" y="3595541"/>
            <a:ext cx="852222" cy="716257"/>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400">
              <a:latin typeface="Microsoft YaHei" panose="020B0503020204020204" pitchFamily="34" charset="-122"/>
              <a:ea typeface="Microsoft YaHei" panose="020B0503020204020204" pitchFamily="34" charset="-122"/>
            </a:endParaRPr>
          </a:p>
        </p:txBody>
      </p:sp>
      <p:sp>
        <p:nvSpPr>
          <p:cNvPr id="88" name="六邊形 87"/>
          <p:cNvSpPr/>
          <p:nvPr/>
        </p:nvSpPr>
        <p:spPr>
          <a:xfrm>
            <a:off x="1561594" y="4399552"/>
            <a:ext cx="846000" cy="716400"/>
          </a:xfrm>
          <a:prstGeom prst="hexagon">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icrosoft YaHei" panose="020B0503020204020204" pitchFamily="34" charset="-122"/>
              <a:ea typeface="Microsoft YaHei" panose="020B0503020204020204" pitchFamily="34" charset="-122"/>
            </a:endParaRPr>
          </a:p>
        </p:txBody>
      </p:sp>
      <p:sp>
        <p:nvSpPr>
          <p:cNvPr id="89" name="manager_115898">
            <a:extLst>
              <a:ext uri="{FF2B5EF4-FFF2-40B4-BE49-F238E27FC236}">
                <a16:creationId xmlns:a16="http://schemas.microsoft.com/office/drawing/2014/main" id="{54405246-CCE2-4201-BBB1-D3F3EB6E740D}"/>
              </a:ext>
            </a:extLst>
          </p:cNvPr>
          <p:cNvSpPr/>
          <p:nvPr/>
        </p:nvSpPr>
        <p:spPr>
          <a:xfrm>
            <a:off x="1786002" y="4538100"/>
            <a:ext cx="437923" cy="452967"/>
          </a:xfrm>
          <a:custGeom>
            <a:avLst/>
            <a:gdLst>
              <a:gd name="connsiteX0" fmla="*/ 479838 w 608377"/>
              <a:gd name="connsiteY0" fmla="*/ 325589 h 570461"/>
              <a:gd name="connsiteX1" fmla="*/ 487520 w 608377"/>
              <a:gd name="connsiteY1" fmla="*/ 330345 h 570461"/>
              <a:gd name="connsiteX2" fmla="*/ 511792 w 608377"/>
              <a:gd name="connsiteY2" fmla="*/ 382502 h 570461"/>
              <a:gd name="connsiteX3" fmla="*/ 543900 w 608377"/>
              <a:gd name="connsiteY3" fmla="*/ 405820 h 570461"/>
              <a:gd name="connsiteX4" fmla="*/ 601049 w 608377"/>
              <a:gd name="connsiteY4" fmla="*/ 412723 h 570461"/>
              <a:gd name="connsiteX5" fmla="*/ 607962 w 608377"/>
              <a:gd name="connsiteY5" fmla="*/ 418399 h 570461"/>
              <a:gd name="connsiteX6" fmla="*/ 605811 w 608377"/>
              <a:gd name="connsiteY6" fmla="*/ 427143 h 570461"/>
              <a:gd name="connsiteX7" fmla="*/ 563564 w 608377"/>
              <a:gd name="connsiteY7" fmla="*/ 466262 h 570461"/>
              <a:gd name="connsiteX8" fmla="*/ 551274 w 608377"/>
              <a:gd name="connsiteY8" fmla="*/ 504153 h 570461"/>
              <a:gd name="connsiteX9" fmla="*/ 562335 w 608377"/>
              <a:gd name="connsiteY9" fmla="*/ 560452 h 570461"/>
              <a:gd name="connsiteX10" fmla="*/ 559109 w 608377"/>
              <a:gd name="connsiteY10" fmla="*/ 568890 h 570461"/>
              <a:gd name="connsiteX11" fmla="*/ 550199 w 608377"/>
              <a:gd name="connsiteY11" fmla="*/ 569350 h 570461"/>
              <a:gd name="connsiteX12" fmla="*/ 499810 w 608377"/>
              <a:gd name="connsiteY12" fmla="*/ 541430 h 570461"/>
              <a:gd name="connsiteX13" fmla="*/ 479838 w 608377"/>
              <a:gd name="connsiteY13" fmla="*/ 536368 h 570461"/>
              <a:gd name="connsiteX14" fmla="*/ 460021 w 608377"/>
              <a:gd name="connsiteY14" fmla="*/ 541430 h 570461"/>
              <a:gd name="connsiteX15" fmla="*/ 409631 w 608377"/>
              <a:gd name="connsiteY15" fmla="*/ 569350 h 570461"/>
              <a:gd name="connsiteX16" fmla="*/ 400721 w 608377"/>
              <a:gd name="connsiteY16" fmla="*/ 568890 h 570461"/>
              <a:gd name="connsiteX17" fmla="*/ 397495 w 608377"/>
              <a:gd name="connsiteY17" fmla="*/ 560452 h 570461"/>
              <a:gd name="connsiteX18" fmla="*/ 408556 w 608377"/>
              <a:gd name="connsiteY18" fmla="*/ 504153 h 570461"/>
              <a:gd name="connsiteX19" fmla="*/ 396266 w 608377"/>
              <a:gd name="connsiteY19" fmla="*/ 466262 h 570461"/>
              <a:gd name="connsiteX20" fmla="*/ 354019 w 608377"/>
              <a:gd name="connsiteY20" fmla="*/ 427143 h 570461"/>
              <a:gd name="connsiteX21" fmla="*/ 351868 w 608377"/>
              <a:gd name="connsiteY21" fmla="*/ 418399 h 570461"/>
              <a:gd name="connsiteX22" fmla="*/ 358781 w 608377"/>
              <a:gd name="connsiteY22" fmla="*/ 412723 h 570461"/>
              <a:gd name="connsiteX23" fmla="*/ 415930 w 608377"/>
              <a:gd name="connsiteY23" fmla="*/ 405820 h 570461"/>
              <a:gd name="connsiteX24" fmla="*/ 448038 w 608377"/>
              <a:gd name="connsiteY24" fmla="*/ 382502 h 570461"/>
              <a:gd name="connsiteX25" fmla="*/ 472311 w 608377"/>
              <a:gd name="connsiteY25" fmla="*/ 330345 h 570461"/>
              <a:gd name="connsiteX26" fmla="*/ 479838 w 608377"/>
              <a:gd name="connsiteY26" fmla="*/ 325589 h 570461"/>
              <a:gd name="connsiteX27" fmla="*/ 109694 w 608377"/>
              <a:gd name="connsiteY27" fmla="*/ 225390 h 570461"/>
              <a:gd name="connsiteX28" fmla="*/ 117530 w 608377"/>
              <a:gd name="connsiteY28" fmla="*/ 230913 h 570461"/>
              <a:gd name="connsiteX29" fmla="*/ 174221 w 608377"/>
              <a:gd name="connsiteY29" fmla="*/ 386020 h 570461"/>
              <a:gd name="connsiteX30" fmla="*/ 193425 w 608377"/>
              <a:gd name="connsiteY30" fmla="*/ 386020 h 570461"/>
              <a:gd name="connsiteX31" fmla="*/ 249963 w 608377"/>
              <a:gd name="connsiteY31" fmla="*/ 230913 h 570461"/>
              <a:gd name="connsiteX32" fmla="*/ 260410 w 608377"/>
              <a:gd name="connsiteY32" fmla="*/ 225696 h 570461"/>
              <a:gd name="connsiteX33" fmla="*/ 310187 w 608377"/>
              <a:gd name="connsiteY33" fmla="*/ 233981 h 570461"/>
              <a:gd name="connsiteX34" fmla="*/ 310341 w 608377"/>
              <a:gd name="connsiteY34" fmla="*/ 233981 h 570461"/>
              <a:gd name="connsiteX35" fmla="*/ 367646 w 608377"/>
              <a:gd name="connsiteY35" fmla="*/ 312839 h 570461"/>
              <a:gd name="connsiteX36" fmla="*/ 367646 w 608377"/>
              <a:gd name="connsiteY36" fmla="*/ 378809 h 570461"/>
              <a:gd name="connsiteX37" fmla="*/ 354741 w 608377"/>
              <a:gd name="connsiteY37" fmla="*/ 380344 h 570461"/>
              <a:gd name="connsiteX38" fmla="*/ 320788 w 608377"/>
              <a:gd name="connsiteY38" fmla="*/ 408419 h 570461"/>
              <a:gd name="connsiteX39" fmla="*/ 331849 w 608377"/>
              <a:gd name="connsiteY39" fmla="*/ 451070 h 570461"/>
              <a:gd name="connsiteX40" fmla="*/ 353051 w 608377"/>
              <a:gd name="connsiteY40" fmla="*/ 470708 h 570461"/>
              <a:gd name="connsiteX41" fmla="*/ 332464 w 608377"/>
              <a:gd name="connsiteY41" fmla="*/ 477305 h 570461"/>
              <a:gd name="connsiteX42" fmla="*/ 35028 w 608377"/>
              <a:gd name="connsiteY42" fmla="*/ 477305 h 570461"/>
              <a:gd name="connsiteX43" fmla="*/ 0 w 608377"/>
              <a:gd name="connsiteY43" fmla="*/ 442325 h 570461"/>
              <a:gd name="connsiteX44" fmla="*/ 0 w 608377"/>
              <a:gd name="connsiteY44" fmla="*/ 313299 h 570461"/>
              <a:gd name="connsiteX45" fmla="*/ 57305 w 608377"/>
              <a:gd name="connsiteY45" fmla="*/ 233981 h 570461"/>
              <a:gd name="connsiteX46" fmla="*/ 109694 w 608377"/>
              <a:gd name="connsiteY46" fmla="*/ 225390 h 570461"/>
              <a:gd name="connsiteX47" fmla="*/ 171919 w 608377"/>
              <a:gd name="connsiteY47" fmla="*/ 218330 h 570461"/>
              <a:gd name="connsiteX48" fmla="*/ 195727 w 608377"/>
              <a:gd name="connsiteY48" fmla="*/ 218330 h 570461"/>
              <a:gd name="connsiteX49" fmla="*/ 204328 w 608377"/>
              <a:gd name="connsiteY49" fmla="*/ 222012 h 570461"/>
              <a:gd name="connsiteX50" fmla="*/ 205711 w 608377"/>
              <a:gd name="connsiteY50" fmla="*/ 234900 h 570461"/>
              <a:gd name="connsiteX51" fmla="*/ 192962 w 608377"/>
              <a:gd name="connsiteY51" fmla="*/ 254233 h 570461"/>
              <a:gd name="connsiteX52" fmla="*/ 198952 w 608377"/>
              <a:gd name="connsiteY52" fmla="*/ 304558 h 570461"/>
              <a:gd name="connsiteX53" fmla="*/ 187125 w 608377"/>
              <a:gd name="connsiteY53" fmla="*/ 335704 h 570461"/>
              <a:gd name="connsiteX54" fmla="*/ 180367 w 608377"/>
              <a:gd name="connsiteY54" fmla="*/ 335704 h 570461"/>
              <a:gd name="connsiteX55" fmla="*/ 168694 w 608377"/>
              <a:gd name="connsiteY55" fmla="*/ 304558 h 570461"/>
              <a:gd name="connsiteX56" fmla="*/ 174684 w 608377"/>
              <a:gd name="connsiteY56" fmla="*/ 254233 h 570461"/>
              <a:gd name="connsiteX57" fmla="*/ 161936 w 608377"/>
              <a:gd name="connsiteY57" fmla="*/ 234900 h 570461"/>
              <a:gd name="connsiteX58" fmla="*/ 163318 w 608377"/>
              <a:gd name="connsiteY58" fmla="*/ 222012 h 570461"/>
              <a:gd name="connsiteX59" fmla="*/ 171919 w 608377"/>
              <a:gd name="connsiteY59" fmla="*/ 218330 h 570461"/>
              <a:gd name="connsiteX60" fmla="*/ 183752 w 608377"/>
              <a:gd name="connsiteY60" fmla="*/ 0 h 570461"/>
              <a:gd name="connsiteX61" fmla="*/ 278098 w 608377"/>
              <a:gd name="connsiteY61" fmla="*/ 94205 h 570461"/>
              <a:gd name="connsiteX62" fmla="*/ 183752 w 608377"/>
              <a:gd name="connsiteY62" fmla="*/ 188410 h 570461"/>
              <a:gd name="connsiteX63" fmla="*/ 89406 w 608377"/>
              <a:gd name="connsiteY63" fmla="*/ 94205 h 570461"/>
              <a:gd name="connsiteX64" fmla="*/ 183752 w 608377"/>
              <a:gd name="connsiteY64" fmla="*/ 0 h 570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08377" h="570461">
                <a:moveTo>
                  <a:pt x="479838" y="325589"/>
                </a:moveTo>
                <a:cubicBezTo>
                  <a:pt x="481528" y="325589"/>
                  <a:pt x="485522" y="326049"/>
                  <a:pt x="487520" y="330345"/>
                </a:cubicBezTo>
                <a:lnTo>
                  <a:pt x="511792" y="382502"/>
                </a:lnTo>
                <a:cubicBezTo>
                  <a:pt x="517784" y="395388"/>
                  <a:pt x="529767" y="404132"/>
                  <a:pt x="543900" y="405820"/>
                </a:cubicBezTo>
                <a:lnTo>
                  <a:pt x="601049" y="412723"/>
                </a:lnTo>
                <a:cubicBezTo>
                  <a:pt x="605811" y="413337"/>
                  <a:pt x="607501" y="417019"/>
                  <a:pt x="607962" y="418399"/>
                </a:cubicBezTo>
                <a:cubicBezTo>
                  <a:pt x="608423" y="419933"/>
                  <a:pt x="609191" y="423922"/>
                  <a:pt x="605811" y="427143"/>
                </a:cubicBezTo>
                <a:lnTo>
                  <a:pt x="563564" y="466262"/>
                </a:lnTo>
                <a:cubicBezTo>
                  <a:pt x="553271" y="475926"/>
                  <a:pt x="548663" y="490193"/>
                  <a:pt x="551274" y="504153"/>
                </a:cubicBezTo>
                <a:lnTo>
                  <a:pt x="562335" y="560452"/>
                </a:lnTo>
                <a:cubicBezTo>
                  <a:pt x="563257" y="565208"/>
                  <a:pt x="560338" y="567816"/>
                  <a:pt x="559109" y="568890"/>
                </a:cubicBezTo>
                <a:cubicBezTo>
                  <a:pt x="557727" y="569810"/>
                  <a:pt x="554347" y="571651"/>
                  <a:pt x="550199" y="569350"/>
                </a:cubicBezTo>
                <a:lnTo>
                  <a:pt x="499810" y="541430"/>
                </a:lnTo>
                <a:cubicBezTo>
                  <a:pt x="493511" y="538055"/>
                  <a:pt x="486751" y="536368"/>
                  <a:pt x="479838" y="536368"/>
                </a:cubicBezTo>
                <a:cubicBezTo>
                  <a:pt x="473079" y="536368"/>
                  <a:pt x="466319" y="538055"/>
                  <a:pt x="460021" y="541430"/>
                </a:cubicBezTo>
                <a:lnTo>
                  <a:pt x="409631" y="569350"/>
                </a:lnTo>
                <a:cubicBezTo>
                  <a:pt x="405483" y="571651"/>
                  <a:pt x="402104" y="569810"/>
                  <a:pt x="400721" y="568890"/>
                </a:cubicBezTo>
                <a:cubicBezTo>
                  <a:pt x="399492" y="567816"/>
                  <a:pt x="396573" y="565208"/>
                  <a:pt x="397495" y="560452"/>
                </a:cubicBezTo>
                <a:lnTo>
                  <a:pt x="408556" y="504153"/>
                </a:lnTo>
                <a:cubicBezTo>
                  <a:pt x="411168" y="490193"/>
                  <a:pt x="406559" y="475926"/>
                  <a:pt x="396266" y="466262"/>
                </a:cubicBezTo>
                <a:lnTo>
                  <a:pt x="354019" y="427143"/>
                </a:lnTo>
                <a:cubicBezTo>
                  <a:pt x="350639" y="423922"/>
                  <a:pt x="351407" y="419933"/>
                  <a:pt x="351868" y="418399"/>
                </a:cubicBezTo>
                <a:cubicBezTo>
                  <a:pt x="352329" y="417019"/>
                  <a:pt x="354019" y="413337"/>
                  <a:pt x="358781" y="412723"/>
                </a:cubicBezTo>
                <a:lnTo>
                  <a:pt x="415930" y="405820"/>
                </a:lnTo>
                <a:cubicBezTo>
                  <a:pt x="430064" y="404132"/>
                  <a:pt x="442046" y="395388"/>
                  <a:pt x="448038" y="382502"/>
                </a:cubicBezTo>
                <a:lnTo>
                  <a:pt x="472311" y="330345"/>
                </a:lnTo>
                <a:cubicBezTo>
                  <a:pt x="474308" y="326049"/>
                  <a:pt x="478302" y="325589"/>
                  <a:pt x="479838" y="325589"/>
                </a:cubicBezTo>
                <a:close/>
                <a:moveTo>
                  <a:pt x="109694" y="225390"/>
                </a:moveTo>
                <a:cubicBezTo>
                  <a:pt x="113228" y="225390"/>
                  <a:pt x="116301" y="227537"/>
                  <a:pt x="117530" y="230913"/>
                </a:cubicBezTo>
                <a:lnTo>
                  <a:pt x="174221" y="386020"/>
                </a:lnTo>
                <a:cubicBezTo>
                  <a:pt x="177447" y="394919"/>
                  <a:pt x="190199" y="394919"/>
                  <a:pt x="193425" y="386020"/>
                </a:cubicBezTo>
                <a:lnTo>
                  <a:pt x="249963" y="230913"/>
                </a:lnTo>
                <a:cubicBezTo>
                  <a:pt x="251499" y="226617"/>
                  <a:pt x="256108" y="224469"/>
                  <a:pt x="260410" y="225696"/>
                </a:cubicBezTo>
                <a:lnTo>
                  <a:pt x="310187" y="233981"/>
                </a:lnTo>
                <a:lnTo>
                  <a:pt x="310341" y="233981"/>
                </a:lnTo>
                <a:cubicBezTo>
                  <a:pt x="344447" y="245181"/>
                  <a:pt x="367646" y="276939"/>
                  <a:pt x="367646" y="312839"/>
                </a:cubicBezTo>
                <a:lnTo>
                  <a:pt x="367646" y="378809"/>
                </a:lnTo>
                <a:lnTo>
                  <a:pt x="354741" y="380344"/>
                </a:lnTo>
                <a:cubicBezTo>
                  <a:pt x="338763" y="382338"/>
                  <a:pt x="325704" y="393077"/>
                  <a:pt x="320788" y="408419"/>
                </a:cubicBezTo>
                <a:cubicBezTo>
                  <a:pt x="315718" y="423761"/>
                  <a:pt x="320020" y="440024"/>
                  <a:pt x="331849" y="451070"/>
                </a:cubicBezTo>
                <a:lnTo>
                  <a:pt x="353051" y="470708"/>
                </a:lnTo>
                <a:cubicBezTo>
                  <a:pt x="347213" y="474850"/>
                  <a:pt x="340146" y="477305"/>
                  <a:pt x="332464" y="477305"/>
                </a:cubicBezTo>
                <a:lnTo>
                  <a:pt x="35028" y="477305"/>
                </a:lnTo>
                <a:cubicBezTo>
                  <a:pt x="15671" y="477305"/>
                  <a:pt x="0" y="461656"/>
                  <a:pt x="0" y="442325"/>
                </a:cubicBezTo>
                <a:lnTo>
                  <a:pt x="0" y="313299"/>
                </a:lnTo>
                <a:cubicBezTo>
                  <a:pt x="0" y="277245"/>
                  <a:pt x="23045" y="245488"/>
                  <a:pt x="57305" y="233981"/>
                </a:cubicBezTo>
                <a:cubicBezTo>
                  <a:pt x="57305" y="233981"/>
                  <a:pt x="108926" y="225390"/>
                  <a:pt x="109694" y="225390"/>
                </a:cubicBezTo>
                <a:close/>
                <a:moveTo>
                  <a:pt x="171919" y="218330"/>
                </a:moveTo>
                <a:lnTo>
                  <a:pt x="195727" y="218330"/>
                </a:lnTo>
                <a:cubicBezTo>
                  <a:pt x="198952" y="218330"/>
                  <a:pt x="202024" y="219557"/>
                  <a:pt x="204328" y="222012"/>
                </a:cubicBezTo>
                <a:cubicBezTo>
                  <a:pt x="207554" y="225541"/>
                  <a:pt x="208168" y="230911"/>
                  <a:pt x="205711" y="234900"/>
                </a:cubicBezTo>
                <a:lnTo>
                  <a:pt x="192962" y="254233"/>
                </a:lnTo>
                <a:lnTo>
                  <a:pt x="198952" y="304558"/>
                </a:lnTo>
                <a:lnTo>
                  <a:pt x="187125" y="335704"/>
                </a:lnTo>
                <a:cubicBezTo>
                  <a:pt x="186050" y="338926"/>
                  <a:pt x="181596" y="338926"/>
                  <a:pt x="180367" y="335704"/>
                </a:cubicBezTo>
                <a:lnTo>
                  <a:pt x="168694" y="304558"/>
                </a:lnTo>
                <a:lnTo>
                  <a:pt x="174684" y="254233"/>
                </a:lnTo>
                <a:lnTo>
                  <a:pt x="161936" y="234900"/>
                </a:lnTo>
                <a:cubicBezTo>
                  <a:pt x="159478" y="230911"/>
                  <a:pt x="159939" y="225541"/>
                  <a:pt x="163318" y="222012"/>
                </a:cubicBezTo>
                <a:cubicBezTo>
                  <a:pt x="165468" y="219557"/>
                  <a:pt x="168694" y="218330"/>
                  <a:pt x="171919" y="218330"/>
                </a:cubicBezTo>
                <a:close/>
                <a:moveTo>
                  <a:pt x="183752" y="0"/>
                </a:moveTo>
                <a:cubicBezTo>
                  <a:pt x="235858" y="0"/>
                  <a:pt x="278098" y="42177"/>
                  <a:pt x="278098" y="94205"/>
                </a:cubicBezTo>
                <a:cubicBezTo>
                  <a:pt x="278098" y="146233"/>
                  <a:pt x="235858" y="188410"/>
                  <a:pt x="183752" y="188410"/>
                </a:cubicBezTo>
                <a:cubicBezTo>
                  <a:pt x="131646" y="188410"/>
                  <a:pt x="89406" y="146233"/>
                  <a:pt x="89406" y="94205"/>
                </a:cubicBezTo>
                <a:cubicBezTo>
                  <a:pt x="89406" y="42177"/>
                  <a:pt x="131646" y="0"/>
                  <a:pt x="18375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矩形 89"/>
          <p:cNvSpPr/>
          <p:nvPr/>
        </p:nvSpPr>
        <p:spPr>
          <a:xfrm>
            <a:off x="2463406" y="4442020"/>
            <a:ext cx="1005403" cy="338554"/>
          </a:xfrm>
          <a:prstGeom prst="rect">
            <a:avLst/>
          </a:prstGeom>
        </p:spPr>
        <p:txBody>
          <a:bodyPr wrap="non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rPr>
              <a:t>後續發展</a:t>
            </a:r>
            <a:endParaRPr lang="zh-CN" altLang="en-US" sz="1600" b="1" kern="0"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sym typeface="Arial" panose="020B0604020202020204" pitchFamily="34" charset="0"/>
            </a:endParaRPr>
          </a:p>
        </p:txBody>
      </p:sp>
      <p:sp>
        <p:nvSpPr>
          <p:cNvPr id="91" name="iS1ide-TextBox 20">
            <a:extLst>
              <a:ext uri="{FF2B5EF4-FFF2-40B4-BE49-F238E27FC236}">
                <a16:creationId xmlns:a16="http://schemas.microsoft.com/office/drawing/2014/main" id="{BBC57D56-CF07-4502-959A-91B2656B238E}"/>
              </a:ext>
            </a:extLst>
          </p:cNvPr>
          <p:cNvSpPr txBox="1">
            <a:spLocks/>
          </p:cNvSpPr>
          <p:nvPr/>
        </p:nvSpPr>
        <p:spPr>
          <a:xfrm>
            <a:off x="2488453" y="4733109"/>
            <a:ext cx="1460575" cy="738664"/>
          </a:xfrm>
          <a:prstGeom prst="rect">
            <a:avLst/>
          </a:prstGeom>
          <a:noFill/>
          <a:ln w="3175">
            <a:noFill/>
          </a:ln>
        </p:spPr>
        <p:txBody>
          <a:bodyPr wrap="square" rtlCol="0">
            <a:spAutoFit/>
          </a:bodyPr>
          <a:lstStyle>
            <a:defPPr>
              <a:defRPr lang="zh-TW"/>
            </a:defPPr>
            <a:lvl1pPr marL="88900" indent="-88900">
              <a:lnSpc>
                <a:spcPct val="100000"/>
              </a:lnSpc>
              <a:buFont typeface="Arial" panose="020B0604020202020204" pitchFamily="34" charset="0"/>
              <a:buChar char="•"/>
              <a:defRPr sz="1200" b="1">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defRPr>
            </a:lvl1pPr>
          </a:lstStyle>
          <a:p>
            <a:pPr marL="0" indent="0">
              <a:buNone/>
            </a:pPr>
            <a:r>
              <a:rPr lang="zh-TW" altLang="en-US" sz="1400" dirty="0">
                <a:solidFill>
                  <a:schemeClr val="tx1"/>
                </a:solidFill>
              </a:rPr>
              <a:t>鼓勵</a:t>
            </a:r>
            <a:r>
              <a:rPr lang="zh-TW" altLang="en-US" sz="1400" dirty="0" smtClean="0">
                <a:solidFill>
                  <a:schemeClr val="tx1"/>
                </a:solidFill>
              </a:rPr>
              <a:t>建立</a:t>
            </a:r>
            <a:r>
              <a:rPr lang="zh-TW" altLang="en-US" sz="1400" dirty="0">
                <a:solidFill>
                  <a:schemeClr val="tx1"/>
                </a:solidFill>
              </a:rPr>
              <a:t>長期產學合作</a:t>
            </a:r>
            <a:r>
              <a:rPr lang="zh-TW" altLang="en-US" sz="1400" dirty="0" smtClean="0">
                <a:solidFill>
                  <a:schemeClr val="tx1"/>
                </a:solidFill>
              </a:rPr>
              <a:t>模式或創新</a:t>
            </a:r>
            <a:r>
              <a:rPr lang="zh-TW" altLang="en-US" sz="1400" dirty="0">
                <a:solidFill>
                  <a:schemeClr val="tx1"/>
                </a:solidFill>
              </a:rPr>
              <a:t>技術</a:t>
            </a:r>
            <a:endParaRPr lang="en-US" altLang="zh-TW" sz="1400" dirty="0">
              <a:solidFill>
                <a:schemeClr val="tx1"/>
              </a:solidFill>
            </a:endParaRPr>
          </a:p>
        </p:txBody>
      </p:sp>
      <p:sp>
        <p:nvSpPr>
          <p:cNvPr id="92" name="iconfont-11253-5325647">
            <a:extLst>
              <a:ext uri="{FF2B5EF4-FFF2-40B4-BE49-F238E27FC236}">
                <a16:creationId xmlns:a16="http://schemas.microsoft.com/office/drawing/2014/main" id="{54405246-CCE2-4201-BBB1-D3F3EB6E740D}"/>
              </a:ext>
            </a:extLst>
          </p:cNvPr>
          <p:cNvSpPr/>
          <p:nvPr/>
        </p:nvSpPr>
        <p:spPr>
          <a:xfrm>
            <a:off x="1744172" y="3716552"/>
            <a:ext cx="473090" cy="467398"/>
          </a:xfrm>
          <a:custGeom>
            <a:avLst/>
            <a:gdLst>
              <a:gd name="T0" fmla="*/ 10001 w 10001"/>
              <a:gd name="T1" fmla="*/ 5348 h 9851"/>
              <a:gd name="T2" fmla="*/ 8816 w 10001"/>
              <a:gd name="T3" fmla="*/ 4261 h 9851"/>
              <a:gd name="T4" fmla="*/ 8712 w 10001"/>
              <a:gd name="T5" fmla="*/ 3787 h 9851"/>
              <a:gd name="T6" fmla="*/ 8711 w 10001"/>
              <a:gd name="T7" fmla="*/ 3787 h 9851"/>
              <a:gd name="T8" fmla="*/ 9272 w 10001"/>
              <a:gd name="T9" fmla="*/ 2403 h 9851"/>
              <a:gd name="T10" fmla="*/ 8124 w 10001"/>
              <a:gd name="T11" fmla="*/ 1177 h 9851"/>
              <a:gd name="T12" fmla="*/ 6977 w 10001"/>
              <a:gd name="T13" fmla="*/ 2403 h 9851"/>
              <a:gd name="T14" fmla="*/ 7540 w 10001"/>
              <a:gd name="T15" fmla="*/ 3792 h 9851"/>
              <a:gd name="T16" fmla="*/ 7395 w 10001"/>
              <a:gd name="T17" fmla="*/ 4262 h 9851"/>
              <a:gd name="T18" fmla="*/ 6936 w 10001"/>
              <a:gd name="T19" fmla="*/ 4472 h 9851"/>
              <a:gd name="T20" fmla="*/ 6936 w 10001"/>
              <a:gd name="T21" fmla="*/ 4171 h 9851"/>
              <a:gd name="T22" fmla="*/ 5694 w 10001"/>
              <a:gd name="T23" fmla="*/ 3083 h 9851"/>
              <a:gd name="T24" fmla="*/ 5590 w 10001"/>
              <a:gd name="T25" fmla="*/ 2610 h 9851"/>
              <a:gd name="T26" fmla="*/ 5589 w 10001"/>
              <a:gd name="T27" fmla="*/ 2610 h 9851"/>
              <a:gd name="T28" fmla="*/ 6150 w 10001"/>
              <a:gd name="T29" fmla="*/ 1226 h 9851"/>
              <a:gd name="T30" fmla="*/ 5001 w 10001"/>
              <a:gd name="T31" fmla="*/ 0 h 9851"/>
              <a:gd name="T32" fmla="*/ 3855 w 10001"/>
              <a:gd name="T33" fmla="*/ 1226 h 9851"/>
              <a:gd name="T34" fmla="*/ 4417 w 10001"/>
              <a:gd name="T35" fmla="*/ 2613 h 9851"/>
              <a:gd name="T36" fmla="*/ 4272 w 10001"/>
              <a:gd name="T37" fmla="*/ 3083 h 9851"/>
              <a:gd name="T38" fmla="*/ 3082 w 10001"/>
              <a:gd name="T39" fmla="*/ 4171 h 9851"/>
              <a:gd name="T40" fmla="*/ 3082 w 10001"/>
              <a:gd name="T41" fmla="*/ 4482 h 9851"/>
              <a:gd name="T42" fmla="*/ 2607 w 10001"/>
              <a:gd name="T43" fmla="*/ 4262 h 9851"/>
              <a:gd name="T44" fmla="*/ 2462 w 10001"/>
              <a:gd name="T45" fmla="*/ 3792 h 9851"/>
              <a:gd name="T46" fmla="*/ 3025 w 10001"/>
              <a:gd name="T47" fmla="*/ 2403 h 9851"/>
              <a:gd name="T48" fmla="*/ 1879 w 10001"/>
              <a:gd name="T49" fmla="*/ 1177 h 9851"/>
              <a:gd name="T50" fmla="*/ 730 w 10001"/>
              <a:gd name="T51" fmla="*/ 2403 h 9851"/>
              <a:gd name="T52" fmla="*/ 1291 w 10001"/>
              <a:gd name="T53" fmla="*/ 3787 h 9851"/>
              <a:gd name="T54" fmla="*/ 1289 w 10001"/>
              <a:gd name="T55" fmla="*/ 3787 h 9851"/>
              <a:gd name="T56" fmla="*/ 1185 w 10001"/>
              <a:gd name="T57" fmla="*/ 4261 h 9851"/>
              <a:gd name="T58" fmla="*/ 0 w 10001"/>
              <a:gd name="T59" fmla="*/ 5348 h 9851"/>
              <a:gd name="T60" fmla="*/ 0 w 10001"/>
              <a:gd name="T61" fmla="*/ 7367 h 9851"/>
              <a:gd name="T62" fmla="*/ 2 w 10001"/>
              <a:gd name="T63" fmla="*/ 7378 h 9851"/>
              <a:gd name="T64" fmla="*/ 0 w 10001"/>
              <a:gd name="T65" fmla="*/ 7402 h 9851"/>
              <a:gd name="T66" fmla="*/ 2984 w 10001"/>
              <a:gd name="T67" fmla="*/ 9851 h 9851"/>
              <a:gd name="T68" fmla="*/ 2984 w 10001"/>
              <a:gd name="T69" fmla="*/ 9241 h 9851"/>
              <a:gd name="T70" fmla="*/ 4239 w 10001"/>
              <a:gd name="T71" fmla="*/ 8061 h 9851"/>
              <a:gd name="T72" fmla="*/ 4337 w 10001"/>
              <a:gd name="T73" fmla="*/ 7961 h 9851"/>
              <a:gd name="T74" fmla="*/ 4331 w 10001"/>
              <a:gd name="T75" fmla="*/ 7737 h 9851"/>
              <a:gd name="T76" fmla="*/ 3756 w 10001"/>
              <a:gd name="T77" fmla="*/ 6296 h 9851"/>
              <a:gd name="T78" fmla="*/ 5000 w 10001"/>
              <a:gd name="T79" fmla="*/ 4971 h 9851"/>
              <a:gd name="T80" fmla="*/ 6246 w 10001"/>
              <a:gd name="T81" fmla="*/ 6296 h 9851"/>
              <a:gd name="T82" fmla="*/ 5675 w 10001"/>
              <a:gd name="T83" fmla="*/ 7730 h 9851"/>
              <a:gd name="T84" fmla="*/ 5723 w 10001"/>
              <a:gd name="T85" fmla="*/ 8061 h 9851"/>
              <a:gd name="T86" fmla="*/ 7032 w 10001"/>
              <a:gd name="T87" fmla="*/ 9242 h 9851"/>
              <a:gd name="T88" fmla="*/ 7032 w 10001"/>
              <a:gd name="T89" fmla="*/ 9848 h 9851"/>
              <a:gd name="T90" fmla="*/ 10001 w 10001"/>
              <a:gd name="T91" fmla="*/ 7403 h 9851"/>
              <a:gd name="T92" fmla="*/ 9999 w 10001"/>
              <a:gd name="T93" fmla="*/ 7380 h 9851"/>
              <a:gd name="T94" fmla="*/ 10001 w 10001"/>
              <a:gd name="T95" fmla="*/ 7368 h 9851"/>
              <a:gd name="T96" fmla="*/ 10001 w 10001"/>
              <a:gd name="T97" fmla="*/ 5348 h 9851"/>
              <a:gd name="T98" fmla="*/ 10001 w 10001"/>
              <a:gd name="T99" fmla="*/ 5348 h 9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001" h="9851">
                <a:moveTo>
                  <a:pt x="10001" y="5348"/>
                </a:moveTo>
                <a:cubicBezTo>
                  <a:pt x="10001" y="4912"/>
                  <a:pt x="9495" y="4486"/>
                  <a:pt x="8816" y="4261"/>
                </a:cubicBezTo>
                <a:cubicBezTo>
                  <a:pt x="8785" y="4251"/>
                  <a:pt x="8590" y="4162"/>
                  <a:pt x="8712" y="3787"/>
                </a:cubicBezTo>
                <a:lnTo>
                  <a:pt x="8711" y="3787"/>
                </a:lnTo>
                <a:cubicBezTo>
                  <a:pt x="9030" y="3457"/>
                  <a:pt x="9272" y="2926"/>
                  <a:pt x="9272" y="2403"/>
                </a:cubicBezTo>
                <a:cubicBezTo>
                  <a:pt x="9272" y="1598"/>
                  <a:pt x="8741" y="1177"/>
                  <a:pt x="8124" y="1177"/>
                </a:cubicBezTo>
                <a:cubicBezTo>
                  <a:pt x="7506" y="1177"/>
                  <a:pt x="6977" y="1598"/>
                  <a:pt x="6977" y="2403"/>
                </a:cubicBezTo>
                <a:cubicBezTo>
                  <a:pt x="6977" y="2928"/>
                  <a:pt x="7219" y="3462"/>
                  <a:pt x="7540" y="3792"/>
                </a:cubicBezTo>
                <a:cubicBezTo>
                  <a:pt x="7665" y="4122"/>
                  <a:pt x="7441" y="4245"/>
                  <a:pt x="7395" y="4262"/>
                </a:cubicBezTo>
                <a:cubicBezTo>
                  <a:pt x="7234" y="4321"/>
                  <a:pt x="7079" y="4392"/>
                  <a:pt x="6936" y="4472"/>
                </a:cubicBezTo>
                <a:lnTo>
                  <a:pt x="6936" y="4171"/>
                </a:lnTo>
                <a:cubicBezTo>
                  <a:pt x="6936" y="3735"/>
                  <a:pt x="6372" y="3308"/>
                  <a:pt x="5694" y="3083"/>
                </a:cubicBezTo>
                <a:cubicBezTo>
                  <a:pt x="5662" y="3073"/>
                  <a:pt x="5467" y="2985"/>
                  <a:pt x="5590" y="2610"/>
                </a:cubicBezTo>
                <a:lnTo>
                  <a:pt x="5589" y="2610"/>
                </a:lnTo>
                <a:cubicBezTo>
                  <a:pt x="5907" y="2280"/>
                  <a:pt x="6150" y="1748"/>
                  <a:pt x="6150" y="1226"/>
                </a:cubicBezTo>
                <a:cubicBezTo>
                  <a:pt x="6150" y="421"/>
                  <a:pt x="5619" y="0"/>
                  <a:pt x="5001" y="0"/>
                </a:cubicBezTo>
                <a:cubicBezTo>
                  <a:pt x="4384" y="0"/>
                  <a:pt x="3855" y="421"/>
                  <a:pt x="3855" y="1226"/>
                </a:cubicBezTo>
                <a:cubicBezTo>
                  <a:pt x="3855" y="1751"/>
                  <a:pt x="4096" y="2285"/>
                  <a:pt x="4417" y="2613"/>
                </a:cubicBezTo>
                <a:cubicBezTo>
                  <a:pt x="4542" y="2943"/>
                  <a:pt x="4319" y="3066"/>
                  <a:pt x="4272" y="3083"/>
                </a:cubicBezTo>
                <a:cubicBezTo>
                  <a:pt x="3626" y="3320"/>
                  <a:pt x="3082" y="3748"/>
                  <a:pt x="3082" y="4171"/>
                </a:cubicBezTo>
                <a:lnTo>
                  <a:pt x="3082" y="4482"/>
                </a:lnTo>
                <a:cubicBezTo>
                  <a:pt x="2936" y="4398"/>
                  <a:pt x="2775" y="4323"/>
                  <a:pt x="2607" y="4262"/>
                </a:cubicBezTo>
                <a:cubicBezTo>
                  <a:pt x="2561" y="4245"/>
                  <a:pt x="2337" y="4122"/>
                  <a:pt x="2462" y="3792"/>
                </a:cubicBezTo>
                <a:cubicBezTo>
                  <a:pt x="2782" y="3462"/>
                  <a:pt x="3025" y="2930"/>
                  <a:pt x="3025" y="2403"/>
                </a:cubicBezTo>
                <a:cubicBezTo>
                  <a:pt x="3025" y="1598"/>
                  <a:pt x="2496" y="1177"/>
                  <a:pt x="1879" y="1177"/>
                </a:cubicBezTo>
                <a:cubicBezTo>
                  <a:pt x="1261" y="1177"/>
                  <a:pt x="730" y="1598"/>
                  <a:pt x="730" y="2403"/>
                </a:cubicBezTo>
                <a:cubicBezTo>
                  <a:pt x="730" y="2926"/>
                  <a:pt x="972" y="3458"/>
                  <a:pt x="1291" y="3787"/>
                </a:cubicBezTo>
                <a:lnTo>
                  <a:pt x="1289" y="3787"/>
                </a:lnTo>
                <a:cubicBezTo>
                  <a:pt x="1411" y="4161"/>
                  <a:pt x="1215" y="4249"/>
                  <a:pt x="1185" y="4261"/>
                </a:cubicBezTo>
                <a:cubicBezTo>
                  <a:pt x="506" y="4487"/>
                  <a:pt x="0" y="4912"/>
                  <a:pt x="0" y="5348"/>
                </a:cubicBezTo>
                <a:lnTo>
                  <a:pt x="0" y="7367"/>
                </a:lnTo>
                <a:cubicBezTo>
                  <a:pt x="0" y="7371"/>
                  <a:pt x="2" y="7374"/>
                  <a:pt x="2" y="7378"/>
                </a:cubicBezTo>
                <a:cubicBezTo>
                  <a:pt x="2" y="7387"/>
                  <a:pt x="0" y="7394"/>
                  <a:pt x="0" y="7402"/>
                </a:cubicBezTo>
                <a:cubicBezTo>
                  <a:pt x="0" y="8496"/>
                  <a:pt x="1227" y="9436"/>
                  <a:pt x="2984" y="9851"/>
                </a:cubicBezTo>
                <a:lnTo>
                  <a:pt x="2984" y="9241"/>
                </a:lnTo>
                <a:cubicBezTo>
                  <a:pt x="2984" y="8742"/>
                  <a:pt x="3613" y="8288"/>
                  <a:pt x="4239" y="8061"/>
                </a:cubicBezTo>
                <a:cubicBezTo>
                  <a:pt x="4239" y="8061"/>
                  <a:pt x="4305" y="8033"/>
                  <a:pt x="4337" y="7961"/>
                </a:cubicBezTo>
                <a:cubicBezTo>
                  <a:pt x="4365" y="7901"/>
                  <a:pt x="4362" y="7826"/>
                  <a:pt x="4331" y="7737"/>
                </a:cubicBezTo>
                <a:cubicBezTo>
                  <a:pt x="3981" y="7367"/>
                  <a:pt x="3756" y="6804"/>
                  <a:pt x="3756" y="6296"/>
                </a:cubicBezTo>
                <a:cubicBezTo>
                  <a:pt x="3756" y="5381"/>
                  <a:pt x="4381" y="4971"/>
                  <a:pt x="5000" y="4971"/>
                </a:cubicBezTo>
                <a:cubicBezTo>
                  <a:pt x="5620" y="4971"/>
                  <a:pt x="6246" y="5381"/>
                  <a:pt x="6246" y="6296"/>
                </a:cubicBezTo>
                <a:cubicBezTo>
                  <a:pt x="6246" y="6798"/>
                  <a:pt x="6022" y="7358"/>
                  <a:pt x="5675" y="7730"/>
                </a:cubicBezTo>
                <a:cubicBezTo>
                  <a:pt x="5607" y="7952"/>
                  <a:pt x="5672" y="8042"/>
                  <a:pt x="5723" y="8061"/>
                </a:cubicBezTo>
                <a:cubicBezTo>
                  <a:pt x="6327" y="8262"/>
                  <a:pt x="7032" y="8692"/>
                  <a:pt x="7032" y="9242"/>
                </a:cubicBezTo>
                <a:lnTo>
                  <a:pt x="7032" y="9848"/>
                </a:lnTo>
                <a:cubicBezTo>
                  <a:pt x="8781" y="9431"/>
                  <a:pt x="10001" y="8493"/>
                  <a:pt x="10001" y="7403"/>
                </a:cubicBezTo>
                <a:cubicBezTo>
                  <a:pt x="10001" y="7394"/>
                  <a:pt x="9999" y="7387"/>
                  <a:pt x="9999" y="7380"/>
                </a:cubicBezTo>
                <a:cubicBezTo>
                  <a:pt x="9999" y="7376"/>
                  <a:pt x="10001" y="7372"/>
                  <a:pt x="10001" y="7368"/>
                </a:cubicBezTo>
                <a:lnTo>
                  <a:pt x="10001" y="5348"/>
                </a:lnTo>
                <a:close/>
                <a:moveTo>
                  <a:pt x="10001" y="5348"/>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文本框 65">
            <a:extLst>
              <a:ext uri="{FF2B5EF4-FFF2-40B4-BE49-F238E27FC236}">
                <a16:creationId xmlns:a16="http://schemas.microsoft.com/office/drawing/2014/main" id="{7E72238C-27FE-407A-9F1E-C2D56EBFC9CE}"/>
              </a:ext>
            </a:extLst>
          </p:cNvPr>
          <p:cNvSpPr txBox="1"/>
          <p:nvPr/>
        </p:nvSpPr>
        <p:spPr>
          <a:xfrm>
            <a:off x="6028625" y="3509368"/>
            <a:ext cx="2039663" cy="523220"/>
          </a:xfrm>
          <a:prstGeom prst="rect">
            <a:avLst/>
          </a:prstGeom>
          <a:noFill/>
        </p:spPr>
        <p:txBody>
          <a:bodyPr wrap="square" rtlCol="0">
            <a:spAutoFit/>
          </a:bodyPr>
          <a:lstStyle/>
          <a:p>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企業延聘計畫人才</a:t>
            </a:r>
            <a:endParaRPr lang="en-US" altLang="zh-TW"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a:p>
            <a:r>
              <a:rPr lang="zh-TW" altLang="en-US"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rPr>
              <a:t>企業派員攻讀博士學位</a:t>
            </a:r>
            <a:endParaRPr lang="en-US" altLang="zh-CN" sz="1400" b="1" dirty="0">
              <a:solidFill>
                <a:schemeClr val="bg2">
                  <a:lumMod val="25000"/>
                </a:schemeClr>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75672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9570" y="195054"/>
            <a:ext cx="4222631"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一</a:t>
            </a:r>
            <a:r>
              <a:rPr lang="zh-TW" altLang="en-US" sz="4000" b="1" dirty="0" smtClean="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計畫</a:t>
            </a:r>
            <a:r>
              <a:rPr lang="zh-TW" altLang="en-US" sz="4000" b="1" dirty="0" smtClean="0">
                <a:latin typeface="微軟正黑體" panose="020B0604030504040204" pitchFamily="34" charset="-120"/>
                <a:ea typeface="微軟正黑體" panose="020B0604030504040204" pitchFamily="34" charset="-120"/>
              </a:rPr>
              <a:t>說明</a:t>
            </a:r>
            <a:r>
              <a:rPr lang="en-US" altLang="zh-TW" sz="3200" b="1" dirty="0" smtClean="0">
                <a:latin typeface="微軟正黑體" panose="020B0604030504040204" pitchFamily="34" charset="-120"/>
                <a:ea typeface="微軟正黑體" panose="020B0604030504040204" pitchFamily="34" charset="-120"/>
              </a:rPr>
              <a:t>(3/3)</a:t>
            </a:r>
            <a:endParaRPr lang="en-US" altLang="zh-TW" sz="2400" b="1" dirty="0">
              <a:latin typeface="微軟正黑體" panose="020B0604030504040204" pitchFamily="34" charset="-120"/>
              <a:ea typeface="微軟正黑體" panose="020B0604030504040204" pitchFamily="34" charset="-120"/>
            </a:endParaRPr>
          </a:p>
        </p:txBody>
      </p:sp>
      <p:graphicFrame>
        <p:nvGraphicFramePr>
          <p:cNvPr id="5" name="表格 4"/>
          <p:cNvGraphicFramePr>
            <a:graphicFrameLocks noGrp="1"/>
          </p:cNvGraphicFramePr>
          <p:nvPr>
            <p:extLst/>
          </p:nvPr>
        </p:nvGraphicFramePr>
        <p:xfrm>
          <a:off x="815481" y="1273068"/>
          <a:ext cx="10760366" cy="4376242"/>
        </p:xfrm>
        <a:graphic>
          <a:graphicData uri="http://schemas.openxmlformats.org/drawingml/2006/table">
            <a:tbl>
              <a:tblPr firstRow="1" bandRow="1">
                <a:effectLst/>
                <a:tableStyleId>{5C22544A-7EE6-4342-B048-85BDC9FD1C3A}</a:tableStyleId>
              </a:tblPr>
              <a:tblGrid>
                <a:gridCol w="2924464">
                  <a:extLst>
                    <a:ext uri="{9D8B030D-6E8A-4147-A177-3AD203B41FA5}">
                      <a16:colId xmlns:a16="http://schemas.microsoft.com/office/drawing/2014/main" val="481238795"/>
                    </a:ext>
                  </a:extLst>
                </a:gridCol>
                <a:gridCol w="2611967">
                  <a:extLst>
                    <a:ext uri="{9D8B030D-6E8A-4147-A177-3AD203B41FA5}">
                      <a16:colId xmlns:a16="http://schemas.microsoft.com/office/drawing/2014/main" val="2176868428"/>
                    </a:ext>
                  </a:extLst>
                </a:gridCol>
                <a:gridCol w="2611967">
                  <a:extLst>
                    <a:ext uri="{9D8B030D-6E8A-4147-A177-3AD203B41FA5}">
                      <a16:colId xmlns:a16="http://schemas.microsoft.com/office/drawing/2014/main" val="2339005534"/>
                    </a:ext>
                  </a:extLst>
                </a:gridCol>
                <a:gridCol w="2611968">
                  <a:extLst>
                    <a:ext uri="{9D8B030D-6E8A-4147-A177-3AD203B41FA5}">
                      <a16:colId xmlns:a16="http://schemas.microsoft.com/office/drawing/2014/main" val="2622728151"/>
                    </a:ext>
                  </a:extLst>
                </a:gridCol>
              </a:tblGrid>
              <a:tr h="1009115">
                <a:tc>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bg1"/>
                          </a:solidFill>
                          <a:latin typeface="微軟正黑體" panose="020B0604030504040204" pitchFamily="34" charset="-120"/>
                          <a:ea typeface="微軟正黑體" panose="020B0604030504040204" pitchFamily="34" charset="-120"/>
                        </a:rPr>
                        <a:t>領先技術發展型</a:t>
                      </a:r>
                    </a:p>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36B2B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bg1"/>
                          </a:solidFill>
                          <a:latin typeface="微軟正黑體" panose="020B0604030504040204" pitchFamily="34" charset="-120"/>
                          <a:ea typeface="微軟正黑體" panose="020B0604030504040204" pitchFamily="34" charset="-120"/>
                        </a:rPr>
                        <a:t>產學研發中心型</a:t>
                      </a:r>
                    </a:p>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70A1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400" b="1" dirty="0" smtClean="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solidFill>
                            <a:schemeClr val="bg1"/>
                          </a:solidFill>
                          <a:latin typeface="微軟正黑體" panose="020B0604030504040204" pitchFamily="34" charset="-120"/>
                          <a:ea typeface="微軟正黑體" panose="020B0604030504040204" pitchFamily="34" charset="-120"/>
                        </a:rPr>
                        <a:t>前瞻技術研發型</a:t>
                      </a:r>
                    </a:p>
                    <a:p>
                      <a:pPr algn="ctr"/>
                      <a:endParaRPr lang="zh-TW" altLang="en-US" sz="2400" dirty="0">
                        <a:solidFill>
                          <a:schemeClr val="tx1"/>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rgbClr val="066DCA"/>
                    </a:solidFill>
                  </a:tcPr>
                </a:tc>
                <a:extLst>
                  <a:ext uri="{0D108BD9-81ED-4DB2-BD59-A6C34878D82A}">
                    <a16:rowId xmlns:a16="http://schemas.microsoft.com/office/drawing/2014/main" val="1590566519"/>
                  </a:ext>
                </a:extLst>
              </a:tr>
              <a:tr h="10091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dirty="0" smtClean="0">
                          <a:solidFill>
                            <a:schemeClr val="tx1"/>
                          </a:solidFill>
                          <a:latin typeface="微軟正黑體" panose="020B0604030504040204" pitchFamily="34" charset="-120"/>
                          <a:ea typeface="微軟正黑體" panose="020B0604030504040204" pitchFamily="34" charset="-120"/>
                        </a:rPr>
                        <a:t>執行年限</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chemeClr val="tx1"/>
                          </a:solidFill>
                          <a:latin typeface="微軟正黑體" panose="020B0604030504040204" pitchFamily="34" charset="-120"/>
                          <a:ea typeface="微軟正黑體" panose="020B0604030504040204" pitchFamily="34" charset="-120"/>
                          <a:cs typeface="+mn-cs"/>
                        </a:rPr>
                        <a:t>1</a:t>
                      </a:r>
                      <a:r>
                        <a:rPr lang="zh-TW" altLang="zh-TW" sz="1800" b="1" kern="1200" dirty="0" smtClean="0">
                          <a:solidFill>
                            <a:schemeClr val="tx1"/>
                          </a:solidFill>
                          <a:latin typeface="微軟正黑體" panose="020B0604030504040204" pitchFamily="34" charset="-120"/>
                          <a:ea typeface="微軟正黑體" panose="020B0604030504040204" pitchFamily="34" charset="-120"/>
                          <a:cs typeface="+mn-cs"/>
                        </a:rPr>
                        <a:t>年</a:t>
                      </a:r>
                      <a:endPar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最多</a:t>
                      </a:r>
                      <a:r>
                        <a:rPr lang="en-US" altLang="zh-TW" sz="1800" b="1" dirty="0" smtClean="0">
                          <a:solidFill>
                            <a:schemeClr val="tx1"/>
                          </a:solidFill>
                          <a:latin typeface="微軟正黑體" panose="020B0604030504040204" pitchFamily="34" charset="-120"/>
                          <a:ea typeface="微軟正黑體" panose="020B0604030504040204" pitchFamily="34" charset="-120"/>
                        </a:rPr>
                        <a:t>3</a:t>
                      </a:r>
                      <a:r>
                        <a:rPr lang="zh-TW" altLang="en-US" sz="1800" b="1" dirty="0" smtClean="0">
                          <a:solidFill>
                            <a:schemeClr val="tx1"/>
                          </a:solidFill>
                          <a:latin typeface="微軟正黑體" panose="020B0604030504040204" pitchFamily="34" charset="-120"/>
                          <a:ea typeface="微軟正黑體" panose="020B0604030504040204" pitchFamily="34" charset="-120"/>
                        </a:rPr>
                        <a:t>年</a:t>
                      </a:r>
                    </a:p>
                  </a:txBody>
                  <a:tcPr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800" b="1" dirty="0" smtClean="0">
                        <a:solidFill>
                          <a:schemeClr val="tx1"/>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52475203"/>
                  </a:ext>
                </a:extLst>
              </a:tr>
              <a:tr h="584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科技部補助款</a:t>
                      </a:r>
                      <a:endParaRPr lang="en-US" altLang="zh-TW" sz="2000" b="1" kern="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TW" altLang="en-US" b="1" i="0" dirty="0" smtClean="0">
                          <a:solidFill>
                            <a:schemeClr val="tx1"/>
                          </a:solidFill>
                          <a:latin typeface="微軟正黑體" panose="020B0604030504040204" pitchFamily="34" charset="-120"/>
                          <a:ea typeface="微軟正黑體" panose="020B0604030504040204" pitchFamily="34" charset="-120"/>
                        </a:rPr>
                        <a:t>不高於企業撥付學校</a:t>
                      </a:r>
                      <a:endParaRPr lang="zh-TW" altLang="en-US" b="1" i="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hMerge="1">
                  <a:txBody>
                    <a:bodyPr/>
                    <a:lstStyle/>
                    <a:p>
                      <a:endParaRPr lang="zh-TW" altLang="en-US"/>
                    </a:p>
                  </a:txBody>
                  <a:tcPr/>
                </a:tc>
                <a:tc hMerge="1">
                  <a:txBody>
                    <a:bodyPr/>
                    <a:lstStyle/>
                    <a:p>
                      <a:pPr algn="ctr"/>
                      <a:endParaRPr lang="zh-TW" altLang="en-US" dirty="0">
                        <a:solidFill>
                          <a:schemeClr val="tx1"/>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56295909"/>
                  </a:ext>
                </a:extLst>
              </a:tr>
              <a:tr h="10091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企業提供學界研發經費*</a:t>
                      </a:r>
                      <a:endParaRPr lang="en-US" altLang="zh-TW" sz="2000" b="1" kern="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1800" b="1" kern="0" dirty="0" smtClean="0">
                          <a:solidFill>
                            <a:srgbClr val="FF0000"/>
                          </a:solidFill>
                          <a:latin typeface="微軟正黑體" panose="020B0604030504040204" pitchFamily="34" charset="-120"/>
                          <a:ea typeface="微軟正黑體" panose="020B0604030504040204" pitchFamily="34" charset="-120"/>
                          <a:cs typeface="+mn-cs"/>
                        </a:rPr>
                        <a:t>500</a:t>
                      </a:r>
                      <a:r>
                        <a:rPr lang="zh-TW" altLang="en-US" sz="1800" b="1" kern="0" dirty="0" smtClean="0">
                          <a:solidFill>
                            <a:srgbClr val="FF0000"/>
                          </a:solidFill>
                          <a:latin typeface="微軟正黑體" panose="020B0604030504040204" pitchFamily="34" charset="-120"/>
                          <a:ea typeface="微軟正黑體" panose="020B0604030504040204" pitchFamily="34" charset="-120"/>
                          <a:cs typeface="+mn-cs"/>
                        </a:rPr>
                        <a:t>萬</a:t>
                      </a:r>
                      <a:r>
                        <a:rPr lang="zh-TW" altLang="zh-TW" sz="1800" b="1" kern="0" dirty="0" smtClean="0">
                          <a:solidFill>
                            <a:srgbClr val="FF0000"/>
                          </a:solidFill>
                          <a:latin typeface="微軟正黑體" panose="020B0604030504040204" pitchFamily="34" charset="-120"/>
                          <a:ea typeface="微軟正黑體" panose="020B0604030504040204" pitchFamily="34" charset="-120"/>
                          <a:cs typeface="+mn-cs"/>
                        </a:rPr>
                        <a:t>元</a:t>
                      </a:r>
                      <a:r>
                        <a:rPr lang="en-US" altLang="zh-TW" sz="1800" b="1" kern="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800" b="1" kern="0" dirty="0" smtClean="0">
                          <a:solidFill>
                            <a:srgbClr val="FF0000"/>
                          </a:solidFill>
                          <a:latin typeface="微軟正黑體" panose="020B0604030504040204" pitchFamily="34" charset="-120"/>
                          <a:ea typeface="微軟正黑體" panose="020B0604030504040204" pitchFamily="34" charset="-120"/>
                          <a:cs typeface="+mn-cs"/>
                        </a:rPr>
                        <a:t>年</a:t>
                      </a: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chemeClr val="tx1"/>
                          </a:solidFill>
                          <a:latin typeface="微軟正黑體" panose="020B0604030504040204" pitchFamily="34" charset="-120"/>
                          <a:ea typeface="微軟正黑體" panose="020B0604030504040204" pitchFamily="34" charset="-120"/>
                        </a:rPr>
                        <a:t>≧ </a:t>
                      </a:r>
                      <a:r>
                        <a:rPr lang="en-US" altLang="zh-TW" sz="1800" b="1" kern="0" dirty="0" smtClean="0">
                          <a:solidFill>
                            <a:srgbClr val="FF0000"/>
                          </a:solidFill>
                          <a:latin typeface="微軟正黑體" panose="020B0604030504040204" pitchFamily="34" charset="-120"/>
                          <a:ea typeface="微軟正黑體" panose="020B0604030504040204" pitchFamily="34" charset="-120"/>
                        </a:rPr>
                        <a:t>1,000</a:t>
                      </a:r>
                      <a:r>
                        <a:rPr lang="zh-TW" altLang="en-US" sz="1800" b="1" kern="0" dirty="0" smtClean="0">
                          <a:solidFill>
                            <a:srgbClr val="FF0000"/>
                          </a:solidFill>
                          <a:latin typeface="微軟正黑體" panose="020B0604030504040204" pitchFamily="34" charset="-120"/>
                          <a:ea typeface="微軟正黑體" panose="020B0604030504040204" pitchFamily="34" charset="-120"/>
                        </a:rPr>
                        <a:t>萬</a:t>
                      </a:r>
                      <a:r>
                        <a:rPr lang="zh-TW" altLang="zh-TW" sz="1800" b="1" kern="0" dirty="0" smtClean="0">
                          <a:solidFill>
                            <a:srgbClr val="FF0000"/>
                          </a:solidFill>
                          <a:latin typeface="微軟正黑體" panose="020B0604030504040204" pitchFamily="34" charset="-120"/>
                          <a:ea typeface="微軟正黑體" panose="020B0604030504040204" pitchFamily="34" charset="-120"/>
                        </a:rPr>
                        <a:t>元</a:t>
                      </a:r>
                      <a:r>
                        <a:rPr lang="en-US" altLang="zh-TW" sz="1800" b="1" kern="0" dirty="0" smtClean="0">
                          <a:solidFill>
                            <a:srgbClr val="FF0000"/>
                          </a:solidFill>
                          <a:latin typeface="微軟正黑體" panose="020B0604030504040204" pitchFamily="34" charset="-120"/>
                          <a:ea typeface="微軟正黑體" panose="020B0604030504040204" pitchFamily="34" charset="-120"/>
                        </a:rPr>
                        <a:t>/</a:t>
                      </a:r>
                      <a:r>
                        <a:rPr lang="zh-TW" altLang="en-US" sz="1800" b="1" kern="0" dirty="0" smtClean="0">
                          <a:solidFill>
                            <a:srgbClr val="FF0000"/>
                          </a:solidFill>
                          <a:latin typeface="微軟正黑體" panose="020B0604030504040204" pitchFamily="34" charset="-120"/>
                          <a:ea typeface="微軟正黑體" panose="020B0604030504040204" pitchFamily="34" charset="-120"/>
                        </a:rPr>
                        <a:t>年</a:t>
                      </a:r>
                      <a:endParaRPr lang="zh-TW" altLang="en-US" sz="1200" b="1" kern="0" dirty="0" smtClean="0">
                        <a:solidFill>
                          <a:srgbClr val="FF0000"/>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chemeClr val="tx1"/>
                          </a:solidFill>
                          <a:latin typeface="微軟正黑體" panose="020B0604030504040204" pitchFamily="34" charset="-120"/>
                          <a:ea typeface="微軟正黑體" panose="020B0604030504040204" pitchFamily="34" charset="-120"/>
                          <a:cs typeface="+mn-cs"/>
                        </a:rPr>
                        <a:t>≧ </a:t>
                      </a:r>
                      <a:r>
                        <a:rPr lang="en-US" altLang="zh-TW" sz="1800" b="1" kern="0" dirty="0" smtClean="0">
                          <a:solidFill>
                            <a:srgbClr val="FF0000"/>
                          </a:solidFill>
                          <a:latin typeface="微軟正黑體" panose="020B0604030504040204" pitchFamily="34" charset="-120"/>
                          <a:ea typeface="微軟正黑體" panose="020B0604030504040204" pitchFamily="34" charset="-120"/>
                          <a:cs typeface="+mn-cs"/>
                        </a:rPr>
                        <a:t>4,000</a:t>
                      </a:r>
                      <a:r>
                        <a:rPr lang="zh-TW" altLang="en-US" sz="1800" b="1" kern="0" dirty="0" smtClean="0">
                          <a:solidFill>
                            <a:srgbClr val="FF0000"/>
                          </a:solidFill>
                          <a:latin typeface="微軟正黑體" panose="020B0604030504040204" pitchFamily="34" charset="-120"/>
                          <a:ea typeface="微軟正黑體" panose="020B0604030504040204" pitchFamily="34" charset="-120"/>
                          <a:cs typeface="+mn-cs"/>
                        </a:rPr>
                        <a:t>萬</a:t>
                      </a:r>
                      <a:r>
                        <a:rPr lang="zh-TW" altLang="zh-TW" sz="1800" b="1" kern="0" dirty="0" smtClean="0">
                          <a:solidFill>
                            <a:srgbClr val="FF0000"/>
                          </a:solidFill>
                          <a:latin typeface="微軟正黑體" panose="020B0604030504040204" pitchFamily="34" charset="-120"/>
                          <a:ea typeface="微軟正黑體" panose="020B0604030504040204" pitchFamily="34" charset="-120"/>
                          <a:cs typeface="+mn-cs"/>
                        </a:rPr>
                        <a:t>元</a:t>
                      </a:r>
                      <a:r>
                        <a:rPr lang="en-US" altLang="zh-TW" sz="1800" b="1" kern="0" dirty="0" smtClean="0">
                          <a:solidFill>
                            <a:srgbClr val="FF0000"/>
                          </a:solidFill>
                          <a:latin typeface="微軟正黑體" panose="020B0604030504040204" pitchFamily="34" charset="-120"/>
                          <a:ea typeface="微軟正黑體" panose="020B0604030504040204" pitchFamily="34" charset="-120"/>
                          <a:cs typeface="+mn-cs"/>
                        </a:rPr>
                        <a:t>/</a:t>
                      </a:r>
                      <a:r>
                        <a:rPr lang="zh-TW" altLang="en-US" sz="1800" b="1" kern="0" dirty="0" smtClean="0">
                          <a:solidFill>
                            <a:srgbClr val="FF0000"/>
                          </a:solidFill>
                          <a:latin typeface="微軟正黑體" panose="020B0604030504040204" pitchFamily="34" charset="-120"/>
                          <a:ea typeface="微軟正黑體" panose="020B0604030504040204" pitchFamily="34" charset="-120"/>
                          <a:cs typeface="+mn-cs"/>
                        </a:rPr>
                        <a:t>年</a:t>
                      </a: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200" b="1" kern="0" dirty="0" smtClean="0">
                        <a:solidFill>
                          <a:srgbClr val="FF0000"/>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601740601"/>
                  </a:ext>
                </a:extLst>
              </a:tr>
              <a:tr h="5846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rPr>
                        <a:t>企業自行研發經費*</a:t>
                      </a:r>
                      <a:endParaRPr lang="en-US" altLang="zh-TW" sz="2000" b="1" kern="0" dirty="0" smtClean="0">
                        <a:solidFill>
                          <a:schemeClr val="tx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b="1" dirty="0" smtClean="0">
                          <a:solidFill>
                            <a:schemeClr val="tx1"/>
                          </a:solidFill>
                          <a:latin typeface="微軟正黑體" panose="020B0604030504040204" pitchFamily="34" charset="-120"/>
                          <a:ea typeface="微軟正黑體" panose="020B0604030504040204" pitchFamily="34" charset="-120"/>
                        </a:rPr>
                        <a:t>___</a:t>
                      </a:r>
                      <a:endParaRPr lang="zh-TW" altLang="en-US"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altLang="zh-TW" b="1" dirty="0" smtClean="0">
                          <a:solidFill>
                            <a:schemeClr val="tx1"/>
                          </a:solidFill>
                          <a:latin typeface="微軟正黑體" panose="020B0604030504040204" pitchFamily="34" charset="-120"/>
                          <a:ea typeface="微軟正黑體" panose="020B0604030504040204" pitchFamily="34" charset="-120"/>
                        </a:rPr>
                        <a:t>___</a:t>
                      </a:r>
                      <a:endParaRPr lang="zh-TW" altLang="en-US" b="1" dirty="0">
                        <a:solidFill>
                          <a:schemeClr val="tx1"/>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zh-TW" altLang="en-US" b="1" dirty="0" smtClean="0">
                          <a:solidFill>
                            <a:schemeClr val="tx1"/>
                          </a:solidFill>
                          <a:latin typeface="微軟正黑體" panose="020B0604030504040204" pitchFamily="34" charset="-120"/>
                          <a:ea typeface="微軟正黑體" panose="020B0604030504040204" pitchFamily="34" charset="-120"/>
                        </a:rPr>
                        <a:t>依計畫需求編列</a:t>
                      </a:r>
                      <a:endParaRPr lang="zh-TW" altLang="en-US" b="1" dirty="0">
                        <a:solidFill>
                          <a:schemeClr val="tx1"/>
                        </a:solidFill>
                        <a:latin typeface="微軟正黑體" panose="020B0604030504040204" pitchFamily="34" charset="-120"/>
                        <a:ea typeface="微軟正黑體" panose="020B0604030504040204" pitchFamily="34" charset="-120"/>
                      </a:endParaRP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4233097991"/>
                  </a:ext>
                </a:extLst>
              </a:tr>
            </a:tbl>
          </a:graphicData>
        </a:graphic>
      </p:graphicFrame>
      <p:sp>
        <p:nvSpPr>
          <p:cNvPr id="6" name="文字方塊 5"/>
          <p:cNvSpPr txBox="1"/>
          <p:nvPr/>
        </p:nvSpPr>
        <p:spPr>
          <a:xfrm>
            <a:off x="6541376" y="5649310"/>
            <a:ext cx="4624552" cy="523220"/>
          </a:xfrm>
          <a:prstGeom prst="rect">
            <a:avLst/>
          </a:prstGeom>
          <a:noFill/>
        </p:spPr>
        <p:txBody>
          <a:bodyPr wrap="square" rtlCol="0">
            <a:spAutoFit/>
          </a:bodyPr>
          <a:lstStyle/>
          <a:p>
            <a:r>
              <a:rPr lang="zh-TW" altLang="en-US" sz="1400" dirty="0" smtClean="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企業配合</a:t>
            </a:r>
            <a:r>
              <a:rPr lang="zh-TW" altLang="en-US" sz="1400" dirty="0" smtClean="0">
                <a:latin typeface="微軟正黑體" panose="020B0604030504040204" pitchFamily="34" charset="-120"/>
                <a:ea typeface="微軟正黑體" panose="020B0604030504040204" pitchFamily="34" charset="-120"/>
              </a:rPr>
              <a:t>款</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企業提供學界研發經費</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企業自行研發經費</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  總經費</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本部補助經費</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企業配合款</a:t>
            </a:r>
            <a:endParaRPr lang="zh-TW" altLang="en-US" sz="14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69620" y="938706"/>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smtClean="0">
                <a:solidFill>
                  <a:schemeClr val="accent1"/>
                </a:solidFill>
                <a:latin typeface="微軟正黑體" panose="020B0604030504040204" pitchFamily="34" charset="-120"/>
                <a:ea typeface="微軟正黑體" panose="020B0604030504040204" pitchFamily="34" charset="-120"/>
              </a:rPr>
              <a:t>三型介紹</a:t>
            </a:r>
            <a:endParaRPr lang="en-US" altLang="zh-TW" sz="2800" b="1" dirty="0" smtClean="0">
              <a:solidFill>
                <a:schemeClr val="accent1"/>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7D5C33D2-4989-B845-AEF5-95347BA27B94}" type="slidenum">
              <a:rPr kumimoji="1" lang="zh-TW" altLang="en-US" smtClean="0"/>
              <a:pPr/>
              <a:t>5</a:t>
            </a:fld>
            <a:endParaRPr kumimoji="1" lang="zh-TW" altLang="en-US"/>
          </a:p>
        </p:txBody>
      </p:sp>
    </p:spTree>
    <p:extLst>
      <p:ext uri="{BB962C8B-B14F-4D97-AF65-F5344CB8AC3E}">
        <p14:creationId xmlns:p14="http://schemas.microsoft.com/office/powerpoint/2010/main" val="1660599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9570" y="195054"/>
            <a:ext cx="4222631" cy="1200329"/>
          </a:xfrm>
          <a:prstGeom prst="rect">
            <a:avLst/>
          </a:prstGeom>
          <a:noFill/>
        </p:spPr>
        <p:txBody>
          <a:bodyPr wrap="none" rtlCol="0">
            <a:spAutoFit/>
          </a:bodyPr>
          <a:lstStyle/>
          <a:p>
            <a:pPr>
              <a:defRPr/>
            </a:pPr>
            <a:r>
              <a:rPr lang="zh-TW" altLang="en-US" sz="4000" b="1" dirty="0" smtClean="0">
                <a:solidFill>
                  <a:srgbClr val="000000"/>
                </a:solidFill>
                <a:latin typeface="微軟正黑體" panose="020B0604030504040204" pitchFamily="34" charset="-120"/>
                <a:ea typeface="微軟正黑體" panose="020B0604030504040204" pitchFamily="34" charset="-120"/>
              </a:rPr>
              <a:t>二</a:t>
            </a: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4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申請</a:t>
            </a: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說明</a:t>
            </a:r>
            <a:r>
              <a:rPr lang="en-US" altLang="zh-TW" sz="3200" b="1" dirty="0" smtClean="0">
                <a:latin typeface="微軟正黑體" panose="020B0604030504040204" pitchFamily="34" charset="-120"/>
                <a:ea typeface="微軟正黑體" panose="020B0604030504040204" pitchFamily="34" charset="-120"/>
              </a:rPr>
              <a:t>(1/2)</a:t>
            </a:r>
            <a:endParaRPr lang="en-US" altLang="zh-TW" sz="2400" b="1" dirty="0">
              <a:latin typeface="微軟正黑體" panose="020B0604030504040204" pitchFamily="34" charset="-120"/>
              <a:ea typeface="微軟正黑體" panose="020B0604030504040204" pitchFamily="34"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7" name="文字方塊 6"/>
          <p:cNvSpPr txBox="1"/>
          <p:nvPr/>
        </p:nvSpPr>
        <p:spPr>
          <a:xfrm>
            <a:off x="769620" y="1104900"/>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申請時間</a:t>
            </a:r>
          </a:p>
        </p:txBody>
      </p:sp>
      <p:sp>
        <p:nvSpPr>
          <p:cNvPr id="8" name="矩形 7">
            <a:extLst>
              <a:ext uri="{FF2B5EF4-FFF2-40B4-BE49-F238E27FC236}">
                <a16:creationId xmlns:a16="http://schemas.microsoft.com/office/drawing/2014/main" id="{1940A81B-0FA2-40C4-B78B-E6B3BA15E027}"/>
              </a:ext>
            </a:extLst>
          </p:cNvPr>
          <p:cNvSpPr/>
          <p:nvPr/>
        </p:nvSpPr>
        <p:spPr>
          <a:xfrm>
            <a:off x="769620" y="1629371"/>
            <a:ext cx="10850160" cy="1354217"/>
          </a:xfrm>
          <a:prstGeom prst="rect">
            <a:avLst/>
          </a:prstGeom>
        </p:spPr>
        <p:txBody>
          <a:bodyPr wrap="square">
            <a:spAutoFit/>
          </a:bodyPr>
          <a:lstStyle/>
          <a:p>
            <a:pPr marL="359815"/>
            <a:r>
              <a:rPr lang="zh-TW" altLang="en-US" sz="2400" b="1" dirty="0">
                <a:latin typeface="微軟正黑體" panose="020B0604030504040204" pitchFamily="34" charset="-120"/>
                <a:ea typeface="微軟正黑體" panose="020B0604030504040204" pitchFamily="34" charset="-120"/>
              </a:rPr>
              <a:t>自</a:t>
            </a:r>
            <a:r>
              <a:rPr lang="en-US" altLang="zh-TW" sz="2400" b="1" dirty="0" smtClean="0">
                <a:solidFill>
                  <a:srgbClr val="0000FF"/>
                </a:solidFill>
                <a:latin typeface="微軟正黑體" panose="020B0604030504040204" pitchFamily="34" charset="-120"/>
                <a:ea typeface="微軟正黑體" panose="020B0604030504040204" pitchFamily="34" charset="-120"/>
              </a:rPr>
              <a:t>111</a:t>
            </a:r>
            <a:r>
              <a:rPr lang="zh-TW" altLang="en-US" sz="2400" b="1" dirty="0" smtClean="0">
                <a:solidFill>
                  <a:srgbClr val="0000FF"/>
                </a:solidFill>
                <a:latin typeface="微軟正黑體" panose="020B0604030504040204" pitchFamily="34" charset="-120"/>
                <a:ea typeface="微軟正黑體" panose="020B0604030504040204" pitchFamily="34" charset="-120"/>
              </a:rPr>
              <a:t>年</a:t>
            </a:r>
            <a:r>
              <a:rPr lang="en-US" altLang="zh-TW" sz="2400" b="1" dirty="0" smtClean="0">
                <a:solidFill>
                  <a:srgbClr val="0000FF"/>
                </a:solidFill>
                <a:latin typeface="微軟正黑體" panose="020B0604030504040204" pitchFamily="34" charset="-120"/>
                <a:ea typeface="微軟正黑體" panose="020B0604030504040204" pitchFamily="34" charset="-120"/>
              </a:rPr>
              <a:t>5</a:t>
            </a:r>
            <a:r>
              <a:rPr lang="zh-TW" altLang="en-US" sz="2400" b="1" dirty="0" smtClean="0">
                <a:solidFill>
                  <a:srgbClr val="0000FF"/>
                </a:solidFill>
                <a:latin typeface="微軟正黑體" panose="020B0604030504040204" pitchFamily="34" charset="-120"/>
                <a:ea typeface="微軟正黑體" panose="020B0604030504040204" pitchFamily="34" charset="-120"/>
              </a:rPr>
              <a:t>月</a:t>
            </a:r>
            <a:r>
              <a:rPr lang="en-US" altLang="zh-TW" sz="2400" b="1" dirty="0" smtClean="0">
                <a:solidFill>
                  <a:srgbClr val="0000FF"/>
                </a:solidFill>
                <a:latin typeface="微軟正黑體" panose="020B0604030504040204" pitchFamily="34" charset="-120"/>
                <a:ea typeface="微軟正黑體" panose="020B0604030504040204" pitchFamily="34" charset="-120"/>
              </a:rPr>
              <a:t>16</a:t>
            </a:r>
            <a:r>
              <a:rPr lang="zh-TW" altLang="en-US" sz="2400" b="1" dirty="0" smtClean="0">
                <a:solidFill>
                  <a:srgbClr val="0000FF"/>
                </a:solidFill>
                <a:latin typeface="微軟正黑體" panose="020B0604030504040204" pitchFamily="34" charset="-120"/>
                <a:ea typeface="微軟正黑體" panose="020B0604030504040204" pitchFamily="34" charset="-120"/>
              </a:rPr>
              <a:t>日</a:t>
            </a:r>
            <a:r>
              <a:rPr lang="zh-TW" altLang="en-US" sz="2400" b="1" dirty="0">
                <a:latin typeface="微軟正黑體" panose="020B0604030504040204" pitchFamily="34" charset="-120"/>
                <a:ea typeface="微軟正黑體" panose="020B0604030504040204" pitchFamily="34" charset="-120"/>
              </a:rPr>
              <a:t>開始至</a:t>
            </a:r>
            <a:r>
              <a:rPr lang="en-US" altLang="zh-TW" sz="2400" b="1" dirty="0" smtClean="0">
                <a:solidFill>
                  <a:srgbClr val="3333FF"/>
                </a:solidFill>
                <a:latin typeface="微軟正黑體" panose="020B0604030504040204" pitchFamily="34" charset="-120"/>
                <a:ea typeface="微軟正黑體" panose="020B0604030504040204" pitchFamily="34" charset="-120"/>
              </a:rPr>
              <a:t>111</a:t>
            </a:r>
            <a:r>
              <a:rPr lang="zh-TW" altLang="en-US" sz="2400" b="1" dirty="0" smtClean="0">
                <a:solidFill>
                  <a:srgbClr val="3333FF"/>
                </a:solidFill>
                <a:latin typeface="微軟正黑體" panose="020B0604030504040204" pitchFamily="34" charset="-120"/>
                <a:ea typeface="微軟正黑體" panose="020B0604030504040204" pitchFamily="34" charset="-120"/>
              </a:rPr>
              <a:t>年</a:t>
            </a:r>
            <a:r>
              <a:rPr lang="en-US" altLang="zh-TW" sz="2400" b="1" dirty="0">
                <a:solidFill>
                  <a:srgbClr val="3333FF"/>
                </a:solidFill>
                <a:latin typeface="微軟正黑體" panose="020B0604030504040204" pitchFamily="34" charset="-120"/>
                <a:ea typeface="微軟正黑體" panose="020B0604030504040204" pitchFamily="34" charset="-120"/>
              </a:rPr>
              <a:t>8</a:t>
            </a:r>
            <a:r>
              <a:rPr lang="zh-TW" altLang="en-US" sz="2400" b="1" dirty="0" smtClean="0">
                <a:solidFill>
                  <a:srgbClr val="3333FF"/>
                </a:solidFill>
                <a:latin typeface="微軟正黑體" panose="020B0604030504040204" pitchFamily="34" charset="-120"/>
                <a:ea typeface="微軟正黑體" panose="020B0604030504040204" pitchFamily="34" charset="-120"/>
              </a:rPr>
              <a:t>月</a:t>
            </a:r>
            <a:r>
              <a:rPr lang="en-US" altLang="zh-TW" sz="2400" b="1" dirty="0" smtClean="0">
                <a:solidFill>
                  <a:srgbClr val="3333FF"/>
                </a:solidFill>
                <a:latin typeface="微軟正黑體" panose="020B0604030504040204" pitchFamily="34" charset="-120"/>
                <a:ea typeface="微軟正黑體" panose="020B0604030504040204" pitchFamily="34" charset="-120"/>
              </a:rPr>
              <a:t>12</a:t>
            </a:r>
            <a:r>
              <a:rPr lang="zh-TW" altLang="en-US" sz="2400" b="1" dirty="0" smtClean="0">
                <a:solidFill>
                  <a:srgbClr val="3333FF"/>
                </a:solidFill>
                <a:latin typeface="微軟正黑體" panose="020B0604030504040204" pitchFamily="34" charset="-120"/>
                <a:ea typeface="微軟正黑體" panose="020B0604030504040204" pitchFamily="34" charset="-120"/>
              </a:rPr>
              <a:t>日</a:t>
            </a:r>
            <a:r>
              <a:rPr lang="zh-TW" altLang="en-US" sz="2400" b="1" dirty="0">
                <a:latin typeface="微軟正黑體" panose="020B0604030504040204" pitchFamily="34" charset="-120"/>
                <a:ea typeface="微軟正黑體" panose="020B0604030504040204" pitchFamily="34" charset="-120"/>
              </a:rPr>
              <a:t>截</a:t>
            </a:r>
            <a:r>
              <a:rPr lang="zh-TW" altLang="en-US" sz="2400" b="1" dirty="0" smtClean="0">
                <a:latin typeface="微軟正黑體" panose="020B0604030504040204" pitchFamily="34" charset="-120"/>
                <a:ea typeface="微軟正黑體" panose="020B0604030504040204" pitchFamily="34" charset="-120"/>
              </a:rPr>
              <a:t>止</a:t>
            </a:r>
            <a:r>
              <a:rPr lang="zh-TW" altLang="en-US" sz="2400" b="1" dirty="0">
                <a:latin typeface="微軟正黑體" panose="020B0604030504040204" pitchFamily="34" charset="-120"/>
                <a:ea typeface="微軟正黑體" panose="020B0604030504040204" pitchFamily="34" charset="-120"/>
              </a:rPr>
              <a:t>受理</a:t>
            </a:r>
            <a:r>
              <a:rPr lang="zh-TW" altLang="en-US" sz="2400" b="1" dirty="0">
                <a:solidFill>
                  <a:srgbClr val="0000FF"/>
                </a:solidFill>
                <a:latin typeface="微軟正黑體" panose="020B0604030504040204" pitchFamily="34" charset="-120"/>
                <a:ea typeface="微軟正黑體" panose="020B0604030504040204" pitchFamily="34" charset="-120"/>
              </a:rPr>
              <a:t>線上申請</a:t>
            </a:r>
            <a:r>
              <a:rPr lang="zh-TW" altLang="en-US" sz="2400" b="1" dirty="0" smtClean="0">
                <a:latin typeface="微軟正黑體" panose="020B0604030504040204" pitchFamily="34" charset="-120"/>
                <a:ea typeface="微軟正黑體" panose="020B0604030504040204" pitchFamily="34" charset="-120"/>
              </a:rPr>
              <a:t>作業</a:t>
            </a:r>
            <a:endParaRPr lang="en-US" altLang="zh-TW" sz="2400" b="1" dirty="0" smtClean="0">
              <a:latin typeface="微軟正黑體" panose="020B0604030504040204" pitchFamily="34" charset="-120"/>
              <a:ea typeface="微軟正黑體" panose="020B0604030504040204" pitchFamily="34" charset="-120"/>
            </a:endParaRPr>
          </a:p>
          <a:p>
            <a:pPr marL="88900">
              <a:spcBef>
                <a:spcPts val="600"/>
              </a:spcBef>
              <a:tabLst>
                <a:tab pos="452438" algn="l"/>
              </a:tabLst>
            </a:pPr>
            <a:r>
              <a:rPr lang="zh-TW" altLang="en-US" sz="2400" b="1" dirty="0" smtClean="0">
                <a:latin typeface="微軟正黑體" panose="020B0604030504040204" pitchFamily="34" charset="-120"/>
                <a:ea typeface="微軟正黑體" panose="020B0604030504040204" pitchFamily="34" charset="-120"/>
              </a:rPr>
              <a:t>  </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 </a:t>
            </a:r>
            <a:r>
              <a:rPr lang="zh-TW" altLang="zh-TW" sz="2400" b="1" dirty="0" smtClean="0">
                <a:latin typeface="微軟正黑體" panose="020B0604030504040204" pitchFamily="34" charset="-120"/>
                <a:ea typeface="微軟正黑體" panose="020B0604030504040204" pitchFamily="34" charset="-120"/>
              </a:rPr>
              <a:t>申請</a:t>
            </a:r>
            <a:r>
              <a:rPr lang="zh-TW" altLang="zh-TW" sz="2400" b="1" dirty="0">
                <a:solidFill>
                  <a:srgbClr val="ED7D31"/>
                </a:solidFill>
                <a:latin typeface="微軟正黑體" panose="020B0604030504040204" pitchFamily="34" charset="-120"/>
                <a:ea typeface="微軟正黑體" panose="020B0604030504040204" pitchFamily="34" charset="-120"/>
              </a:rPr>
              <a:t>前瞻技術研發型</a:t>
            </a:r>
            <a:r>
              <a:rPr lang="zh-TW" altLang="zh-TW" sz="2400" b="1" dirty="0">
                <a:latin typeface="微軟正黑體" panose="020B0604030504040204" pitchFamily="34" charset="-120"/>
                <a:ea typeface="微軟正黑體" panose="020B0604030504040204" pitchFamily="34" charset="-120"/>
              </a:rPr>
              <a:t>計畫者，應於</a:t>
            </a:r>
            <a:r>
              <a:rPr lang="en-US" altLang="zh-TW" sz="2400" b="1" dirty="0">
                <a:solidFill>
                  <a:srgbClr val="3333FF"/>
                </a:solidFill>
                <a:latin typeface="微軟正黑體" panose="020B0604030504040204" pitchFamily="34" charset="-120"/>
                <a:ea typeface="微軟正黑體" panose="020B0604030504040204" pitchFamily="34" charset="-120"/>
              </a:rPr>
              <a:t>111</a:t>
            </a:r>
            <a:r>
              <a:rPr lang="zh-TW" altLang="zh-TW" sz="2400" b="1" dirty="0">
                <a:solidFill>
                  <a:srgbClr val="3333FF"/>
                </a:solidFill>
                <a:latin typeface="微軟正黑體" panose="020B0604030504040204" pitchFamily="34" charset="-120"/>
                <a:ea typeface="微軟正黑體" panose="020B0604030504040204" pitchFamily="34" charset="-120"/>
              </a:rPr>
              <a:t>年</a:t>
            </a:r>
            <a:r>
              <a:rPr lang="en-US" altLang="zh-TW" sz="2400" b="1" dirty="0">
                <a:solidFill>
                  <a:srgbClr val="3333FF"/>
                </a:solidFill>
                <a:latin typeface="微軟正黑體" panose="020B0604030504040204" pitchFamily="34" charset="-120"/>
                <a:ea typeface="微軟正黑體" panose="020B0604030504040204" pitchFamily="34" charset="-120"/>
              </a:rPr>
              <a:t>6</a:t>
            </a:r>
            <a:r>
              <a:rPr lang="zh-TW" altLang="zh-TW" sz="2400" b="1" dirty="0" smtClean="0">
                <a:solidFill>
                  <a:srgbClr val="3333FF"/>
                </a:solidFill>
                <a:latin typeface="微軟正黑體" panose="020B0604030504040204" pitchFamily="34" charset="-120"/>
                <a:ea typeface="微軟正黑體" panose="020B0604030504040204" pitchFamily="34" charset="-120"/>
              </a:rPr>
              <a:t>月</a:t>
            </a:r>
            <a:r>
              <a:rPr lang="en-US" altLang="zh-TW" sz="2400" b="1" dirty="0" smtClean="0">
                <a:solidFill>
                  <a:srgbClr val="3333FF"/>
                </a:solidFill>
                <a:latin typeface="微軟正黑體" panose="020B0604030504040204" pitchFamily="34" charset="-120"/>
                <a:ea typeface="微軟正黑體" panose="020B0604030504040204" pitchFamily="34" charset="-120"/>
              </a:rPr>
              <a:t>13</a:t>
            </a:r>
            <a:r>
              <a:rPr lang="zh-TW" altLang="zh-TW" sz="2400" b="1" dirty="0" smtClean="0">
                <a:solidFill>
                  <a:srgbClr val="3333FF"/>
                </a:solidFill>
                <a:latin typeface="微軟正黑體" panose="020B0604030504040204" pitchFamily="34" charset="-120"/>
                <a:ea typeface="微軟正黑體" panose="020B0604030504040204" pitchFamily="34" charset="-120"/>
              </a:rPr>
              <a:t>日</a:t>
            </a:r>
            <a:r>
              <a:rPr lang="zh-TW" altLang="zh-TW" sz="2400" b="1" dirty="0" smtClean="0">
                <a:latin typeface="微軟正黑體" panose="020B0604030504040204" pitchFamily="34" charset="-120"/>
                <a:ea typeface="微軟正黑體" panose="020B0604030504040204" pitchFamily="34" charset="-120"/>
              </a:rPr>
              <a:t>前</a:t>
            </a:r>
            <a:r>
              <a:rPr lang="zh-TW" altLang="zh-TW" sz="2400" b="1" dirty="0">
                <a:latin typeface="微軟正黑體" panose="020B0604030504040204" pitchFamily="34" charset="-120"/>
                <a:ea typeface="微軟正黑體" panose="020B0604030504040204" pitchFamily="34" charset="-120"/>
              </a:rPr>
              <a:t>先行繳交</a:t>
            </a:r>
            <a:r>
              <a:rPr lang="zh-TW" altLang="zh-TW" sz="2400" b="1" dirty="0">
                <a:solidFill>
                  <a:srgbClr val="ED7D31"/>
                </a:solidFill>
                <a:latin typeface="微軟正黑體" panose="020B0604030504040204" pitchFamily="34" charset="-120"/>
                <a:ea typeface="微軟正黑體" panose="020B0604030504040204" pitchFamily="34" charset="-120"/>
              </a:rPr>
              <a:t>計畫構想</a:t>
            </a:r>
            <a:r>
              <a:rPr lang="zh-TW" altLang="zh-TW" sz="2400" b="1" dirty="0" smtClean="0">
                <a:solidFill>
                  <a:srgbClr val="ED7D31"/>
                </a:solidFill>
                <a:latin typeface="微軟正黑體" panose="020B0604030504040204" pitchFamily="34" charset="-120"/>
                <a:ea typeface="微軟正黑體" panose="020B0604030504040204" pitchFamily="34" charset="-120"/>
              </a:rPr>
              <a:t>申請</a:t>
            </a:r>
            <a:r>
              <a:rPr lang="en-US" altLang="zh-TW" sz="2400" b="1" dirty="0" smtClean="0">
                <a:solidFill>
                  <a:srgbClr val="ED7D31"/>
                </a:solidFill>
                <a:latin typeface="微軟正黑體" panose="020B0604030504040204" pitchFamily="34" charset="-120"/>
                <a:ea typeface="微軟正黑體" panose="020B0604030504040204" pitchFamily="34" charset="-120"/>
              </a:rPr>
              <a:t>   </a:t>
            </a:r>
          </a:p>
          <a:p>
            <a:pPr marL="88900">
              <a:spcBef>
                <a:spcPts val="600"/>
              </a:spcBef>
              <a:tabLst>
                <a:tab pos="452438" algn="l"/>
              </a:tabLst>
            </a:pPr>
            <a:r>
              <a:rPr lang="en-US" altLang="zh-TW" sz="2400" b="1" dirty="0">
                <a:solidFill>
                  <a:srgbClr val="ED7D31"/>
                </a:solidFill>
                <a:latin typeface="微軟正黑體" panose="020B0604030504040204" pitchFamily="34" charset="-120"/>
                <a:ea typeface="微軟正黑體" panose="020B0604030504040204" pitchFamily="34" charset="-120"/>
              </a:rPr>
              <a:t> </a:t>
            </a:r>
            <a:r>
              <a:rPr lang="en-US" altLang="zh-TW" sz="2400" b="1" dirty="0" smtClean="0">
                <a:solidFill>
                  <a:srgbClr val="ED7D31"/>
                </a:solidFill>
                <a:latin typeface="微軟正黑體" panose="020B0604030504040204" pitchFamily="34" charset="-120"/>
                <a:ea typeface="微軟正黑體" panose="020B0604030504040204" pitchFamily="34" charset="-120"/>
              </a:rPr>
              <a:t>    </a:t>
            </a:r>
            <a:r>
              <a:rPr lang="zh-TW" altLang="en-US" sz="2400" b="1" dirty="0" smtClean="0">
                <a:solidFill>
                  <a:srgbClr val="ED7D31"/>
                </a:solidFill>
                <a:latin typeface="微軟正黑體" panose="020B0604030504040204" pitchFamily="34" charset="-120"/>
                <a:ea typeface="微軟正黑體" panose="020B0604030504040204" pitchFamily="34" charset="-120"/>
              </a:rPr>
              <a:t>書</a:t>
            </a:r>
            <a:r>
              <a:rPr lang="en-US" altLang="zh-TW" sz="2400" b="1" dirty="0" smtClean="0">
                <a:solidFill>
                  <a:srgbClr val="3333FF"/>
                </a:solidFill>
                <a:latin typeface="微軟正黑體" panose="020B0604030504040204" pitchFamily="34" charset="-120"/>
                <a:ea typeface="微軟正黑體" panose="020B0604030504040204" pitchFamily="34" charset="-120"/>
              </a:rPr>
              <a:t>(</a:t>
            </a:r>
            <a:r>
              <a:rPr lang="zh-TW" altLang="en-US" sz="2400" b="1" dirty="0" smtClean="0">
                <a:solidFill>
                  <a:srgbClr val="3333FF"/>
                </a:solidFill>
                <a:latin typeface="微軟正黑體" panose="020B0604030504040204" pitchFamily="34" charset="-120"/>
                <a:ea typeface="微軟正黑體" panose="020B0604030504040204" pitchFamily="34" charset="-120"/>
              </a:rPr>
              <a:t>紙本作業</a:t>
            </a:r>
            <a:r>
              <a:rPr lang="en-US" altLang="zh-TW" sz="2400" b="1" dirty="0" smtClean="0">
                <a:solidFill>
                  <a:srgbClr val="3333FF"/>
                </a:solidFill>
                <a:latin typeface="微軟正黑體" panose="020B0604030504040204" pitchFamily="34" charset="-120"/>
                <a:ea typeface="微軟正黑體" panose="020B0604030504040204" pitchFamily="34" charset="-120"/>
              </a:rPr>
              <a:t>)</a:t>
            </a:r>
            <a:r>
              <a:rPr lang="zh-TW" altLang="zh-TW" sz="2400" b="1" dirty="0" smtClean="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審查通過者，始得依本部通知期限</a:t>
            </a:r>
            <a:r>
              <a:rPr lang="zh-TW" altLang="zh-TW" sz="2400" b="1" dirty="0" smtClean="0">
                <a:latin typeface="微軟正黑體" panose="020B0604030504040204" pitchFamily="34" charset="-120"/>
                <a:ea typeface="微軟正黑體" panose="020B0604030504040204" pitchFamily="34" charset="-120"/>
              </a:rPr>
              <a:t>內</a:t>
            </a:r>
            <a:r>
              <a:rPr lang="zh-TW" altLang="en-US" sz="2400" b="1" dirty="0">
                <a:latin typeface="微軟正黑體" panose="020B0604030504040204" pitchFamily="34" charset="-120"/>
                <a:ea typeface="微軟正黑體" panose="020B0604030504040204" pitchFamily="34" charset="-120"/>
              </a:rPr>
              <a:t>線上</a:t>
            </a:r>
            <a:r>
              <a:rPr lang="zh-TW" altLang="en-US" sz="2400" b="1" dirty="0" smtClean="0">
                <a:latin typeface="微軟正黑體" panose="020B0604030504040204" pitchFamily="34" charset="-120"/>
                <a:ea typeface="微軟正黑體" panose="020B0604030504040204" pitchFamily="34" charset="-120"/>
              </a:rPr>
              <a:t>申請</a:t>
            </a:r>
            <a:endParaRPr lang="zh-TW" altLang="en-US" sz="2400" b="1" dirty="0">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769620" y="3088084"/>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申請程序</a:t>
            </a:r>
          </a:p>
        </p:txBody>
      </p:sp>
      <p:sp>
        <p:nvSpPr>
          <p:cNvPr id="10" name="矩形 9"/>
          <p:cNvSpPr/>
          <p:nvPr/>
        </p:nvSpPr>
        <p:spPr>
          <a:xfrm>
            <a:off x="1141561" y="3629813"/>
            <a:ext cx="10478219" cy="830997"/>
          </a:xfrm>
          <a:prstGeom prst="rect">
            <a:avLst/>
          </a:prstGeom>
        </p:spPr>
        <p:txBody>
          <a:bodyPr wrap="square">
            <a:spAutoFit/>
          </a:bodyPr>
          <a:lstStyle/>
          <a:p>
            <a:r>
              <a:rPr lang="zh-TW" altLang="en-US" sz="2400" b="1" dirty="0">
                <a:latin typeface="微軟正黑體" panose="020B0604030504040204" pitchFamily="34" charset="-120"/>
                <a:ea typeface="微軟正黑體" panose="020B0604030504040204" pitchFamily="34" charset="-120"/>
              </a:rPr>
              <a:t>申請名冊及申請機構切結書各</a:t>
            </a:r>
            <a:r>
              <a:rPr lang="en-US" altLang="zh-TW" sz="2400" b="1" dirty="0">
                <a:latin typeface="微軟正黑體" panose="020B0604030504040204" pitchFamily="34" charset="-120"/>
                <a:ea typeface="微軟正黑體" panose="020B0604030504040204" pitchFamily="34" charset="-120"/>
              </a:rPr>
              <a:t>1</a:t>
            </a:r>
            <a:r>
              <a:rPr lang="zh-TW" altLang="en-US" sz="2400" b="1" dirty="0" smtClean="0">
                <a:latin typeface="微軟正黑體" panose="020B0604030504040204" pitchFamily="34" charset="-120"/>
                <a:ea typeface="微軟正黑體" panose="020B0604030504040204" pitchFamily="34" charset="-120"/>
              </a:rPr>
              <a:t>式</a:t>
            </a:r>
            <a:r>
              <a:rPr lang="en-US" altLang="zh-TW" sz="2400" b="1" dirty="0" smtClean="0">
                <a:latin typeface="微軟正黑體" panose="020B0604030504040204" pitchFamily="34" charset="-120"/>
                <a:ea typeface="微軟正黑體" panose="020B0604030504040204" pitchFamily="34" charset="-120"/>
              </a:rPr>
              <a:t>2</a:t>
            </a:r>
            <a:r>
              <a:rPr lang="zh-TW" altLang="en-US" sz="2400" b="1" dirty="0" smtClean="0">
                <a:latin typeface="微軟正黑體" panose="020B0604030504040204" pitchFamily="34" charset="-120"/>
                <a:ea typeface="微軟正黑體" panose="020B0604030504040204" pitchFamily="34" charset="-120"/>
              </a:rPr>
              <a:t>份</a:t>
            </a:r>
            <a:r>
              <a:rPr lang="zh-TW" altLang="en-US" sz="2400" b="1" dirty="0">
                <a:latin typeface="微軟正黑體" panose="020B0604030504040204" pitchFamily="34" charset="-120"/>
                <a:ea typeface="微軟正黑體" panose="020B0604030504040204" pitchFamily="34" charset="-120"/>
              </a:rPr>
              <a:t>，應於</a:t>
            </a:r>
            <a:r>
              <a:rPr lang="en-US" altLang="zh-TW" sz="2400" b="1" dirty="0">
                <a:solidFill>
                  <a:srgbClr val="0000FF"/>
                </a:solidFill>
                <a:latin typeface="微軟正黑體" panose="020B0604030504040204" pitchFamily="34" charset="-120"/>
                <a:ea typeface="微軟正黑體" panose="020B0604030504040204" pitchFamily="34" charset="-120"/>
              </a:rPr>
              <a:t>111</a:t>
            </a:r>
            <a:r>
              <a:rPr lang="zh-TW" altLang="en-US" sz="2400" b="1" dirty="0" smtClean="0">
                <a:solidFill>
                  <a:srgbClr val="0000FF"/>
                </a:solidFill>
                <a:latin typeface="微軟正黑體" panose="020B0604030504040204" pitchFamily="34" charset="-120"/>
                <a:ea typeface="微軟正黑體" panose="020B0604030504040204" pitchFamily="34" charset="-120"/>
              </a:rPr>
              <a:t>年</a:t>
            </a:r>
            <a:r>
              <a:rPr lang="en-US" altLang="zh-TW" sz="2400" b="1" dirty="0">
                <a:solidFill>
                  <a:srgbClr val="0000FF"/>
                </a:solidFill>
                <a:latin typeface="微軟正黑體" panose="020B0604030504040204" pitchFamily="34" charset="-120"/>
                <a:ea typeface="微軟正黑體" panose="020B0604030504040204" pitchFamily="34" charset="-120"/>
              </a:rPr>
              <a:t>8</a:t>
            </a:r>
            <a:r>
              <a:rPr lang="zh-TW" altLang="en-US" sz="2400" b="1" dirty="0" smtClean="0">
                <a:solidFill>
                  <a:srgbClr val="0000FF"/>
                </a:solidFill>
                <a:latin typeface="微軟正黑體" panose="020B0604030504040204" pitchFamily="34" charset="-120"/>
                <a:ea typeface="微軟正黑體" panose="020B0604030504040204" pitchFamily="34" charset="-120"/>
              </a:rPr>
              <a:t>月</a:t>
            </a:r>
            <a:r>
              <a:rPr lang="en-US" altLang="zh-TW" sz="2400" b="1" dirty="0" smtClean="0">
                <a:solidFill>
                  <a:srgbClr val="0000FF"/>
                </a:solidFill>
                <a:latin typeface="微軟正黑體" panose="020B0604030504040204" pitchFamily="34" charset="-120"/>
                <a:ea typeface="微軟正黑體" panose="020B0604030504040204" pitchFamily="34" charset="-120"/>
              </a:rPr>
              <a:t>12</a:t>
            </a:r>
            <a:r>
              <a:rPr lang="zh-TW" altLang="en-US" sz="2400" b="1" dirty="0" smtClean="0">
                <a:solidFill>
                  <a:srgbClr val="0000FF"/>
                </a:solidFill>
                <a:latin typeface="微軟正黑體" panose="020B0604030504040204" pitchFamily="34" charset="-120"/>
                <a:ea typeface="微軟正黑體" panose="020B0604030504040204" pitchFamily="34" charset="-120"/>
              </a:rPr>
              <a:t>日</a:t>
            </a:r>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五</a:t>
            </a:r>
            <a:r>
              <a:rPr lang="en-US" altLang="zh-TW" sz="2400" b="1" dirty="0">
                <a:solidFill>
                  <a:srgbClr val="0000FF"/>
                </a:solidFill>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前函送本部</a:t>
            </a:r>
            <a:r>
              <a:rPr lang="zh-TW" altLang="en-US" sz="2400" b="1" dirty="0">
                <a:latin typeface="微軟正黑體" panose="020B0604030504040204" pitchFamily="34" charset="-120"/>
                <a:ea typeface="微軟正黑體" panose="020B0604030504040204" pitchFamily="34" charset="-120"/>
              </a:rPr>
              <a:t>，</a:t>
            </a:r>
            <a:r>
              <a:rPr lang="zh-TW" altLang="en-US" sz="2400" b="1" dirty="0">
                <a:solidFill>
                  <a:srgbClr val="0000FF"/>
                </a:solidFill>
                <a:latin typeface="微軟正黑體" panose="020B0604030504040204" pitchFamily="34" charset="-120"/>
                <a:ea typeface="微軟正黑體" panose="020B0604030504040204" pitchFamily="34" charset="-120"/>
              </a:rPr>
              <a:t>逾期不予</a:t>
            </a:r>
            <a:r>
              <a:rPr lang="zh-TW" altLang="en-US" sz="2400" b="1" dirty="0" smtClean="0">
                <a:solidFill>
                  <a:srgbClr val="0000FF"/>
                </a:solidFill>
                <a:latin typeface="微軟正黑體" panose="020B0604030504040204" pitchFamily="34" charset="-120"/>
                <a:ea typeface="微軟正黑體" panose="020B0604030504040204" pitchFamily="34" charset="-120"/>
              </a:rPr>
              <a:t>受理</a:t>
            </a:r>
            <a:endParaRPr lang="en-US" altLang="zh-TW" sz="2400" b="1" dirty="0" smtClean="0">
              <a:solidFill>
                <a:srgbClr val="0000FF"/>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769620" y="4885563"/>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執行期間</a:t>
            </a:r>
          </a:p>
        </p:txBody>
      </p:sp>
      <p:sp>
        <p:nvSpPr>
          <p:cNvPr id="12" name="矩形 11">
            <a:extLst>
              <a:ext uri="{FF2B5EF4-FFF2-40B4-BE49-F238E27FC236}">
                <a16:creationId xmlns:a16="http://schemas.microsoft.com/office/drawing/2014/main" id="{1940A81B-0FA2-40C4-B78B-E6B3BA15E027}"/>
              </a:ext>
            </a:extLst>
          </p:cNvPr>
          <p:cNvSpPr/>
          <p:nvPr/>
        </p:nvSpPr>
        <p:spPr>
          <a:xfrm>
            <a:off x="769620" y="5408783"/>
            <a:ext cx="10635143" cy="461665"/>
          </a:xfrm>
          <a:prstGeom prst="rect">
            <a:avLst/>
          </a:prstGeom>
        </p:spPr>
        <p:txBody>
          <a:bodyPr wrap="square">
            <a:spAutoFit/>
          </a:bodyPr>
          <a:lstStyle/>
          <a:p>
            <a:pPr marL="359815"/>
            <a:r>
              <a:rPr lang="zh-TW" altLang="en-US" sz="2400" b="1" dirty="0">
                <a:latin typeface="微軟正黑體" panose="020B0604030504040204" pitchFamily="34" charset="-120"/>
                <a:ea typeface="微軟正黑體" panose="020B0604030504040204" pitchFamily="34" charset="-120"/>
              </a:rPr>
              <a:t>自</a:t>
            </a:r>
            <a:r>
              <a:rPr lang="en-US" altLang="zh-TW" sz="2400" b="1" dirty="0">
                <a:solidFill>
                  <a:srgbClr val="0000FF"/>
                </a:solidFill>
                <a:latin typeface="微軟正黑體" panose="020B0604030504040204" pitchFamily="34" charset="-120"/>
                <a:ea typeface="微軟正黑體" panose="020B0604030504040204" pitchFamily="34" charset="-120"/>
              </a:rPr>
              <a:t>111</a:t>
            </a:r>
            <a:r>
              <a:rPr lang="zh-TW" altLang="en-US" sz="2400" b="1" dirty="0" smtClean="0">
                <a:solidFill>
                  <a:srgbClr val="0000FF"/>
                </a:solidFill>
                <a:latin typeface="微軟正黑體" panose="020B0604030504040204" pitchFamily="34" charset="-120"/>
                <a:ea typeface="微軟正黑體" panose="020B0604030504040204" pitchFamily="34" charset="-120"/>
              </a:rPr>
              <a:t>年</a:t>
            </a:r>
            <a:r>
              <a:rPr lang="en-US" altLang="zh-TW" sz="2400" b="1" dirty="0" smtClean="0">
                <a:solidFill>
                  <a:srgbClr val="0000FF"/>
                </a:solidFill>
                <a:latin typeface="微軟正黑體" panose="020B0604030504040204" pitchFamily="34" charset="-120"/>
                <a:ea typeface="微軟正黑體" panose="020B0604030504040204" pitchFamily="34" charset="-120"/>
              </a:rPr>
              <a:t>11</a:t>
            </a:r>
            <a:r>
              <a:rPr lang="zh-TW" altLang="en-US" sz="2400" b="1" dirty="0" smtClean="0">
                <a:solidFill>
                  <a:srgbClr val="0000FF"/>
                </a:solidFill>
                <a:latin typeface="微軟正黑體" panose="020B0604030504040204" pitchFamily="34" charset="-120"/>
                <a:ea typeface="微軟正黑體" panose="020B0604030504040204" pitchFamily="34" charset="-120"/>
              </a:rPr>
              <a:t>月</a:t>
            </a:r>
            <a:r>
              <a:rPr lang="en-US" altLang="zh-TW" sz="2400" b="1" dirty="0" smtClean="0">
                <a:solidFill>
                  <a:srgbClr val="0000FF"/>
                </a:solidFill>
                <a:latin typeface="微軟正黑體" panose="020B0604030504040204" pitchFamily="34" charset="-120"/>
                <a:ea typeface="微軟正黑體" panose="020B0604030504040204" pitchFamily="34" charset="-120"/>
              </a:rPr>
              <a:t>1</a:t>
            </a:r>
            <a:r>
              <a:rPr lang="zh-TW" altLang="en-US" sz="2400" b="1" dirty="0">
                <a:solidFill>
                  <a:srgbClr val="0000FF"/>
                </a:solidFill>
                <a:latin typeface="微軟正黑體" panose="020B0604030504040204" pitchFamily="34" charset="-120"/>
                <a:ea typeface="微軟正黑體" panose="020B0604030504040204" pitchFamily="34" charset="-120"/>
              </a:rPr>
              <a:t>日</a:t>
            </a:r>
            <a:r>
              <a:rPr lang="zh-TW" altLang="en-US" sz="2400" b="1" dirty="0" smtClean="0">
                <a:latin typeface="微軟正黑體" panose="020B0604030504040204" pitchFamily="34" charset="-120"/>
                <a:ea typeface="微軟正黑體" panose="020B0604030504040204" pitchFamily="34" charset="-120"/>
              </a:rPr>
              <a:t>開始至</a:t>
            </a:r>
            <a:r>
              <a:rPr lang="en-US" altLang="zh-TW" sz="2400" b="1" dirty="0">
                <a:solidFill>
                  <a:srgbClr val="0000FF"/>
                </a:solidFill>
                <a:latin typeface="微軟正黑體" panose="020B0604030504040204" pitchFamily="34" charset="-120"/>
                <a:ea typeface="微軟正黑體" panose="020B0604030504040204" pitchFamily="34" charset="-120"/>
              </a:rPr>
              <a:t>112</a:t>
            </a:r>
            <a:r>
              <a:rPr lang="zh-TW" altLang="en-US" sz="2400" b="1" dirty="0">
                <a:solidFill>
                  <a:srgbClr val="0000FF"/>
                </a:solidFill>
                <a:latin typeface="微軟正黑體" panose="020B0604030504040204" pitchFamily="34" charset="-120"/>
                <a:ea typeface="微軟正黑體" panose="020B0604030504040204" pitchFamily="34" charset="-120"/>
              </a:rPr>
              <a:t>年</a:t>
            </a:r>
            <a:r>
              <a:rPr lang="en-US" altLang="zh-TW" sz="2400" b="1" dirty="0">
                <a:solidFill>
                  <a:srgbClr val="0000FF"/>
                </a:solidFill>
                <a:latin typeface="微軟正黑體" panose="020B0604030504040204" pitchFamily="34" charset="-120"/>
                <a:ea typeface="微軟正黑體" panose="020B0604030504040204" pitchFamily="34" charset="-120"/>
              </a:rPr>
              <a:t>10</a:t>
            </a:r>
            <a:r>
              <a:rPr lang="zh-TW" altLang="en-US" sz="2400" b="1" dirty="0">
                <a:solidFill>
                  <a:srgbClr val="0000FF"/>
                </a:solidFill>
                <a:latin typeface="微軟正黑體" panose="020B0604030504040204" pitchFamily="34" charset="-120"/>
                <a:ea typeface="微軟正黑體" panose="020B0604030504040204" pitchFamily="34" charset="-120"/>
              </a:rPr>
              <a:t>月</a:t>
            </a:r>
            <a:r>
              <a:rPr lang="en-US" altLang="zh-TW" sz="2400" b="1" dirty="0">
                <a:solidFill>
                  <a:srgbClr val="0000FF"/>
                </a:solidFill>
                <a:latin typeface="微軟正黑體" panose="020B0604030504040204" pitchFamily="34" charset="-120"/>
                <a:ea typeface="微軟正黑體" panose="020B0604030504040204" pitchFamily="34" charset="-120"/>
              </a:rPr>
              <a:t>31</a:t>
            </a:r>
            <a:r>
              <a:rPr lang="zh-TW" altLang="en-US" sz="2400" b="1" dirty="0">
                <a:solidFill>
                  <a:srgbClr val="0000FF"/>
                </a:solidFill>
                <a:latin typeface="微軟正黑體" panose="020B0604030504040204" pitchFamily="34" charset="-120"/>
                <a:ea typeface="微軟正黑體" panose="020B0604030504040204" pitchFamily="34" charset="-120"/>
              </a:rPr>
              <a:t>日</a:t>
            </a:r>
            <a:r>
              <a:rPr lang="zh-TW" altLang="en-US" sz="2400" b="1" dirty="0" smtClean="0">
                <a:latin typeface="微軟正黑體" panose="020B0604030504040204" pitchFamily="34" charset="-120"/>
                <a:ea typeface="微軟正黑體" panose="020B0604030504040204" pitchFamily="34" charset="-120"/>
              </a:rPr>
              <a:t>，依</a:t>
            </a:r>
            <a:r>
              <a:rPr lang="zh-TW" altLang="en-US" sz="2400" b="1" dirty="0">
                <a:latin typeface="微軟正黑體" panose="020B0604030504040204" pitchFamily="34" charset="-120"/>
                <a:ea typeface="微軟正黑體" panose="020B0604030504040204" pitchFamily="34" charset="-120"/>
              </a:rPr>
              <a:t>審查結果決定補助期程</a:t>
            </a:r>
          </a:p>
        </p:txBody>
      </p:sp>
      <p:sp>
        <p:nvSpPr>
          <p:cNvPr id="3" name="投影片編號版面配置區 2"/>
          <p:cNvSpPr>
            <a:spLocks noGrp="1"/>
          </p:cNvSpPr>
          <p:nvPr>
            <p:ph type="sldNum" sz="quarter" idx="12"/>
          </p:nvPr>
        </p:nvSpPr>
        <p:spPr/>
        <p:txBody>
          <a:bodyPr/>
          <a:lstStyle/>
          <a:p>
            <a:fld id="{7D5C33D2-4989-B845-AEF5-95347BA27B94}" type="slidenum">
              <a:rPr kumimoji="1" lang="zh-TW" altLang="en-US" smtClean="0"/>
              <a:pPr/>
              <a:t>6</a:t>
            </a:fld>
            <a:endParaRPr kumimoji="1" lang="zh-TW" altLang="en-US"/>
          </a:p>
        </p:txBody>
      </p:sp>
    </p:spTree>
    <p:extLst>
      <p:ext uri="{BB962C8B-B14F-4D97-AF65-F5344CB8AC3E}">
        <p14:creationId xmlns:p14="http://schemas.microsoft.com/office/powerpoint/2010/main" val="3329246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9570" y="195054"/>
            <a:ext cx="4222631" cy="707886"/>
          </a:xfrm>
          <a:prstGeom prst="rect">
            <a:avLst/>
          </a:prstGeom>
          <a:noFill/>
        </p:spPr>
        <p:txBody>
          <a:bodyPr wrap="none" rtlCol="0">
            <a:spAutoFit/>
          </a:bodyPr>
          <a:lstStyle/>
          <a:p>
            <a:pPr>
              <a:defRPr/>
            </a:pPr>
            <a:r>
              <a:rPr lang="zh-TW" altLang="en-US" sz="4000" b="1" noProof="0" dirty="0">
                <a:solidFill>
                  <a:srgbClr val="000000"/>
                </a:solidFill>
                <a:latin typeface="微軟正黑體" panose="020B0604030504040204" pitchFamily="34" charset="-120"/>
                <a:ea typeface="微軟正黑體" panose="020B0604030504040204" pitchFamily="34" charset="-120"/>
              </a:rPr>
              <a:t>二</a:t>
            </a: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4000" b="1" noProof="0" dirty="0">
                <a:solidFill>
                  <a:srgbClr val="000000"/>
                </a:solidFill>
                <a:latin typeface="微軟正黑體" panose="020B0604030504040204" pitchFamily="34" charset="-120"/>
                <a:ea typeface="微軟正黑體" panose="020B0604030504040204" pitchFamily="34" charset="-120"/>
              </a:rPr>
              <a:t>申請</a:t>
            </a:r>
            <a:r>
              <a:rPr lang="zh-TW" altLang="en-US" sz="4000" b="1" noProof="0" dirty="0" smtClean="0">
                <a:solidFill>
                  <a:srgbClr val="000000"/>
                </a:solidFill>
                <a:latin typeface="微軟正黑體" panose="020B0604030504040204" pitchFamily="34" charset="-120"/>
                <a:ea typeface="微軟正黑體" panose="020B0604030504040204" pitchFamily="34" charset="-120"/>
              </a:rPr>
              <a:t>說明</a:t>
            </a:r>
            <a:r>
              <a:rPr lang="en-US" altLang="zh-TW" sz="3200" b="1" dirty="0" smtClean="0">
                <a:latin typeface="微軟正黑體" panose="020B0604030504040204" pitchFamily="34" charset="-120"/>
                <a:ea typeface="微軟正黑體" panose="020B0604030504040204" pitchFamily="34" charset="-120"/>
              </a:rPr>
              <a:t>(2/2)</a:t>
            </a:r>
            <a:endParaRPr lang="en-US" altLang="zh-TW" sz="2400" b="1" dirty="0">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831404" y="1158861"/>
            <a:ext cx="3063659"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本年度推動重點</a:t>
            </a:r>
          </a:p>
        </p:txBody>
      </p:sp>
      <p:sp>
        <p:nvSpPr>
          <p:cNvPr id="4" name="矩形 3"/>
          <p:cNvSpPr/>
          <p:nvPr/>
        </p:nvSpPr>
        <p:spPr>
          <a:xfrm>
            <a:off x="1569600" y="1901874"/>
            <a:ext cx="10294621" cy="1200329"/>
          </a:xfrm>
          <a:prstGeom prst="rect">
            <a:avLst/>
          </a:prstGeom>
        </p:spPr>
        <p:txBody>
          <a:bodyPr wrap="square">
            <a:spAutoFit/>
          </a:bodyPr>
          <a:lstStyle/>
          <a:p>
            <a:r>
              <a:rPr lang="zh-TW" altLang="zh-TW" sz="2400" b="1" dirty="0">
                <a:latin typeface="微軟正黑體" panose="020B0604030504040204" pitchFamily="34" charset="-120"/>
                <a:ea typeface="微軟正黑體" panose="020B0604030504040204" pitchFamily="34" charset="-120"/>
              </a:rPr>
              <a:t>依本計畫要點分</a:t>
            </a:r>
            <a:r>
              <a:rPr lang="zh-TW" altLang="zh-TW" sz="2400" b="1" dirty="0">
                <a:solidFill>
                  <a:srgbClr val="3333FF"/>
                </a:solidFill>
                <a:latin typeface="微軟正黑體" panose="020B0604030504040204" pitchFamily="34" charset="-120"/>
                <a:ea typeface="微軟正黑體" panose="020B0604030504040204" pitchFamily="34" charset="-120"/>
              </a:rPr>
              <a:t>自然、工程、生科、人文</a:t>
            </a:r>
            <a:r>
              <a:rPr lang="zh-TW" altLang="zh-TW" sz="2400" b="1" dirty="0">
                <a:latin typeface="微軟正黑體" panose="020B0604030504040204" pitchFamily="34" charset="-120"/>
                <a:ea typeface="微軟正黑體" panose="020B0604030504040204" pitchFamily="34" charset="-120"/>
              </a:rPr>
              <a:t>等領域進行徵件外</a:t>
            </a:r>
            <a:endParaRPr lang="en-US" altLang="zh-TW" sz="2400" b="1" dirty="0">
              <a:latin typeface="微軟正黑體" panose="020B0604030504040204" pitchFamily="34" charset="-120"/>
              <a:ea typeface="微軟正黑體" panose="020B0604030504040204" pitchFamily="34" charset="-120"/>
            </a:endParaRPr>
          </a:p>
          <a:p>
            <a:r>
              <a:rPr lang="zh-TW" altLang="zh-TW" sz="2400" b="1" dirty="0">
                <a:latin typeface="微軟正黑體" panose="020B0604030504040204" pitchFamily="34" charset="-120"/>
                <a:ea typeface="微軟正黑體" panose="020B0604030504040204" pitchFamily="34" charset="-120"/>
              </a:rPr>
              <a:t>重點徵求四大研究領域：</a:t>
            </a:r>
            <a:r>
              <a:rPr lang="zh-TW" altLang="zh-TW" sz="2400" b="1" dirty="0">
                <a:solidFill>
                  <a:srgbClr val="3333FF"/>
                </a:solidFill>
                <a:latin typeface="微軟正黑體" panose="020B0604030504040204" pitchFamily="34" charset="-120"/>
                <a:ea typeface="微軟正黑體" panose="020B0604030504040204" pitchFamily="34" charset="-120"/>
              </a:rPr>
              <a:t>淨零碳排、數位轉型、資安、太空衛星</a:t>
            </a:r>
            <a:endParaRPr lang="en-US" altLang="zh-TW" sz="2400" b="1" dirty="0">
              <a:solidFill>
                <a:srgbClr val="3333FF"/>
              </a:solidFill>
              <a:latin typeface="微軟正黑體" panose="020B0604030504040204" pitchFamily="34" charset="-120"/>
              <a:ea typeface="微軟正黑體" panose="020B0604030504040204" pitchFamily="34" charset="-120"/>
            </a:endParaRPr>
          </a:p>
          <a:p>
            <a:r>
              <a:rPr lang="en-US" altLang="zh-TW" sz="2400" b="1" dirty="0">
                <a:latin typeface="微軟正黑體" panose="020B0604030504040204" pitchFamily="34" charset="-120"/>
                <a:ea typeface="微軟正黑體" panose="020B0604030504040204" pitchFamily="34" charset="-120"/>
              </a:rPr>
              <a:t>(</a:t>
            </a:r>
            <a:r>
              <a:rPr lang="zh-TW" altLang="zh-TW" sz="2400" b="1" dirty="0">
                <a:latin typeface="微軟正黑體" panose="020B0604030504040204" pitchFamily="34" charset="-120"/>
                <a:ea typeface="微軟正黑體" panose="020B0604030504040204" pitchFamily="34" charset="-120"/>
              </a:rPr>
              <a:t>線上申請時請於</a:t>
            </a:r>
            <a:r>
              <a:rPr lang="en-US" altLang="zh-TW" sz="2400" b="1" dirty="0">
                <a:latin typeface="微軟正黑體" panose="020B0604030504040204" pitchFamily="34" charset="-120"/>
                <a:ea typeface="微軟正黑體" panose="020B0604030504040204" pitchFamily="34" charset="-120"/>
              </a:rPr>
              <a:t>CM02</a:t>
            </a:r>
            <a:r>
              <a:rPr lang="zh-TW" altLang="zh-TW" sz="2400" b="1" dirty="0">
                <a:latin typeface="微軟正黑體" panose="020B0604030504040204" pitchFamily="34" charset="-120"/>
                <a:ea typeface="微軟正黑體" panose="020B0604030504040204" pitchFamily="34" charset="-120"/>
              </a:rPr>
              <a:t>表摘要及關鍵詞註明所屬領域</a:t>
            </a:r>
            <a:r>
              <a:rPr lang="en-US" altLang="zh-TW" sz="2400" b="1" dirty="0">
                <a:latin typeface="微軟正黑體" panose="020B0604030504040204" pitchFamily="34" charset="-120"/>
                <a:ea typeface="微軟正黑體" panose="020B0604030504040204" pitchFamily="34" charset="-120"/>
              </a:rPr>
              <a:t>)</a:t>
            </a:r>
            <a:endParaRPr lang="zh-TW" altLang="zh-TW" sz="2400" b="1" dirty="0">
              <a:latin typeface="微軟正黑體" panose="020B0604030504040204" pitchFamily="34" charset="-120"/>
              <a:ea typeface="微軟正黑體" panose="020B0604030504040204" pitchFamily="34" charset="-120"/>
            </a:endParaRPr>
          </a:p>
        </p:txBody>
      </p:sp>
      <p:sp>
        <p:nvSpPr>
          <p:cNvPr id="5" name="矩形 4"/>
          <p:cNvSpPr/>
          <p:nvPr/>
        </p:nvSpPr>
        <p:spPr>
          <a:xfrm>
            <a:off x="1569600" y="4120815"/>
            <a:ext cx="9149199" cy="2092881"/>
          </a:xfrm>
          <a:prstGeom prst="rect">
            <a:avLst/>
          </a:prstGeom>
        </p:spPr>
        <p:txBody>
          <a:bodyPr wrap="square">
            <a:spAutoFit/>
          </a:bodyPr>
          <a:lstStyle/>
          <a:p>
            <a:pPr marL="342900" indent="-342900">
              <a:buClr>
                <a:schemeClr val="tx1"/>
              </a:buClr>
              <a:buFont typeface="Arial" panose="020B0604020202020204" pitchFamily="34" charset="0"/>
              <a:buChar char="•"/>
            </a:pPr>
            <a:r>
              <a:rPr lang="zh-TW" altLang="en-US" sz="2400" b="1" dirty="0">
                <a:solidFill>
                  <a:srgbClr val="3333FF"/>
                </a:solidFill>
                <a:latin typeface="微軟正黑體" panose="020B0604030504040204" pitchFamily="34" charset="-120"/>
                <a:ea typeface="微軟正黑體" panose="020B0604030504040204" pitchFamily="34" charset="-120"/>
              </a:rPr>
              <a:t>研發成果之</a:t>
            </a:r>
            <a:r>
              <a:rPr lang="zh-TW" altLang="en-US" sz="2400" b="1" dirty="0" smtClean="0">
                <a:solidFill>
                  <a:srgbClr val="3333FF"/>
                </a:solidFill>
                <a:latin typeface="微軟正黑體" panose="020B0604030504040204" pitchFamily="34" charset="-120"/>
                <a:ea typeface="微軟正黑體" panose="020B0604030504040204" pitchFamily="34" charset="-120"/>
              </a:rPr>
              <a:t>財產權</a:t>
            </a:r>
            <a:r>
              <a:rPr lang="zh-TW" altLang="en-US" sz="2400" b="1" dirty="0" smtClean="0">
                <a:latin typeface="微軟正黑體" panose="020B0604030504040204" pitchFamily="34" charset="-120"/>
                <a:ea typeface="微軟正黑體" panose="020B0604030504040204" pitchFamily="34" charset="-120"/>
              </a:rPr>
              <a:t>由</a:t>
            </a:r>
            <a:r>
              <a:rPr lang="zh-TW" altLang="en-US" sz="2400" b="1" dirty="0">
                <a:latin typeface="微軟正黑體" panose="020B0604030504040204" pitchFamily="34" charset="-120"/>
                <a:ea typeface="微軟正黑體" panose="020B0604030504040204" pitchFamily="34" charset="-120"/>
              </a:rPr>
              <a:t>申請機構與合作企業共有時，應以書面約定</a:t>
            </a:r>
            <a:r>
              <a:rPr lang="zh-TW" altLang="en-US" sz="2400" b="1" u="sng" dirty="0">
                <a:solidFill>
                  <a:srgbClr val="3333FF"/>
                </a:solidFill>
                <a:latin typeface="微軟正黑體" panose="020B0604030504040204" pitchFamily="34" charset="-120"/>
                <a:ea typeface="微軟正黑體" panose="020B0604030504040204" pitchFamily="34" charset="-120"/>
              </a:rPr>
              <a:t>共有年限及相關權利</a:t>
            </a:r>
            <a:r>
              <a:rPr lang="zh-TW" altLang="en-US" sz="2400" b="1" u="sng" dirty="0" smtClean="0">
                <a:solidFill>
                  <a:srgbClr val="3333FF"/>
                </a:solidFill>
                <a:latin typeface="微軟正黑體" panose="020B0604030504040204" pitchFamily="34" charset="-120"/>
                <a:ea typeface="微軟正黑體" panose="020B0604030504040204" pitchFamily="34" charset="-120"/>
              </a:rPr>
              <a:t>義務</a:t>
            </a:r>
            <a:endParaRPr lang="en-US" altLang="zh-TW" sz="2400" b="1" u="sng" dirty="0" smtClean="0">
              <a:solidFill>
                <a:srgbClr val="3333FF"/>
              </a:solidFill>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zh-TW" sz="2400" b="1" dirty="0" smtClean="0">
                <a:latin typeface="微軟正黑體" panose="020B0604030504040204" pitchFamily="34" charset="-120"/>
                <a:ea typeface="微軟正黑體" panose="020B0604030504040204" pitchFamily="34" charset="-120"/>
              </a:rPr>
              <a:t>合作</a:t>
            </a:r>
            <a:r>
              <a:rPr lang="zh-TW" altLang="zh-TW" sz="2400" b="1" dirty="0">
                <a:latin typeface="微軟正黑體" panose="020B0604030504040204" pitchFamily="34" charset="-120"/>
                <a:ea typeface="微軟正黑體" panose="020B0604030504040204" pitchFamily="34" charset="-120"/>
              </a:rPr>
              <a:t>企業由一家或二家以上組成，須有一家為主導企業，且</a:t>
            </a:r>
            <a:r>
              <a:rPr lang="zh-TW" altLang="zh-TW" sz="2400" b="1" dirty="0">
                <a:solidFill>
                  <a:srgbClr val="3333FF"/>
                </a:solidFill>
                <a:latin typeface="微軟正黑體" panose="020B0604030504040204" pitchFamily="34" charset="-120"/>
                <a:ea typeface="微軟正黑體" panose="020B0604030504040204" pitchFamily="34" charset="-120"/>
              </a:rPr>
              <a:t>每家企業於同一期間參與</a:t>
            </a:r>
            <a:r>
              <a:rPr lang="en-US" altLang="zh-TW" sz="2400" b="1" dirty="0">
                <a:solidFill>
                  <a:srgbClr val="3333FF"/>
                </a:solidFill>
                <a:latin typeface="微軟正黑體" panose="020B0604030504040204" pitchFamily="34" charset="-120"/>
                <a:ea typeface="微軟正黑體" panose="020B0604030504040204" pitchFamily="34" charset="-120"/>
              </a:rPr>
              <a:t>(</a:t>
            </a:r>
            <a:r>
              <a:rPr lang="zh-TW" altLang="zh-TW" sz="2400" b="1" dirty="0">
                <a:solidFill>
                  <a:srgbClr val="3333FF"/>
                </a:solidFill>
                <a:latin typeface="微軟正黑體" panose="020B0604030504040204" pitchFamily="34" charset="-120"/>
                <a:ea typeface="微軟正黑體" panose="020B0604030504040204" pitchFamily="34" charset="-120"/>
              </a:rPr>
              <a:t>主導</a:t>
            </a:r>
            <a:r>
              <a:rPr lang="en-US" altLang="zh-TW" sz="2400" b="1" dirty="0">
                <a:solidFill>
                  <a:srgbClr val="3333FF"/>
                </a:solidFill>
                <a:latin typeface="微軟正黑體" panose="020B0604030504040204" pitchFamily="34" charset="-120"/>
                <a:ea typeface="微軟正黑體" panose="020B0604030504040204" pitchFamily="34" charset="-120"/>
              </a:rPr>
              <a:t>)</a:t>
            </a:r>
            <a:r>
              <a:rPr lang="zh-TW" altLang="zh-TW" sz="2400" b="1" dirty="0">
                <a:solidFill>
                  <a:srgbClr val="3333FF"/>
                </a:solidFill>
                <a:latin typeface="微軟正黑體" panose="020B0604030504040204" pitchFamily="34" charset="-120"/>
                <a:ea typeface="微軟正黑體" panose="020B0604030504040204" pitchFamily="34" charset="-120"/>
              </a:rPr>
              <a:t>本計畫至多三</a:t>
            </a:r>
            <a:r>
              <a:rPr lang="zh-TW" altLang="zh-TW" sz="2400" b="1" dirty="0" smtClean="0">
                <a:solidFill>
                  <a:srgbClr val="3333FF"/>
                </a:solidFill>
                <a:latin typeface="微軟正黑體" panose="020B0604030504040204" pitchFamily="34" charset="-120"/>
                <a:ea typeface="微軟正黑體" panose="020B0604030504040204" pitchFamily="34" charset="-120"/>
              </a:rPr>
              <a:t>件</a:t>
            </a:r>
            <a:endParaRPr lang="en-US" altLang="zh-TW" sz="2400" b="1" dirty="0" smtClean="0">
              <a:solidFill>
                <a:srgbClr val="3333FF"/>
              </a:solidFill>
              <a:latin typeface="微軟正黑體" panose="020B0604030504040204" pitchFamily="34" charset="-120"/>
              <a:ea typeface="微軟正黑體" panose="020B0604030504040204" pitchFamily="34" charset="-120"/>
            </a:endParaRPr>
          </a:p>
          <a:p>
            <a:pPr marL="342900" indent="-342900">
              <a:spcBef>
                <a:spcPts val="600"/>
              </a:spcBef>
              <a:buFont typeface="Arial" panose="020B0604020202020204" pitchFamily="34" charset="0"/>
              <a:buChar char="•"/>
            </a:pPr>
            <a:r>
              <a:rPr lang="zh-TW" altLang="zh-TW" sz="2400" b="1" dirty="0">
                <a:latin typeface="微軟正黑體" panose="020B0604030504040204" pitchFamily="34" charset="-120"/>
                <a:ea typeface="微軟正黑體" panose="020B0604030504040204" pitchFamily="34" charset="-120"/>
              </a:rPr>
              <a:t>企業配合</a:t>
            </a:r>
            <a:r>
              <a:rPr lang="zh-TW" altLang="zh-TW" sz="2400" b="1">
                <a:latin typeface="微軟正黑體" panose="020B0604030504040204" pitchFamily="34" charset="-120"/>
                <a:ea typeface="微軟正黑體" panose="020B0604030504040204" pitchFamily="34" charset="-120"/>
              </a:rPr>
              <a:t>款</a:t>
            </a:r>
            <a:r>
              <a:rPr lang="zh-TW" altLang="zh-TW" sz="2400" b="1" u="sng" smtClean="0">
                <a:solidFill>
                  <a:srgbClr val="3333FF"/>
                </a:solidFill>
                <a:latin typeface="微軟正黑體" panose="020B0604030504040204" pitchFamily="34" charset="-120"/>
                <a:ea typeface="微軟正黑體" panose="020B0604030504040204" pitchFamily="34" charset="-120"/>
              </a:rPr>
              <a:t>不</a:t>
            </a:r>
            <a:r>
              <a:rPr lang="zh-TW" altLang="en-US" sz="2400" b="1" u="sng" smtClean="0">
                <a:solidFill>
                  <a:srgbClr val="3333FF"/>
                </a:solidFill>
                <a:latin typeface="微軟正黑體" panose="020B0604030504040204" pitchFamily="34" charset="-120"/>
                <a:ea typeface="微軟正黑體" panose="020B0604030504040204" pitchFamily="34" charset="-120"/>
              </a:rPr>
              <a:t>得</a:t>
            </a:r>
            <a:r>
              <a:rPr lang="zh-TW" altLang="zh-TW" sz="2400" b="1" u="sng" smtClean="0">
                <a:solidFill>
                  <a:srgbClr val="3333FF"/>
                </a:solidFill>
                <a:latin typeface="微軟正黑體" panose="020B0604030504040204" pitchFamily="34" charset="-120"/>
                <a:ea typeface="微軟正黑體" panose="020B0604030504040204" pitchFamily="34" charset="-120"/>
              </a:rPr>
              <a:t>包含</a:t>
            </a:r>
            <a:r>
              <a:rPr lang="zh-TW" altLang="zh-TW" sz="2400" b="1" u="sng" dirty="0">
                <a:solidFill>
                  <a:srgbClr val="3333FF"/>
                </a:solidFill>
                <a:latin typeface="微軟正黑體" panose="020B0604030504040204" pitchFamily="34" charset="-120"/>
                <a:ea typeface="微軟正黑體" panose="020B0604030504040204" pitchFamily="34" charset="-120"/>
              </a:rPr>
              <a:t>授權金及技轉金</a:t>
            </a:r>
            <a:endParaRPr lang="zh-TW" altLang="en-US" sz="2400" b="1" u="sng" dirty="0">
              <a:solidFill>
                <a:srgbClr val="3333FF"/>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831404" y="3496263"/>
            <a:ext cx="1986441" cy="523220"/>
          </a:xfrm>
          <a:prstGeom prst="rect">
            <a:avLst/>
          </a:prstGeom>
          <a:noFill/>
        </p:spPr>
        <p:txBody>
          <a:bodyPr wrap="none" rtlCol="0">
            <a:spAutoFit/>
          </a:bodyPr>
          <a:lstStyle/>
          <a:p>
            <a:pPr marL="361950" indent="-361950">
              <a:buFont typeface="Wingdings" panose="05000000000000000000" pitchFamily="2" charset="2"/>
              <a:buChar char="n"/>
            </a:pPr>
            <a:r>
              <a:rPr lang="zh-TW" altLang="en-US" sz="2800" b="1" dirty="0">
                <a:solidFill>
                  <a:schemeClr val="accent1"/>
                </a:solidFill>
                <a:latin typeface="微軟正黑體" panose="020B0604030504040204" pitchFamily="34" charset="-120"/>
                <a:ea typeface="微軟正黑體" panose="020B0604030504040204" pitchFamily="34" charset="-120"/>
              </a:rPr>
              <a:t>注意事項</a:t>
            </a:r>
          </a:p>
        </p:txBody>
      </p:sp>
      <p:sp>
        <p:nvSpPr>
          <p:cNvPr id="7" name="投影片編號版面配置區 6"/>
          <p:cNvSpPr>
            <a:spLocks noGrp="1"/>
          </p:cNvSpPr>
          <p:nvPr>
            <p:ph type="sldNum" sz="quarter" idx="12"/>
          </p:nvPr>
        </p:nvSpPr>
        <p:spPr/>
        <p:txBody>
          <a:bodyPr/>
          <a:lstStyle/>
          <a:p>
            <a:fld id="{7D5C33D2-4989-B845-AEF5-95347BA27B94}" type="slidenum">
              <a:rPr kumimoji="1" lang="zh-TW" altLang="en-US" smtClean="0"/>
              <a:pPr/>
              <a:t>7</a:t>
            </a:fld>
            <a:endParaRPr kumimoji="1" lang="zh-TW" altLang="en-US"/>
          </a:p>
        </p:txBody>
      </p:sp>
    </p:spTree>
    <p:extLst>
      <p:ext uri="{BB962C8B-B14F-4D97-AF65-F5344CB8AC3E}">
        <p14:creationId xmlns:p14="http://schemas.microsoft.com/office/powerpoint/2010/main" val="2434334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69570" y="195054"/>
            <a:ext cx="3262432"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三、</a:t>
            </a:r>
            <a:r>
              <a:rPr kumimoji="0" lang="zh-TW" altLang="en-US" sz="40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審查</a:t>
            </a:r>
            <a:r>
              <a:rPr kumimoji="0" lang="zh-TW" altLang="en-US" sz="4000" b="1" i="0" u="none" strike="noStrike" kern="1200" cap="none" spc="0" normalizeH="0" baseline="0" noProof="0" dirty="0" smtClean="0">
                <a:ln>
                  <a:noFill/>
                </a:ln>
                <a:solidFill>
                  <a:srgbClr val="000000"/>
                </a:solidFill>
                <a:effectLst/>
                <a:uLnTx/>
                <a:uFillTx/>
                <a:latin typeface="微軟正黑體" panose="020B0604030504040204" pitchFamily="34" charset="-120"/>
                <a:ea typeface="微軟正黑體" panose="020B0604030504040204" pitchFamily="34" charset="-120"/>
                <a:cs typeface="+mn-cs"/>
              </a:rPr>
              <a:t>重點</a:t>
            </a:r>
            <a:endParaRPr kumimoji="0" lang="en-US" altLang="zh-TW" sz="32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p:txBody>
      </p:sp>
      <p:sp>
        <p:nvSpPr>
          <p:cNvPr id="3" name="矩形 2"/>
          <p:cNvSpPr/>
          <p:nvPr/>
        </p:nvSpPr>
        <p:spPr>
          <a:xfrm>
            <a:off x="2490430" y="1677772"/>
            <a:ext cx="9399638" cy="4524315"/>
          </a:xfrm>
          <a:prstGeom prst="rect">
            <a:avLst/>
          </a:prstGeom>
        </p:spPr>
        <p:txBody>
          <a:bodyPr wrap="square">
            <a:spAutoFit/>
          </a:bodyPr>
          <a:lstStyle/>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計畫</a:t>
            </a:r>
            <a:r>
              <a:rPr lang="zh-TW" altLang="en-US" sz="2400" b="1" dirty="0">
                <a:latin typeface="微軟正黑體" panose="020B0604030504040204" pitchFamily="34" charset="-120"/>
                <a:ea typeface="微軟正黑體" panose="020B0604030504040204" pitchFamily="34" charset="-120"/>
              </a:rPr>
              <a:t>團隊研究群之執行能力、研究主題與目標及相關科技人才培育</a:t>
            </a:r>
            <a:r>
              <a:rPr lang="zh-TW" altLang="en-US" sz="2400" b="1" dirty="0" smtClean="0">
                <a:latin typeface="微軟正黑體" panose="020B0604030504040204" pitchFamily="34" charset="-120"/>
                <a:ea typeface="微軟正黑體" panose="020B0604030504040204" pitchFamily="34" charset="-120"/>
              </a:rPr>
              <a:t>，企業界</a:t>
            </a:r>
            <a:r>
              <a:rPr lang="zh-TW" altLang="en-US" sz="2400" b="1" dirty="0">
                <a:latin typeface="微軟正黑體" panose="020B0604030504040204" pitchFamily="34" charset="-120"/>
                <a:ea typeface="微軟正黑體" panose="020B0604030504040204" pitchFamily="34" charset="-120"/>
              </a:rPr>
              <a:t>之技術需求、所提前瞻技術之關鍵性、過去執行產學合作</a:t>
            </a:r>
            <a:r>
              <a:rPr lang="zh-TW" altLang="en-US" sz="2400" b="1" dirty="0" smtClean="0">
                <a:latin typeface="微軟正黑體" panose="020B0604030504040204" pitchFamily="34" charset="-120"/>
                <a:ea typeface="微軟正黑體" panose="020B0604030504040204" pitchFamily="34" charset="-120"/>
              </a:rPr>
              <a:t>計畫之</a:t>
            </a:r>
            <a:r>
              <a:rPr lang="zh-TW" altLang="en-US" sz="2400" b="1" dirty="0">
                <a:latin typeface="微軟正黑體" panose="020B0604030504040204" pitchFamily="34" charset="-120"/>
                <a:ea typeface="微軟正黑體" panose="020B0604030504040204" pitchFamily="34" charset="-120"/>
              </a:rPr>
              <a:t>績效、預期研發成果及產業外溢效果</a:t>
            </a:r>
            <a:r>
              <a:rPr lang="zh-TW" altLang="en-US" sz="2400" b="1" dirty="0" smtClean="0">
                <a:latin typeface="微軟正黑體" panose="020B0604030504040204" pitchFamily="34" charset="-120"/>
                <a:ea typeface="微軟正黑體" panose="020B0604030504040204" pitchFamily="34" charset="-120"/>
              </a:rPr>
              <a:t>等</a:t>
            </a:r>
            <a:endParaRPr lang="en-US" altLang="zh-TW" sz="2400" b="1" dirty="0" smtClean="0">
              <a:latin typeface="微軟正黑體" panose="020B0604030504040204" pitchFamily="34" charset="-120"/>
              <a:ea typeface="微軟正黑體" panose="020B0604030504040204" pitchFamily="34" charset="-120"/>
            </a:endParaRPr>
          </a:p>
          <a:p>
            <a:pPr marL="457200" indent="-457200">
              <a:buClr>
                <a:schemeClr val="tx1"/>
              </a:buClr>
              <a:buFont typeface="+mj-lt"/>
              <a:buAutoNum type="arabicPeriod"/>
              <a:tabLst>
                <a:tab pos="265113" algn="l"/>
              </a:tabLst>
            </a:pPr>
            <a:r>
              <a:rPr lang="zh-TW" altLang="en-US" sz="2400" b="1" dirty="0" smtClean="0">
                <a:solidFill>
                  <a:srgbClr val="FF0000"/>
                </a:solidFill>
                <a:latin typeface="微軟正黑體" panose="020B0604030504040204" pitchFamily="34" charset="-120"/>
                <a:ea typeface="微軟正黑體" panose="020B0604030504040204" pitchFamily="34" charset="-120"/>
              </a:rPr>
              <a:t>計畫</a:t>
            </a:r>
            <a:r>
              <a:rPr lang="zh-TW" altLang="en-US" sz="2400" b="1" dirty="0">
                <a:solidFill>
                  <a:srgbClr val="FF0000"/>
                </a:solidFill>
                <a:latin typeface="微軟正黑體" panose="020B0604030504040204" pitchFamily="34" charset="-120"/>
                <a:ea typeface="微軟正黑體" panose="020B0604030504040204" pitchFamily="34" charset="-120"/>
              </a:rPr>
              <a:t>公益性及政策</a:t>
            </a:r>
            <a:r>
              <a:rPr lang="zh-TW" altLang="en-US" sz="2400" b="1" dirty="0" smtClean="0">
                <a:solidFill>
                  <a:srgbClr val="FF0000"/>
                </a:solidFill>
                <a:latin typeface="微軟正黑體" panose="020B0604030504040204" pitchFamily="34" charset="-120"/>
                <a:ea typeface="微軟正黑體" panose="020B0604030504040204" pitchFamily="34" charset="-120"/>
              </a:rPr>
              <a:t>性</a:t>
            </a:r>
            <a:endParaRPr lang="en-US" altLang="zh-TW" sz="2400" b="1" dirty="0">
              <a:solidFill>
                <a:srgbClr val="FF0000"/>
              </a:solidFill>
              <a:latin typeface="微軟正黑體" panose="020B0604030504040204" pitchFamily="34" charset="-120"/>
              <a:ea typeface="微軟正黑體" panose="020B0604030504040204" pitchFamily="34" charset="-120"/>
            </a:endParaRPr>
          </a:p>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研究項目及經費需求</a:t>
            </a:r>
            <a:endParaRPr lang="en-US" altLang="zh-TW" sz="2400" b="1" dirty="0" smtClean="0">
              <a:latin typeface="微軟正黑體" panose="020B0604030504040204" pitchFamily="34" charset="-120"/>
              <a:ea typeface="微軟正黑體" panose="020B0604030504040204" pitchFamily="34" charset="-120"/>
            </a:endParaRPr>
          </a:p>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合作</a:t>
            </a:r>
            <a:r>
              <a:rPr lang="zh-TW" altLang="en-US" sz="2400" b="1" dirty="0">
                <a:latin typeface="微軟正黑體" panose="020B0604030504040204" pitchFamily="34" charset="-120"/>
                <a:ea typeface="微軟正黑體" panose="020B0604030504040204" pitchFamily="34" charset="-120"/>
              </a:rPr>
              <a:t>企業之資格、研發能力或潛力、出資及派員參與程度、承接</a:t>
            </a:r>
            <a:r>
              <a:rPr lang="zh-TW" altLang="en-US" sz="2400" b="1" dirty="0" smtClean="0">
                <a:latin typeface="微軟正黑體" panose="020B0604030504040204" pitchFamily="34" charset="-120"/>
                <a:ea typeface="微軟正黑體" panose="020B0604030504040204" pitchFamily="34" charset="-120"/>
              </a:rPr>
              <a:t>計畫成果</a:t>
            </a:r>
            <a:r>
              <a:rPr lang="zh-TW" altLang="en-US" sz="2400" b="1" dirty="0">
                <a:latin typeface="微軟正黑體" panose="020B0604030504040204" pitchFamily="34" charset="-120"/>
                <a:ea typeface="微軟正黑體" panose="020B0604030504040204" pitchFamily="34" charset="-120"/>
              </a:rPr>
              <a:t>之意願與承諾（包括技術移轉之協議等）及計畫成果之後續</a:t>
            </a:r>
            <a:r>
              <a:rPr lang="zh-TW" altLang="en-US" sz="2400" b="1" dirty="0" smtClean="0">
                <a:latin typeface="微軟正黑體" panose="020B0604030504040204" pitchFamily="34" charset="-120"/>
                <a:ea typeface="微軟正黑體" panose="020B0604030504040204" pitchFamily="34" charset="-120"/>
              </a:rPr>
              <a:t>研發能力</a:t>
            </a:r>
            <a:endParaRPr lang="en-US" altLang="zh-TW" sz="2400" b="1" dirty="0">
              <a:latin typeface="微軟正黑體" panose="020B0604030504040204" pitchFamily="34" charset="-120"/>
              <a:ea typeface="微軟正黑體" panose="020B0604030504040204" pitchFamily="34" charset="-120"/>
            </a:endParaRPr>
          </a:p>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計畫</a:t>
            </a:r>
            <a:r>
              <a:rPr lang="zh-TW" altLang="en-US" sz="2400" b="1" dirty="0">
                <a:latin typeface="微軟正黑體" panose="020B0604030504040204" pitchFamily="34" charset="-120"/>
                <a:ea typeface="微軟正黑體" panose="020B0604030504040204" pitchFamily="34" charset="-120"/>
              </a:rPr>
              <a:t>各年及全程之預期</a:t>
            </a:r>
            <a:r>
              <a:rPr lang="zh-TW" altLang="en-US" sz="2400" b="1" dirty="0" smtClean="0">
                <a:latin typeface="微軟正黑體" panose="020B0604030504040204" pitchFamily="34" charset="-120"/>
                <a:ea typeface="微軟正黑體" panose="020B0604030504040204" pitchFamily="34" charset="-120"/>
              </a:rPr>
              <a:t>績效</a:t>
            </a:r>
            <a:endParaRPr lang="en-US" altLang="zh-TW" sz="2400" b="1" dirty="0" smtClean="0">
              <a:latin typeface="微軟正黑體" panose="020B0604030504040204" pitchFamily="34" charset="-120"/>
              <a:ea typeface="微軟正黑體" panose="020B0604030504040204" pitchFamily="34" charset="-120"/>
            </a:endParaRPr>
          </a:p>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與</a:t>
            </a:r>
            <a:r>
              <a:rPr lang="zh-TW" altLang="en-US" sz="2400" b="1" dirty="0">
                <a:latin typeface="微軟正黑體" panose="020B0604030504040204" pitchFamily="34" charset="-120"/>
                <a:ea typeface="微軟正黑體" panose="020B0604030504040204" pitchFamily="34" charset="-120"/>
              </a:rPr>
              <a:t>該計畫相關之研發成果管理及運用具體</a:t>
            </a:r>
            <a:r>
              <a:rPr lang="zh-TW" altLang="en-US" sz="2400" b="1" dirty="0" smtClean="0">
                <a:latin typeface="微軟正黑體" panose="020B0604030504040204" pitchFamily="34" charset="-120"/>
                <a:ea typeface="微軟正黑體" panose="020B0604030504040204" pitchFamily="34" charset="-120"/>
              </a:rPr>
              <a:t>規劃</a:t>
            </a:r>
            <a:endParaRPr lang="en-US" altLang="zh-TW" sz="2400" b="1" dirty="0" smtClean="0">
              <a:latin typeface="微軟正黑體" panose="020B0604030504040204" pitchFamily="34" charset="-120"/>
              <a:ea typeface="微軟正黑體" panose="020B0604030504040204" pitchFamily="34" charset="-120"/>
            </a:endParaRPr>
          </a:p>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各</a:t>
            </a:r>
            <a:r>
              <a:rPr lang="zh-TW" altLang="en-US" sz="2400" b="1" dirty="0">
                <a:latin typeface="微軟正黑體" panose="020B0604030504040204" pitchFamily="34" charset="-120"/>
                <a:ea typeface="微軟正黑體" panose="020B0604030504040204" pitchFamily="34" charset="-120"/>
              </a:rPr>
              <a:t>家合作企業配合款出資比率說明、權利義務規範等</a:t>
            </a:r>
            <a:r>
              <a:rPr lang="zh-TW" altLang="en-US" sz="2400" b="1" dirty="0" smtClean="0">
                <a:latin typeface="微軟正黑體" panose="020B0604030504040204" pitchFamily="34" charset="-120"/>
                <a:ea typeface="微軟正黑體" panose="020B0604030504040204" pitchFamily="34" charset="-120"/>
              </a:rPr>
              <a:t>文件</a:t>
            </a:r>
            <a:endParaRPr lang="en-US" altLang="zh-TW" sz="2400" b="1" dirty="0" smtClean="0">
              <a:latin typeface="微軟正黑體" panose="020B0604030504040204" pitchFamily="34" charset="-120"/>
              <a:ea typeface="微軟正黑體" panose="020B0604030504040204" pitchFamily="34" charset="-120"/>
            </a:endParaRPr>
          </a:p>
          <a:p>
            <a:pPr marL="457200" indent="-457200">
              <a:buFont typeface="+mj-lt"/>
              <a:buAutoNum type="arabicPeriod"/>
              <a:tabLst>
                <a:tab pos="265113" algn="l"/>
              </a:tabLst>
            </a:pPr>
            <a:r>
              <a:rPr lang="zh-TW" altLang="en-US" sz="2400" b="1" dirty="0" smtClean="0">
                <a:latin typeface="微軟正黑體" panose="020B0604030504040204" pitchFamily="34" charset="-120"/>
                <a:ea typeface="微軟正黑體" panose="020B0604030504040204" pitchFamily="34" charset="-120"/>
              </a:rPr>
              <a:t>其他</a:t>
            </a:r>
            <a:r>
              <a:rPr lang="zh-TW" altLang="en-US" sz="2400" b="1" dirty="0">
                <a:latin typeface="微軟正黑體" panose="020B0604030504040204" pitchFamily="34" charset="-120"/>
                <a:ea typeface="微軟正黑體" panose="020B0604030504040204" pitchFamily="34" charset="-120"/>
              </a:rPr>
              <a:t>審查有關</a:t>
            </a:r>
            <a:r>
              <a:rPr lang="zh-TW" altLang="en-US" sz="2400" b="1" dirty="0" smtClean="0">
                <a:latin typeface="微軟正黑體" panose="020B0604030504040204" pitchFamily="34" charset="-120"/>
                <a:ea typeface="微軟正黑體" panose="020B0604030504040204" pitchFamily="34" charset="-120"/>
              </a:rPr>
              <a:t>事項</a:t>
            </a:r>
            <a:endParaRPr lang="zh-TW" altLang="en-US" sz="2400" b="1"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a:stretch>
            <a:fillRect/>
          </a:stretch>
        </p:blipFill>
        <p:spPr>
          <a:xfrm>
            <a:off x="578998" y="1871718"/>
            <a:ext cx="1637030" cy="1637030"/>
          </a:xfrm>
          <a:prstGeom prst="rect">
            <a:avLst/>
          </a:prstGeom>
        </p:spPr>
      </p:pic>
      <p:sp>
        <p:nvSpPr>
          <p:cNvPr id="4" name="投影片編號版面配置區 3"/>
          <p:cNvSpPr>
            <a:spLocks noGrp="1"/>
          </p:cNvSpPr>
          <p:nvPr>
            <p:ph type="sldNum" sz="quarter" idx="12"/>
          </p:nvPr>
        </p:nvSpPr>
        <p:spPr/>
        <p:txBody>
          <a:bodyPr/>
          <a:lstStyle/>
          <a:p>
            <a:fld id="{7D5C33D2-4989-B845-AEF5-95347BA27B94}" type="slidenum">
              <a:rPr kumimoji="1" lang="zh-TW" altLang="en-US" smtClean="0"/>
              <a:pPr/>
              <a:t>8</a:t>
            </a:fld>
            <a:endParaRPr kumimoji="1" lang="zh-TW" altLang="en-US"/>
          </a:p>
        </p:txBody>
      </p:sp>
    </p:spTree>
    <p:extLst>
      <p:ext uri="{BB962C8B-B14F-4D97-AF65-F5344CB8AC3E}">
        <p14:creationId xmlns:p14="http://schemas.microsoft.com/office/powerpoint/2010/main" val="40586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文字版面配置區 3">
            <a:extLst>
              <a:ext uri="{FF2B5EF4-FFF2-40B4-BE49-F238E27FC236}">
                <a16:creationId xmlns:a16="http://schemas.microsoft.com/office/drawing/2014/main" id="{FCD8706B-C287-4BFC-9112-A46D99869D45}"/>
              </a:ext>
            </a:extLst>
          </p:cNvPr>
          <p:cNvSpPr txBox="1">
            <a:spLocks/>
          </p:cNvSpPr>
          <p:nvPr/>
        </p:nvSpPr>
        <p:spPr>
          <a:xfrm>
            <a:off x="2135999" y="2138820"/>
            <a:ext cx="7920000" cy="76808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800"/>
              </a:spcBef>
              <a:spcAft>
                <a:spcPts val="800"/>
              </a:spcAft>
            </a:pPr>
            <a:r>
              <a:rPr lang="zh-TW" altLang="en-US" sz="5400" b="1" dirty="0" smtClean="0">
                <a:solidFill>
                  <a:schemeClr val="accent1"/>
                </a:solidFill>
                <a:latin typeface="微軟正黑體" panose="020B0604030504040204" pitchFamily="34" charset="-120"/>
                <a:ea typeface="微軟正黑體" panose="020B0604030504040204" pitchFamily="34" charset="-120"/>
              </a:rPr>
              <a:t>產學技術聯盟合作計畫</a:t>
            </a:r>
            <a:endParaRPr lang="en-US" altLang="zh-TW" sz="5400" b="1" dirty="0">
              <a:solidFill>
                <a:schemeClr val="accent1"/>
              </a:solidFill>
              <a:latin typeface="微軟正黑體" panose="020B0604030504040204" pitchFamily="34" charset="-120"/>
              <a:ea typeface="微軟正黑體" panose="020B0604030504040204" pitchFamily="34" charset="-120"/>
            </a:endParaRPr>
          </a:p>
        </p:txBody>
      </p:sp>
      <p:sp>
        <p:nvSpPr>
          <p:cNvPr id="64" name="文字方塊 63"/>
          <p:cNvSpPr txBox="1"/>
          <p:nvPr/>
        </p:nvSpPr>
        <p:spPr>
          <a:xfrm>
            <a:off x="4205097" y="3535550"/>
            <a:ext cx="3781805" cy="646331"/>
          </a:xfrm>
          <a:prstGeom prst="rect">
            <a:avLst/>
          </a:prstGeom>
          <a:noFill/>
        </p:spPr>
        <p:txBody>
          <a:bodyPr wrap="none" rtlCol="0">
            <a:spAutoFit/>
          </a:bodyPr>
          <a:lstStyle/>
          <a:p>
            <a:pPr algn="ctr">
              <a:spcBef>
                <a:spcPts val="800"/>
              </a:spcBef>
              <a:spcAft>
                <a:spcPts val="800"/>
              </a:spcAft>
            </a:pPr>
            <a:r>
              <a:rPr lang="en-US" altLang="zh-TW" sz="3600" b="1" dirty="0" smtClean="0">
                <a:solidFill>
                  <a:schemeClr val="accent2"/>
                </a:solidFill>
                <a:latin typeface="微軟正黑體" panose="020B0604030504040204" pitchFamily="34" charset="-120"/>
                <a:ea typeface="微軟正黑體" panose="020B0604030504040204" pitchFamily="34" charset="-120"/>
              </a:rPr>
              <a:t>112</a:t>
            </a:r>
            <a:r>
              <a:rPr lang="zh-TW" altLang="en-US" sz="3600" b="1" dirty="0" smtClean="0">
                <a:solidFill>
                  <a:schemeClr val="accent2"/>
                </a:solidFill>
                <a:latin typeface="微軟正黑體" panose="020B0604030504040204" pitchFamily="34" charset="-120"/>
                <a:ea typeface="微軟正黑體" panose="020B0604030504040204" pitchFamily="34" charset="-120"/>
              </a:rPr>
              <a:t>年度徵</a:t>
            </a:r>
            <a:r>
              <a:rPr lang="zh-TW" altLang="en-US" sz="3600" b="1" dirty="0">
                <a:solidFill>
                  <a:schemeClr val="accent2"/>
                </a:solidFill>
                <a:latin typeface="微軟正黑體" panose="020B0604030504040204" pitchFamily="34" charset="-120"/>
                <a:ea typeface="微軟正黑體" panose="020B0604030504040204" pitchFamily="34" charset="-120"/>
              </a:rPr>
              <a:t>件說明</a:t>
            </a:r>
          </a:p>
        </p:txBody>
      </p:sp>
      <p:sp>
        <p:nvSpPr>
          <p:cNvPr id="65" name="矩形 64"/>
          <p:cNvSpPr/>
          <p:nvPr/>
        </p:nvSpPr>
        <p:spPr>
          <a:xfrm>
            <a:off x="4687600" y="2928537"/>
            <a:ext cx="2816797" cy="646331"/>
          </a:xfrm>
          <a:prstGeom prst="rect">
            <a:avLst/>
          </a:prstGeom>
        </p:spPr>
        <p:txBody>
          <a:bodyPr wrap="none">
            <a:spAutoFit/>
          </a:bodyPr>
          <a:lstStyle/>
          <a:p>
            <a:r>
              <a:rPr lang="en-US" altLang="zh-TW" sz="3600" b="1" dirty="0" smtClean="0">
                <a:solidFill>
                  <a:schemeClr val="accent1"/>
                </a:solidFill>
                <a:latin typeface="微軟正黑體" panose="020B0604030504040204" pitchFamily="34" charset="-120"/>
                <a:ea typeface="微軟正黑體" panose="020B0604030504040204" pitchFamily="34" charset="-120"/>
              </a:rPr>
              <a:t>(</a:t>
            </a:r>
            <a:r>
              <a:rPr lang="zh-TW" altLang="en-US" sz="3600" b="1" dirty="0" smtClean="0">
                <a:solidFill>
                  <a:schemeClr val="accent1"/>
                </a:solidFill>
                <a:latin typeface="微軟正黑體" panose="020B0604030504040204" pitchFamily="34" charset="-120"/>
                <a:ea typeface="微軟正黑體" panose="020B0604030504040204" pitchFamily="34" charset="-120"/>
              </a:rPr>
              <a:t>產學小聯盟</a:t>
            </a:r>
            <a:r>
              <a:rPr lang="en-US" altLang="zh-TW" sz="3600" b="1" dirty="0" smtClean="0">
                <a:solidFill>
                  <a:schemeClr val="accent1"/>
                </a:solidFill>
                <a:latin typeface="微軟正黑體" panose="020B0604030504040204" pitchFamily="34" charset="-120"/>
                <a:ea typeface="微軟正黑體" panose="020B0604030504040204" pitchFamily="34" charset="-120"/>
              </a:rPr>
              <a:t>)</a:t>
            </a:r>
            <a:endParaRPr lang="zh-TW" altLang="en-US" sz="3600" dirty="0"/>
          </a:p>
        </p:txBody>
      </p:sp>
    </p:spTree>
    <p:extLst>
      <p:ext uri="{BB962C8B-B14F-4D97-AF65-F5344CB8AC3E}">
        <p14:creationId xmlns:p14="http://schemas.microsoft.com/office/powerpoint/2010/main" val="1202816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ICON" val="#163829;#16968;"/>
</p:tagLst>
</file>

<file path=ppt/tags/tag2.xml><?xml version="1.0" encoding="utf-8"?>
<p:tagLst xmlns:a="http://schemas.openxmlformats.org/drawingml/2006/main" xmlns:r="http://schemas.openxmlformats.org/officeDocument/2006/relationships" xmlns:p="http://schemas.openxmlformats.org/presentationml/2006/main">
  <p:tag name="PA" val="v5.2.9"/>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1715</Words>
  <Application>Microsoft Office PowerPoint</Application>
  <PresentationFormat>寬螢幕</PresentationFormat>
  <Paragraphs>199</Paragraphs>
  <Slides>13</Slides>
  <Notes>0</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13</vt:i4>
      </vt:variant>
    </vt:vector>
  </HeadingPairs>
  <TitlesOfParts>
    <vt:vector size="25" baseType="lpstr">
      <vt:lpstr>等线</vt:lpstr>
      <vt:lpstr>微软雅黑</vt:lpstr>
      <vt:lpstr>微软雅黑</vt:lpstr>
      <vt:lpstr>宋体</vt:lpstr>
      <vt:lpstr>微軟正黑體</vt:lpstr>
      <vt:lpstr>新細明體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User</dc:creator>
  <cp:lastModifiedBy>CPCuser</cp:lastModifiedBy>
  <cp:revision>45</cp:revision>
  <dcterms:created xsi:type="dcterms:W3CDTF">2021-11-08T02:32:54Z</dcterms:created>
  <dcterms:modified xsi:type="dcterms:W3CDTF">2023-02-22T07:44:53Z</dcterms:modified>
</cp:coreProperties>
</file>