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4259" r:id="rId1"/>
    <p:sldMasterId id="2147484271" r:id="rId2"/>
  </p:sldMasterIdLst>
  <p:notesMasterIdLst>
    <p:notesMasterId r:id="rId10"/>
  </p:notesMasterIdLst>
  <p:handoutMasterIdLst>
    <p:handoutMasterId r:id="rId11"/>
  </p:handoutMasterIdLst>
  <p:sldIdLst>
    <p:sldId id="753" r:id="rId3"/>
    <p:sldId id="754" r:id="rId4"/>
    <p:sldId id="722" r:id="rId5"/>
    <p:sldId id="756" r:id="rId6"/>
    <p:sldId id="729" r:id="rId7"/>
    <p:sldId id="755" r:id="rId8"/>
    <p:sldId id="726" r:id="rId9"/>
  </p:sldIdLst>
  <p:sldSz cx="9144000" cy="5143500" type="screen16x9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A7817B0-6834-442F-B6BE-3890CE715FC7}">
          <p14:sldIdLst>
            <p14:sldId id="753"/>
            <p14:sldId id="754"/>
            <p14:sldId id="722"/>
            <p14:sldId id="756"/>
            <p14:sldId id="729"/>
            <p14:sldId id="755"/>
            <p14:sldId id="7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99"/>
    <a:srgbClr val="003366"/>
    <a:srgbClr val="336699"/>
    <a:srgbClr val="006666"/>
    <a:srgbClr val="003399"/>
    <a:srgbClr val="FFCCCC"/>
    <a:srgbClr val="FFFFCC"/>
    <a:srgbClr val="E4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7" autoAdjust="0"/>
    <p:restoredTop sz="91652" autoAdjust="0"/>
  </p:normalViewPr>
  <p:slideViewPr>
    <p:cSldViewPr>
      <p:cViewPr varScale="1">
        <p:scale>
          <a:sx n="91" d="100"/>
          <a:sy n="91" d="100"/>
        </p:scale>
        <p:origin x="96" y="624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94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E3CDCE-F83A-4592-9B71-E2C7B011F94F}" type="datetimeFigureOut">
              <a:rPr lang="zh-TW" altLang="en-US" smtClean="0"/>
              <a:t>2022/12/29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B2A016D-1D24-4EE9-84F3-B3E18CC219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9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1FF8D62E-5304-4001-A348-25FB2ED18725}" type="datetimeFigureOut">
              <a:rPr lang="zh-TW" altLang="en-US" smtClean="0"/>
              <a:pPr/>
              <a:t>2022/12/29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6E00617-7470-4A38-996D-AF171DAA6E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40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0617-7470-4A38-996D-AF171DAA6E1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07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0617-7470-4A38-996D-AF171DAA6E1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1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0617-7470-4A38-996D-AF171DAA6E1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44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0617-7470-4A38-996D-AF171DAA6E1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0617-7470-4A38-996D-AF171DAA6E1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44208" y="4786682"/>
            <a:ext cx="2057400" cy="273844"/>
          </a:xfrm>
        </p:spPr>
        <p:txBody>
          <a:bodyPr/>
          <a:lstStyle/>
          <a:p>
            <a:pPr>
              <a:defRPr/>
            </a:pPr>
            <a:fld id="{AA3582E0-C877-4FFB-AF55-3E6AFCD6961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FDAB1-DCC5-4370-A2F1-33D7E48227CC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6D2A-E8CF-4104-B4B0-92F19D23962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0D4E6C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D4E6C"/>
                </a:solidFill>
              </a:defRPr>
            </a:lvl1pPr>
            <a:lvl2pPr>
              <a:defRPr>
                <a:solidFill>
                  <a:srgbClr val="0D4E6C"/>
                </a:solidFill>
              </a:defRPr>
            </a:lvl2pPr>
            <a:lvl3pPr>
              <a:defRPr>
                <a:solidFill>
                  <a:srgbClr val="0D4E6C"/>
                </a:solidFill>
              </a:defRPr>
            </a:lvl3pPr>
            <a:lvl4pPr>
              <a:defRPr>
                <a:solidFill>
                  <a:srgbClr val="0D4E6C"/>
                </a:solidFill>
              </a:defRPr>
            </a:lvl4pPr>
            <a:lvl5pPr>
              <a:defRPr>
                <a:solidFill>
                  <a:srgbClr val="0D4E6C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http://www.biip-dcc.org/en/index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6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8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2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D4E6C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D4E6C"/>
                </a:solidFill>
              </a:defRPr>
            </a:lvl1pPr>
            <a:lvl2pPr>
              <a:defRPr>
                <a:solidFill>
                  <a:srgbClr val="0D4E6C"/>
                </a:solidFill>
              </a:defRPr>
            </a:lvl2pPr>
            <a:lvl3pPr>
              <a:defRPr>
                <a:solidFill>
                  <a:srgbClr val="0D4E6C"/>
                </a:solidFill>
              </a:defRPr>
            </a:lvl3pPr>
            <a:lvl4pPr>
              <a:defRPr>
                <a:solidFill>
                  <a:srgbClr val="0D4E6C"/>
                </a:solidFill>
              </a:defRPr>
            </a:lvl4pPr>
            <a:lvl5pPr>
              <a:defRPr>
                <a:solidFill>
                  <a:srgbClr val="0D4E6C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ADD46-AAFA-43D9-B271-E8AA470C983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1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5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2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33E4948-03CB-4FB0-ACD9-269E625B2D17}" type="slidenum">
              <a:rPr lang="en-US" altLang="zh-TW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93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2065A-85C7-47ED-95BC-38C28313100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74DE-263E-47BD-983E-33E1CFA3E35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8A14F-5BEE-431D-8BF4-259AB1389DD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8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AD10B-9679-4688-A278-A77155AC74A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9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4EF85-49EA-406A-A68D-FC73130C496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07504" y="4803998"/>
            <a:ext cx="2431182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AE29-B023-4BBB-80ED-5FDB805AE6F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73D99DC-A2AF-41A7-88F1-0F42645117A9}" type="slidenum">
              <a:rPr lang="en-US" altLang="zh-TW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EE1566B-2ECA-4C92-9DA9-B2614250C1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8897" y="70327"/>
            <a:ext cx="1803493" cy="3937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A1A47C7-5521-45F2-AD72-C97613AFF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" t="15350" r="782" b="21650"/>
          <a:stretch/>
        </p:blipFill>
        <p:spPr>
          <a:xfrm>
            <a:off x="8244408" y="177823"/>
            <a:ext cx="658989" cy="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D4E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E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E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E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E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E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AE888A4-BD4A-43F0-B4AD-DD972CC4221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2022/12/29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F1BE5D2-3DA5-45AB-BD10-26806162306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605F859-8CAC-427C-9D40-851439BB1F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8897" y="70327"/>
            <a:ext cx="1803493" cy="39372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7E910C7-CACE-458B-935F-8B5F1DEAC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" t="15350" r="782" b="21650"/>
          <a:stretch/>
        </p:blipFill>
        <p:spPr>
          <a:xfrm>
            <a:off x="8244408" y="177823"/>
            <a:ext cx="658989" cy="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D4E6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4E6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D4E6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D4E6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D4E6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D4E6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ing0818@dcb.org.t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banner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7"/>
            <a:ext cx="9144000" cy="3750596"/>
          </a:xfrm>
          <a:prstGeom prst="roundRect">
            <a:avLst>
              <a:gd name="adj" fmla="val 37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8000" dist="5000" dir="5400000" sy="-100000" algn="bl" rotWithShape="0"/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4623" y="4011910"/>
            <a:ext cx="8834754" cy="6762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zh-TW" altLang="en-US" dirty="0">
                <a:latin typeface="Calibri" pitchFamily="34" charset="0"/>
                <a:cs typeface="Calibri" panose="020F0502020204030204" pitchFamily="34" charset="0"/>
              </a:rPr>
              <a:t>生醫前瞻技術國際推展專案 專案說明會</a:t>
            </a:r>
            <a:endParaRPr lang="en-US" altLang="zh-TW" dirty="0">
              <a:latin typeface="Calibri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defRPr/>
            </a:pPr>
            <a:r>
              <a:rPr lang="en-US" altLang="zh-TW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!!! </a:t>
            </a:r>
            <a:r>
              <a:rPr lang="zh-TW" altLang="en-US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前瞻技術徵集 </a:t>
            </a:r>
            <a:r>
              <a:rPr lang="en-US" altLang="zh-TW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398095" y="4761738"/>
            <a:ext cx="3630743" cy="451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D4E6C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4E6C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D4E6C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4E6C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4E6C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spcBef>
                <a:spcPts val="0"/>
              </a:spcBef>
              <a:buNone/>
            </a:pPr>
            <a:r>
              <a:rPr lang="zh-TW" alt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生技中心藥品商品化中心  </a:t>
            </a:r>
            <a:r>
              <a:rPr lang="en-US" altLang="zh-TW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Dec. 2022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F25EBA-7FCF-4A1A-B114-7283B021F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31" r="2085" b="20103"/>
          <a:stretch/>
        </p:blipFill>
        <p:spPr>
          <a:xfrm>
            <a:off x="8244407" y="123478"/>
            <a:ext cx="753951" cy="3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542618BF-6755-4A5E-801A-B44A5A0FA0CA}"/>
              </a:ext>
            </a:extLst>
          </p:cNvPr>
          <p:cNvSpPr txBox="1">
            <a:spLocks/>
          </p:cNvSpPr>
          <p:nvPr/>
        </p:nvSpPr>
        <p:spPr>
          <a:xfrm>
            <a:off x="539552" y="411510"/>
            <a:ext cx="7988287" cy="747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>
                <a:latin typeface="Calibri" pitchFamily="34" charset="0"/>
              </a:rPr>
              <a:t>台南場生技新藥國際媒合專案說明會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369A019-FF18-4793-B1A4-B9ACB665D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37801"/>
              </p:ext>
            </p:extLst>
          </p:nvPr>
        </p:nvGraphicFramePr>
        <p:xfrm>
          <a:off x="683566" y="1363967"/>
          <a:ext cx="7848874" cy="2880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421">
                  <a:extLst>
                    <a:ext uri="{9D8B030D-6E8A-4147-A177-3AD203B41FA5}">
                      <a16:colId xmlns:a16="http://schemas.microsoft.com/office/drawing/2014/main" val="3508784678"/>
                    </a:ext>
                  </a:extLst>
                </a:gridCol>
                <a:gridCol w="3610189">
                  <a:extLst>
                    <a:ext uri="{9D8B030D-6E8A-4147-A177-3AD203B41FA5}">
                      <a16:colId xmlns:a16="http://schemas.microsoft.com/office/drawing/2014/main" val="334779405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33796549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時間 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主題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主講人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73586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:00-1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:05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貴賓致詞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STPI/DCC</a:t>
                      </a:r>
                      <a:r>
                        <a:rPr lang="zh-TW" altLang="en-US" sz="1800" dirty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長官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733502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:05-1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:15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專案說明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DCC</a:t>
                      </a:r>
                      <a:r>
                        <a:rPr lang="zh-TW" altLang="en-US" sz="1800" dirty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崔秀玲資深經理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811944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:15-1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:35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技術單張撰寫說明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DCC</a:t>
                      </a:r>
                      <a:r>
                        <a:rPr lang="zh-TW" altLang="en-US" sz="1800" dirty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陳立明資深經理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777415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:35-1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:45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媒合洽談注意事項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DCC </a:t>
                      </a:r>
                      <a:r>
                        <a:rPr lang="zh-TW" altLang="en-US" sz="1800" dirty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王勝鋒資深經理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649679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:45-1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altLang="zh-TW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 &amp; A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DCC </a:t>
                      </a:r>
                      <a:r>
                        <a:rPr lang="zh-TW" altLang="en-US" sz="1800" kern="100" dirty="0"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崔秀玲資深經理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32041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4756B5E-3F4D-45D8-9D07-4BB0A6C47BD1}"/>
              </a:ext>
            </a:extLst>
          </p:cNvPr>
          <p:cNvSpPr/>
          <p:nvPr/>
        </p:nvSpPr>
        <p:spPr>
          <a:xfrm>
            <a:off x="611560" y="4348301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主辦單位：國家實驗研究院 科技政策研究與資訊中心 </a:t>
            </a:r>
            <a:r>
              <a:rPr lang="en-US" altLang="zh-TW" sz="1200" dirty="0"/>
              <a:t>(STPI)</a:t>
            </a:r>
          </a:p>
          <a:p>
            <a:r>
              <a:rPr lang="zh-TW" altLang="en-US" sz="1200" dirty="0"/>
              <a:t>協辦單位：財團法人生物技術開發中心 藥品商品化中心 </a:t>
            </a:r>
            <a:r>
              <a:rPr lang="en-US" altLang="zh-TW" sz="1200" dirty="0"/>
              <a:t>(DCB/DCC)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548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542618BF-6755-4A5E-801A-B44A5A0FA0CA}"/>
              </a:ext>
            </a:extLst>
          </p:cNvPr>
          <p:cNvSpPr txBox="1">
            <a:spLocks/>
          </p:cNvSpPr>
          <p:nvPr/>
        </p:nvSpPr>
        <p:spPr>
          <a:xfrm>
            <a:off x="683567" y="411510"/>
            <a:ext cx="7844271" cy="747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>
                <a:latin typeface="Calibri" pitchFamily="34" charset="0"/>
              </a:rPr>
              <a:t>專案背景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1C2D02A-734D-4C27-BD8E-722C0FA72AD3}"/>
              </a:ext>
            </a:extLst>
          </p:cNvPr>
          <p:cNvSpPr txBox="1">
            <a:spLocks/>
          </p:cNvSpPr>
          <p:nvPr/>
        </p:nvSpPr>
        <p:spPr>
          <a:xfrm>
            <a:off x="683567" y="1347614"/>
            <a:ext cx="7694553" cy="346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專案目的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>
              <a:lnSpc>
                <a:spcPts val="2600"/>
              </a:lnSpc>
            </a:pP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為積極協助臺灣生技醫療前瞻技術與國際市場鏈結，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STPI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特與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DCC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合作，期透過所設計之國際推展機制，拓展與海外生醫社群交流機會，提升國際產學合作可能。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600"/>
              </a:lnSpc>
            </a:pPr>
            <a:endParaRPr lang="en-US" altLang="zh-TW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 indent="-541338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國際推展雙軌機制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透過長期經營國際關係網絡，與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 Exec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所公布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排名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前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大藥廠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生技公司進行媒合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於歐洲最大媒合活動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BIO-Europe Spring 2023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歐洲生技展春季場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進行技術上架與廠商媒合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9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542618BF-6755-4A5E-801A-B44A5A0FA0CA}"/>
              </a:ext>
            </a:extLst>
          </p:cNvPr>
          <p:cNvSpPr txBox="1">
            <a:spLocks/>
          </p:cNvSpPr>
          <p:nvPr/>
        </p:nvSpPr>
        <p:spPr>
          <a:xfrm>
            <a:off x="683567" y="411510"/>
            <a:ext cx="7844271" cy="747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>
                <a:latin typeface="Calibri" pitchFamily="34" charset="0"/>
              </a:rPr>
              <a:t>專案時程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1C2D02A-734D-4C27-BD8E-722C0FA72AD3}"/>
              </a:ext>
            </a:extLst>
          </p:cNvPr>
          <p:cNvSpPr txBox="1">
            <a:spLocks/>
          </p:cNvSpPr>
          <p:nvPr/>
        </p:nvSpPr>
        <p:spPr>
          <a:xfrm>
            <a:off x="683567" y="1347614"/>
            <a:ext cx="7694553" cy="346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重要時程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生醫前瞻技術徵集：即日起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zh-TW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zh-TW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下午 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點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技術評估與遴選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Pharm Exec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前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大藥廠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生技公司媒合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112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8525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BIO-Europe Spring</a:t>
            </a:r>
            <a:r>
              <a:rPr lang="zh-TW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媒合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28-30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300"/>
              </a:spcAft>
            </a:pP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9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48" y="483518"/>
            <a:ext cx="8430148" cy="594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600" dirty="0">
                <a:latin typeface="Calibri" pitchFamily="34" charset="0"/>
              </a:rPr>
              <a:t>生醫前瞻技術徵集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8464" y="4785996"/>
            <a:ext cx="395536" cy="273844"/>
          </a:xfrm>
        </p:spPr>
        <p:txBody>
          <a:bodyPr/>
          <a:lstStyle/>
          <a:p>
            <a:fld id="{343D92B6-1996-43DA-81A5-7C128AB635DF}" type="slidenum">
              <a:rPr lang="zh-TW" altLang="en-US" smtClean="0">
                <a:solidFill>
                  <a:prstClr val="black"/>
                </a:solidFill>
                <a:latin typeface="Calibri" pitchFamily="34" charset="0"/>
                <a:ea typeface="標楷體" pitchFamily="65" charset="-120"/>
              </a:rPr>
              <a:pPr/>
              <a:t>4</a:t>
            </a:fld>
            <a:endParaRPr lang="zh-TW" altLang="en-US" dirty="0">
              <a:solidFill>
                <a:prstClr val="black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D0C6337-D651-435A-95B3-59DB5E1853AD}"/>
              </a:ext>
            </a:extLst>
          </p:cNvPr>
          <p:cNvSpPr txBox="1">
            <a:spLocks/>
          </p:cNvSpPr>
          <p:nvPr/>
        </p:nvSpPr>
        <p:spPr>
          <a:xfrm>
            <a:off x="503548" y="1311846"/>
            <a:ext cx="8136904" cy="346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治療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主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領域</a:t>
            </a:r>
            <a:r>
              <a:rPr lang="zh-TW" altLang="en-US" sz="2400" dirty="0">
                <a:latin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300"/>
              </a:spcAft>
            </a:pP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marL="541338" indent="-541338">
              <a:lnSpc>
                <a:spcPts val="26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研發階段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lang="zh-TW" altLang="en-US" sz="19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早期</a:t>
            </a:r>
            <a:r>
              <a:rPr lang="zh-TW" altLang="en-US" sz="19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藥物探索</a:t>
            </a:r>
            <a:r>
              <a:rPr lang="en-US" altLang="zh-TW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(Drug Discovery)</a:t>
            </a:r>
            <a:r>
              <a:rPr lang="zh-TW" altLang="en-US" sz="19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到臨床前</a:t>
            </a:r>
            <a:r>
              <a:rPr lang="en-US" altLang="zh-TW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(Preclinical</a:t>
            </a:r>
            <a:r>
              <a:rPr lang="zh-TW" altLang="en-US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9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Studies)</a:t>
            </a:r>
            <a:endParaRPr lang="en-US" altLang="zh-TW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徵集時間</a:t>
            </a:r>
            <a:r>
              <a:rPr lang="zh-TW" altLang="en-US" sz="2400" dirty="0">
                <a:latin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lang="zh-TW" altLang="en-US" sz="2000" b="0" dirty="0">
                <a:solidFill>
                  <a:schemeClr val="tx1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即日起至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112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19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四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下午 </a:t>
            </a:r>
            <a:r>
              <a:rPr lang="en-US" altLang="zh-TW" sz="2000" b="0" dirty="0">
                <a:solidFill>
                  <a:schemeClr val="tx1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5 </a:t>
            </a:r>
            <a:r>
              <a:rPr lang="zh-TW" altLang="en-US" sz="2000" b="0" dirty="0">
                <a:solidFill>
                  <a:schemeClr val="tx1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點止</a:t>
            </a: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300"/>
              </a:spcAft>
            </a:pP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58B50F9-5417-4DAD-A4DC-77E51DCBB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37632"/>
              </p:ext>
            </p:extLst>
          </p:nvPr>
        </p:nvGraphicFramePr>
        <p:xfrm>
          <a:off x="1079612" y="1699771"/>
          <a:ext cx="7200804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268">
                  <a:extLst>
                    <a:ext uri="{9D8B030D-6E8A-4147-A177-3AD203B41FA5}">
                      <a16:colId xmlns:a16="http://schemas.microsoft.com/office/drawing/2014/main" val="3707832876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val="2742738272"/>
                    </a:ext>
                  </a:extLst>
                </a:gridCol>
                <a:gridCol w="1488168">
                  <a:extLst>
                    <a:ext uri="{9D8B030D-6E8A-4147-A177-3AD203B41FA5}">
                      <a16:colId xmlns:a16="http://schemas.microsoft.com/office/drawing/2014/main" val="1313573731"/>
                    </a:ext>
                  </a:extLst>
                </a:gridCol>
                <a:gridCol w="2400268">
                  <a:extLst>
                    <a:ext uri="{9D8B030D-6E8A-4147-A177-3AD203B41FA5}">
                      <a16:colId xmlns:a16="http://schemas.microsoft.com/office/drawing/2014/main" val="3938388547"/>
                    </a:ext>
                  </a:extLst>
                </a:gridCol>
              </a:tblGrid>
              <a:tr h="206733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/>
                        <a:t> 癌症 </a:t>
                      </a:r>
                      <a:r>
                        <a:rPr lang="en-US" altLang="zh-TW" sz="1400" dirty="0"/>
                        <a:t>(Oncology)</a:t>
                      </a:r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/>
                        <a:t>免疫 </a:t>
                      </a:r>
                      <a:r>
                        <a:rPr lang="en-US" altLang="zh-TW" sz="1400" dirty="0"/>
                        <a:t>(Immunology)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/>
                        <a:t>神經科學 </a:t>
                      </a:r>
                      <a:r>
                        <a:rPr lang="en-US" altLang="zh-TW" sz="1400" dirty="0"/>
                        <a:t>(Neuroscience)</a:t>
                      </a: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582849"/>
                  </a:ext>
                </a:extLst>
              </a:tr>
              <a:tr h="222218">
                <a:tc gridSpan="2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 心血管及代謝</a:t>
                      </a:r>
                      <a:r>
                        <a:rPr lang="en-US" altLang="zh-TW" sz="1400" dirty="0"/>
                        <a:t>(CVS &amp; Metabolism)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感染及疫苗 </a:t>
                      </a:r>
                      <a:r>
                        <a:rPr lang="en-US" altLang="zh-TW" sz="1400" dirty="0"/>
                        <a:t>(Infectious Diseases &amp; Vaccine)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257065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 血液</a:t>
                      </a:r>
                      <a:r>
                        <a:rPr lang="en-US" altLang="zh-TW" sz="1400" dirty="0"/>
                        <a:t>(Hematology)</a:t>
                      </a:r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呼吸 </a:t>
                      </a:r>
                      <a:r>
                        <a:rPr lang="en-US" altLang="zh-TW" sz="1400" dirty="0"/>
                        <a:t>(Respiratory)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/>
                        <a:t>再生醫學 </a:t>
                      </a:r>
                      <a:r>
                        <a:rPr lang="en-US" altLang="zh-TW" sz="1400" dirty="0"/>
                        <a:t>(Regeneration)</a:t>
                      </a: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641061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 基因治療</a:t>
                      </a:r>
                      <a:r>
                        <a:rPr lang="en-US" altLang="zh-TW" sz="1400" dirty="0"/>
                        <a:t>(Gene Therapy)</a:t>
                      </a:r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/>
                        <a:t>眼科 </a:t>
                      </a:r>
                      <a:r>
                        <a:rPr lang="en-US" altLang="zh-TW" sz="1400" dirty="0"/>
                        <a:t>(Eye)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/>
                        <a:t>腸胃 </a:t>
                      </a:r>
                      <a:r>
                        <a:rPr lang="en-US" altLang="zh-TW" sz="1400" dirty="0"/>
                        <a:t>(Gastroenterology)</a:t>
                      </a: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668380"/>
                  </a:ext>
                </a:extLst>
              </a:tr>
              <a:tr h="206733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zh-TW" altLang="en-US" sz="1400" dirty="0"/>
                        <a:t> 罕見疾病</a:t>
                      </a:r>
                      <a:r>
                        <a:rPr lang="en-US" altLang="zh-TW" sz="1400" dirty="0"/>
                        <a:t>(Rare Genetics)</a:t>
                      </a:r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03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7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394144" cy="594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600" dirty="0">
                <a:latin typeface="Calibri" pitchFamily="34" charset="0"/>
              </a:rPr>
              <a:t>生醫前瞻技術徵集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8464" y="4785996"/>
            <a:ext cx="395536" cy="273844"/>
          </a:xfrm>
        </p:spPr>
        <p:txBody>
          <a:bodyPr/>
          <a:lstStyle/>
          <a:p>
            <a:fld id="{343D92B6-1996-43DA-81A5-7C128AB635DF}" type="slidenum">
              <a:rPr lang="zh-TW" altLang="en-US" smtClean="0">
                <a:solidFill>
                  <a:prstClr val="black"/>
                </a:solidFill>
                <a:latin typeface="Calibri" pitchFamily="34" charset="0"/>
                <a:ea typeface="標楷體" pitchFamily="65" charset="-120"/>
              </a:rPr>
              <a:pPr/>
              <a:t>5</a:t>
            </a:fld>
            <a:endParaRPr lang="zh-TW" altLang="en-US" dirty="0">
              <a:solidFill>
                <a:prstClr val="black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D0C6337-D651-435A-95B3-59DB5E1853AD}"/>
              </a:ext>
            </a:extLst>
          </p:cNvPr>
          <p:cNvSpPr txBox="1">
            <a:spLocks/>
          </p:cNvSpPr>
          <p:nvPr/>
        </p:nvSpPr>
        <p:spPr>
          <a:xfrm>
            <a:off x="539552" y="1319729"/>
            <a:ext cx="8064896" cy="1540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4E6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檢附資料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非機密資訊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TW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82663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技術清單 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線上填寫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82663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技術單頁簡介 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依格式填寫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檔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82663" lvl="1" indent="-357188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技術說明簡報 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如有需要再提供</a:t>
            </a:r>
            <a:r>
              <a:rPr lang="en-US" altLang="zh-TW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25475" lvl="1">
              <a:lnSpc>
                <a:spcPts val="2600"/>
              </a:lnSpc>
            </a:pPr>
            <a:endParaRPr lang="en-US" altLang="zh-TW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5475" lvl="1">
              <a:lnSpc>
                <a:spcPts val="2600"/>
              </a:lnSpc>
            </a:pPr>
            <a:endParaRPr lang="en-US" altLang="zh-TW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300"/>
              </a:spcAft>
            </a:pP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marL="571500" indent="-571500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endParaRPr lang="en-US" altLang="zh-TW" sz="2000" b="0" dirty="0">
              <a:solidFill>
                <a:schemeClr val="tx1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0949C8-DA6F-48EC-83D5-8AFC9321E222}"/>
              </a:ext>
            </a:extLst>
          </p:cNvPr>
          <p:cNvSpPr/>
          <p:nvPr/>
        </p:nvSpPr>
        <p:spPr>
          <a:xfrm>
            <a:off x="971600" y="3291830"/>
            <a:ext cx="6912768" cy="88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TW" altLang="en-US" sz="2400" b="1" dirty="0">
                <a:solidFill>
                  <a:srgbClr val="0000FF"/>
                </a:solidFill>
              </a:rPr>
              <a:t>說明會中將就專案內容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00FF"/>
                </a:solidFill>
              </a:rPr>
              <a:t>資料撰寫方式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2400" b="1" dirty="0">
                <a:solidFill>
                  <a:srgbClr val="0000FF"/>
                </a:solidFill>
              </a:rPr>
              <a:t>媒合注意事項進行較詳細描述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，歡迎研究團隊參與</a:t>
            </a:r>
            <a:r>
              <a:rPr lang="zh-TW" altLang="en-US" sz="2400" b="1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392324" y="3939902"/>
            <a:ext cx="1940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r>
              <a:rPr lang="en-US" altLang="zh-TW" sz="3200" b="1" i="1" dirty="0">
                <a:solidFill>
                  <a:srgbClr val="0D4E6C"/>
                </a:solidFill>
                <a:latin typeface="Calibri" pitchFamily="34" charset="0"/>
                <a:ea typeface="+mj-ea"/>
                <a:cs typeface="+mj-cs"/>
              </a:rPr>
              <a:t>Thank You</a:t>
            </a:r>
            <a:endParaRPr lang="zh-TW" altLang="en-US" sz="3200" b="1" i="1" dirty="0">
              <a:solidFill>
                <a:srgbClr val="0D4E6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648" y="1123940"/>
            <a:ext cx="2013436" cy="664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技術徵集聯絡人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ts val="2300"/>
              </a:lnSpc>
              <a:spcAft>
                <a:spcPts val="200"/>
              </a:spcAft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[ILO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經理聯繫方式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1CC221-99E7-4DEB-BDFD-DBA4CCDB35D0}"/>
              </a:ext>
            </a:extLst>
          </p:cNvPr>
          <p:cNvSpPr/>
          <p:nvPr/>
        </p:nvSpPr>
        <p:spPr>
          <a:xfrm>
            <a:off x="4788024" y="1123940"/>
            <a:ext cx="32585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專案聯絡人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200"/>
              </a:spcAft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崔秀玲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200"/>
              </a:spcAft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資深商務經理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200"/>
              </a:spcAft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藥品商品化中心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(DCC),</a:t>
            </a:r>
          </a:p>
          <a:p>
            <a:pPr>
              <a:spcAft>
                <a:spcPts val="200"/>
              </a:spcAft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財團法人生物技術開發中心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(DCB)</a:t>
            </a:r>
          </a:p>
          <a:p>
            <a:pPr>
              <a:spcAft>
                <a:spcPts val="200"/>
              </a:spcAft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ling@biip-dcc.org</a:t>
            </a:r>
          </a:p>
          <a:p>
            <a:pPr>
              <a:spcAft>
                <a:spcPts val="200"/>
              </a:spcAft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ling0818@dcb.org.tw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02-26522677#27</a:t>
            </a:r>
          </a:p>
        </p:txBody>
      </p:sp>
    </p:spTree>
    <p:extLst>
      <p:ext uri="{BB962C8B-B14F-4D97-AF65-F5344CB8AC3E}">
        <p14:creationId xmlns:p14="http://schemas.microsoft.com/office/powerpoint/2010/main" val="2001143691"/>
      </p:ext>
    </p:extLst>
  </p:cSld>
  <p:clrMapOvr>
    <a:masterClrMapping/>
  </p:clrMapOvr>
</p:sld>
</file>

<file path=ppt/theme/theme1.xml><?xml version="1.0" encoding="utf-8"?>
<a:theme xmlns:a="http://schemas.openxmlformats.org/drawingml/2006/main" name="6.CYY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24810</TotalTime>
  <Words>517</Words>
  <Application>Microsoft Office PowerPoint</Application>
  <PresentationFormat>如螢幕大小 (16:9)</PresentationFormat>
  <Paragraphs>84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PMingLiU</vt:lpstr>
      <vt:lpstr>Arial</vt:lpstr>
      <vt:lpstr>Calibri</vt:lpstr>
      <vt:lpstr>Wingdings</vt:lpstr>
      <vt:lpstr>6.CYYang</vt:lpstr>
      <vt:lpstr>Office 佈景主題</vt:lpstr>
      <vt:lpstr>PowerPoint 簡報</vt:lpstr>
      <vt:lpstr>PowerPoint 簡報</vt:lpstr>
      <vt:lpstr>PowerPoint 簡報</vt:lpstr>
      <vt:lpstr>PowerPoint 簡報</vt:lpstr>
      <vt:lpstr>生醫前瞻技術徵集</vt:lpstr>
      <vt:lpstr>生醫前瞻技術徵集</vt:lpstr>
      <vt:lpstr>PowerPoint 簡報</vt:lpstr>
    </vt:vector>
  </TitlesOfParts>
  <Company>mychat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CCW</dc:creator>
  <cp:lastModifiedBy>陳思潔</cp:lastModifiedBy>
  <cp:revision>1117</cp:revision>
  <cp:lastPrinted>2022-11-16T08:32:19Z</cp:lastPrinted>
  <dcterms:created xsi:type="dcterms:W3CDTF">2010-01-19T02:26:20Z</dcterms:created>
  <dcterms:modified xsi:type="dcterms:W3CDTF">2022-12-29T05:50:15Z</dcterms:modified>
</cp:coreProperties>
</file>