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9" r:id="rId4"/>
    <p:sldId id="268" r:id="rId5"/>
    <p:sldId id="283" r:id="rId6"/>
    <p:sldId id="315" r:id="rId7"/>
    <p:sldId id="306" r:id="rId8"/>
    <p:sldId id="272" r:id="rId9"/>
    <p:sldId id="311" r:id="rId10"/>
    <p:sldId id="280" r:id="rId11"/>
    <p:sldId id="316" r:id="rId12"/>
    <p:sldId id="322" r:id="rId13"/>
    <p:sldId id="317" r:id="rId14"/>
    <p:sldId id="318" r:id="rId15"/>
    <p:sldId id="319" r:id="rId16"/>
    <p:sldId id="320" r:id="rId17"/>
    <p:sldId id="321" r:id="rId18"/>
    <p:sldId id="308" r:id="rId19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xuan Zeng" initials="x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472C4"/>
    <a:srgbClr val="F35E40"/>
    <a:srgbClr val="5B9BD5"/>
    <a:srgbClr val="FFC000"/>
    <a:srgbClr val="FD7B3F"/>
    <a:srgbClr val="4D8689"/>
    <a:srgbClr val="FFFFFF"/>
    <a:srgbClr val="5B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6314" autoAdjust="0"/>
  </p:normalViewPr>
  <p:slideViewPr>
    <p:cSldViewPr snapToGrid="0">
      <p:cViewPr varScale="1">
        <p:scale>
          <a:sx n="73" d="100"/>
          <a:sy n="73" d="100"/>
        </p:scale>
        <p:origin x="7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B4-4C16-8316-799794158B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B4-4C16-8316-799794158B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B4-4C16-8316-799794158B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B4-4C16-8316-799794158B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0B4-4C16-8316-799794158B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0B4-4C16-8316-799794158B9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0B4-4C16-8316-799794158B9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0B4-4C16-8316-799794158B9D}"/>
              </c:ext>
            </c:extLst>
          </c:dPt>
          <c:cat>
            <c:strRef>
              <c:f>Sheet1!$A$2:$A$7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0B4-4C16-8316-799794158B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28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991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11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33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11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295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583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19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7D089-AC8F-4832-A3C3-D9AF30F404B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2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7454-5052-4CB8-9011-3570C8F3FF60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66E8-FF9D-46F8-BF2E-B6280D6D9FA5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E3DF-9E0C-4D4B-BE54-2E4C9E58A371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4D43-5573-4C96-9BDD-864F5D0145C4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353-D132-4295-B408-75EC30D21A4A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EFC94-CC13-42DA-A6BD-85049D403132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C269-FC8A-460F-A6EC-7CBCDFE1BEA3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5671-6D83-49AF-B5A7-9E416B7980F4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020D-ACD3-4466-A601-B55672A85760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2C6E-ADD3-4B80-B344-91D8E35D7872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ED53-D8E2-4640-8D21-B65CDD111DBF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99917-8DCF-41AE-B1DC-85505A635CAC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AC83-CEE0-4D0F-AECE-BCD1132F37C1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6E0D-7F59-4A45-8B8F-2A0749D909C4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AC3C-DF07-48EE-A887-5FE6BE5191B9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6E88-C5C3-47FB-966A-FFC847E17B96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F7258-5A84-4A40-AF22-D971F0AE45BD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AF00-8728-4616-8C4D-4E610356059C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8C880-1294-41A2-ABED-B11006EA6368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ABD7-7A42-4AB9-B047-D307101F76E3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D031-ADA1-43E6-A2AA-3BE9C6B78350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D98A-A359-4172-9AD2-DC5D519B2A73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A78C-C7EF-438A-8455-907D5262BDEE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2747ACC-C85D-4C6A-AE95-01788930D53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6655-4CBA-48CC-8AF0-5AADC820CCCB}" type="datetime1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7ACC-C85D-4C6A-AE95-01788930D5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fzKNMWjumXPqvGRL9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-297393" y="-1194554"/>
            <a:ext cx="2807161" cy="280716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1860988" y="1257238"/>
            <a:ext cx="3721976" cy="3721976"/>
            <a:chOff x="-966075" y="2611829"/>
            <a:chExt cx="2049594" cy="2049594"/>
          </a:xfrm>
        </p:grpSpPr>
        <p:sp>
          <p:nvSpPr>
            <p:cNvPr id="5" name="椭圆 4"/>
            <p:cNvSpPr/>
            <p:nvPr/>
          </p:nvSpPr>
          <p:spPr>
            <a:xfrm>
              <a:off x="-843094" y="2734810"/>
              <a:ext cx="1803633" cy="1803633"/>
            </a:xfrm>
            <a:prstGeom prst="ellipse">
              <a:avLst/>
            </a:prstGeom>
            <a:solidFill>
              <a:srgbClr val="5B72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966075" y="2611829"/>
              <a:ext cx="2049594" cy="2049594"/>
            </a:xfrm>
            <a:prstGeom prst="ellipse">
              <a:avLst/>
            </a:prstGeom>
            <a:noFill/>
            <a:ln>
              <a:solidFill>
                <a:srgbClr val="5B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8" name="椭圆 7"/>
          <p:cNvSpPr/>
          <p:nvPr/>
        </p:nvSpPr>
        <p:spPr>
          <a:xfrm>
            <a:off x="1176268" y="5377434"/>
            <a:ext cx="1333500" cy="1333500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030374" y="4333359"/>
            <a:ext cx="366960" cy="366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331012" y="3136024"/>
            <a:ext cx="3721976" cy="3721976"/>
            <a:chOff x="-966075" y="2611829"/>
            <a:chExt cx="2049594" cy="2049594"/>
          </a:xfrm>
        </p:grpSpPr>
        <p:sp>
          <p:nvSpPr>
            <p:cNvPr id="11" name="椭圆 10"/>
            <p:cNvSpPr/>
            <p:nvPr/>
          </p:nvSpPr>
          <p:spPr>
            <a:xfrm rot="17180848">
              <a:off x="-843094" y="2734810"/>
              <a:ext cx="1803633" cy="1803633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966075" y="2611829"/>
              <a:ext cx="2049594" cy="2049594"/>
            </a:xfrm>
            <a:prstGeom prst="ellipse">
              <a:avLst/>
            </a:prstGeom>
            <a:noFill/>
            <a:ln>
              <a:solidFill>
                <a:srgbClr val="F35E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10975254" y="-240722"/>
            <a:ext cx="1497960" cy="1497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412928" y="12572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718400" y="198250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82003" y="1888903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「學生自主學習社群」</a:t>
            </a:r>
            <a:br>
              <a:rPr lang="zh-TW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「自主學習培力獎勵方案</a:t>
            </a:r>
            <a:r>
              <a:rPr lang="zh-TW" altLang="en-US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TW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10622" y="3620149"/>
            <a:ext cx="4394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zh-TW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3425867" y="3564159"/>
            <a:ext cx="2197322" cy="8679"/>
          </a:xfrm>
          <a:prstGeom prst="line">
            <a:avLst/>
          </a:prstGeom>
          <a:ln w="15875">
            <a:solidFill>
              <a:srgbClr val="5B7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8140" y="2239355"/>
            <a:ext cx="1015663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5400" dirty="0" smtClean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2021</a:t>
            </a:r>
            <a:endParaRPr lang="en-US" altLang="zh-CN" sz="5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10621" y="1387769"/>
            <a:ext cx="1664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111-1</a:t>
            </a:r>
            <a:r>
              <a:rPr lang="zh-TW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zh-TW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524510" y="398780"/>
            <a:ext cx="327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注意事項</a:t>
            </a:r>
            <a:endParaRPr lang="zh-TW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5" name="淘宝网Chenying0907出品 15"/>
          <p:cNvGrpSpPr/>
          <p:nvPr/>
        </p:nvGrpSpPr>
        <p:grpSpPr>
          <a:xfrm>
            <a:off x="1448849" y="1368835"/>
            <a:ext cx="668974" cy="668974"/>
            <a:chOff x="6474776" y="1019119"/>
            <a:chExt cx="668974" cy="668974"/>
          </a:xfrm>
        </p:grpSpPr>
        <p:sp>
          <p:nvSpPr>
            <p:cNvPr id="6" name="圆角淘宝网Chenying0907出品 17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" name="圆角淘宝网Chenying0907出品 19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淘宝网Chenying0907出品 52"/>
          <p:cNvSpPr txBox="1"/>
          <p:nvPr/>
        </p:nvSpPr>
        <p:spPr>
          <a:xfrm>
            <a:off x="1472114" y="1465317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35E40"/>
                </a:solidFill>
                <a:latin typeface="Impact MT Std" pitchFamily="34" charset="0"/>
              </a:rPr>
              <a:t>01</a:t>
            </a:r>
            <a:endParaRPr lang="zh-CN" altLang="en-US" sz="2400" dirty="0">
              <a:solidFill>
                <a:srgbClr val="F35E40"/>
              </a:solidFill>
              <a:latin typeface="Impact MT Std" pitchFamily="34" charset="0"/>
            </a:endParaRPr>
          </a:p>
        </p:txBody>
      </p:sp>
      <p:grpSp>
        <p:nvGrpSpPr>
          <p:cNvPr id="9" name="淘宝网Chenying0907出品 27"/>
          <p:cNvGrpSpPr/>
          <p:nvPr/>
        </p:nvGrpSpPr>
        <p:grpSpPr>
          <a:xfrm>
            <a:off x="1455156" y="2438686"/>
            <a:ext cx="668974" cy="668974"/>
            <a:chOff x="6474776" y="1019119"/>
            <a:chExt cx="668974" cy="668974"/>
          </a:xfrm>
        </p:grpSpPr>
        <p:sp>
          <p:nvSpPr>
            <p:cNvPr id="10" name="圆角淘宝网Chenying0907出品 29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圆角淘宝网Chenying0907出品 31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淘宝网Chenying0907出品 66"/>
          <p:cNvSpPr txBox="1"/>
          <p:nvPr/>
        </p:nvSpPr>
        <p:spPr>
          <a:xfrm>
            <a:off x="1448849" y="2542212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F8353D"/>
                </a:solidFill>
                <a:latin typeface="Impact MT Std" pitchFamily="34" charset="0"/>
              </a:rPr>
              <a:t>02</a:t>
            </a:r>
            <a:endParaRPr lang="zh-CN" altLang="en-US" sz="2400" dirty="0">
              <a:solidFill>
                <a:srgbClr val="F8353D"/>
              </a:solidFill>
              <a:latin typeface="Impact MT Std" pitchFamily="34" charset="0"/>
            </a:endParaRPr>
          </a:p>
        </p:txBody>
      </p:sp>
      <p:grpSp>
        <p:nvGrpSpPr>
          <p:cNvPr id="13" name="淘宝网Chenying0907出品 39"/>
          <p:cNvGrpSpPr/>
          <p:nvPr/>
        </p:nvGrpSpPr>
        <p:grpSpPr>
          <a:xfrm>
            <a:off x="1448849" y="5936634"/>
            <a:ext cx="668974" cy="668974"/>
            <a:chOff x="6474776" y="1019119"/>
            <a:chExt cx="668974" cy="668974"/>
          </a:xfrm>
        </p:grpSpPr>
        <p:sp>
          <p:nvSpPr>
            <p:cNvPr id="14" name="圆角淘宝网Chenying0907出品 41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圆角淘宝网Chenying0907出品 43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淘宝网Chenying0907出品 80"/>
          <p:cNvSpPr txBox="1"/>
          <p:nvPr/>
        </p:nvSpPr>
        <p:spPr>
          <a:xfrm>
            <a:off x="1485749" y="6041722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70AD47"/>
                </a:solidFill>
                <a:latin typeface="Impact MT Std" pitchFamily="34" charset="0"/>
              </a:rPr>
              <a:t>0</a:t>
            </a:r>
            <a:r>
              <a:rPr lang="en-US" altLang="zh-TW" sz="2400" dirty="0" smtClean="0">
                <a:solidFill>
                  <a:srgbClr val="70AD47"/>
                </a:solidFill>
                <a:latin typeface="Impact MT Std" pitchFamily="34" charset="0"/>
              </a:rPr>
              <a:t>5</a:t>
            </a:r>
            <a:endParaRPr lang="zh-CN" altLang="en-US" sz="2400" dirty="0">
              <a:solidFill>
                <a:srgbClr val="70AD47"/>
              </a:solidFill>
              <a:latin typeface="Impact MT Std" pitchFamily="34" charset="0"/>
            </a:endParaRPr>
          </a:p>
        </p:txBody>
      </p:sp>
      <p:grpSp>
        <p:nvGrpSpPr>
          <p:cNvPr id="17" name="淘宝网Chenying0907出品 51"/>
          <p:cNvGrpSpPr/>
          <p:nvPr/>
        </p:nvGrpSpPr>
        <p:grpSpPr>
          <a:xfrm>
            <a:off x="2316040" y="1211574"/>
            <a:ext cx="8262306" cy="1089736"/>
            <a:chOff x="3442706" y="3692107"/>
            <a:chExt cx="7879398" cy="1089736"/>
          </a:xfrm>
        </p:grpSpPr>
        <p:sp>
          <p:nvSpPr>
            <p:cNvPr id="18" name="淘宝网Chenying0907出品 103"/>
            <p:cNvSpPr txBox="1"/>
            <p:nvPr/>
          </p:nvSpPr>
          <p:spPr>
            <a:xfrm>
              <a:off x="3442706" y="3692107"/>
              <a:ext cx="1498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35E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申請限制</a:t>
              </a:r>
              <a:endParaRPr lang="zh-CN" altLang="en-US" sz="2400" b="1" dirty="0">
                <a:solidFill>
                  <a:srgbClr val="F35E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淘宝网Chenying0907出品 104"/>
            <p:cNvSpPr txBox="1"/>
            <p:nvPr/>
          </p:nvSpPr>
          <p:spPr>
            <a:xfrm>
              <a:off x="3457190" y="4135512"/>
              <a:ext cx="78649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5113" indent="-265113" algn="just"/>
              <a:r>
                <a:rPr lang="en-US" altLang="zh-TW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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社群主題為正式課程延伸學習之內容，</a:t>
              </a:r>
              <a:r>
                <a:rPr lang="zh-TW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一門課程以通過一組社群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補助為限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。</a:t>
              </a:r>
              <a:endPara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endParaRPr>
            </a:p>
            <a:p>
              <a:pPr algn="just"/>
              <a:r>
                <a:rPr lang="en-US" altLang="zh-TW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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每位教師所指導之學生社群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以</a:t>
              </a:r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兩組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為限</a:t>
              </a:r>
              <a:r>
                <a:rPr lang="zh-TW" altLang="en-U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。</a:t>
              </a:r>
              <a:endPara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淘宝网Chenying0907出品 56"/>
          <p:cNvGrpSpPr/>
          <p:nvPr/>
        </p:nvGrpSpPr>
        <p:grpSpPr>
          <a:xfrm>
            <a:off x="2304124" y="2375658"/>
            <a:ext cx="7867825" cy="1047204"/>
            <a:chOff x="3499722" y="3777171"/>
            <a:chExt cx="7032444" cy="1047204"/>
          </a:xfrm>
        </p:grpSpPr>
        <p:sp>
          <p:nvSpPr>
            <p:cNvPr id="21" name="淘宝网Chenying0907出品 103"/>
            <p:cNvSpPr txBox="1"/>
            <p:nvPr/>
          </p:nvSpPr>
          <p:spPr>
            <a:xfrm>
              <a:off x="3507920" y="3777171"/>
              <a:ext cx="2104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835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計畫執行終止</a:t>
              </a:r>
              <a:endParaRPr lang="zh-CN" altLang="en-US" sz="2400" b="1" dirty="0">
                <a:solidFill>
                  <a:srgbClr val="F8353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淘宝网Chenying0907出品 104"/>
            <p:cNvSpPr txBox="1"/>
            <p:nvPr/>
          </p:nvSpPr>
          <p:spPr>
            <a:xfrm>
              <a:off x="3499722" y="4178044"/>
              <a:ext cx="70324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因故需中止執行計畫，需填寫「學生自主學習社群中止申請單」，並由指導老師及所有組員簽署後，送至教學卓越中心辦理</a:t>
              </a:r>
              <a:r>
                <a:rPr lang="zh-CN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淘宝网Chenying0907出品 59"/>
          <p:cNvGrpSpPr/>
          <p:nvPr/>
        </p:nvGrpSpPr>
        <p:grpSpPr>
          <a:xfrm>
            <a:off x="2311711" y="5898105"/>
            <a:ext cx="7242377" cy="823370"/>
            <a:chOff x="3548627" y="3745272"/>
            <a:chExt cx="7242377" cy="823370"/>
          </a:xfrm>
        </p:grpSpPr>
        <p:sp>
          <p:nvSpPr>
            <p:cNvPr id="24" name="淘宝网Chenying0907出品 103"/>
            <p:cNvSpPr txBox="1"/>
            <p:nvPr/>
          </p:nvSpPr>
          <p:spPr>
            <a:xfrm>
              <a:off x="3548627" y="3745272"/>
              <a:ext cx="2140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70AD4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請注意智財權</a:t>
              </a:r>
              <a:endParaRPr lang="zh-CN" altLang="en-US" sz="2400" b="1" dirty="0">
                <a:solidFill>
                  <a:srgbClr val="70AD47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淘宝网Chenying0907出品 104"/>
            <p:cNvSpPr txBox="1"/>
            <p:nvPr/>
          </p:nvSpPr>
          <p:spPr>
            <a:xfrm>
              <a:off x="3563520" y="4199310"/>
              <a:ext cx="7227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若經本中心查證確</a:t>
              </a:r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有違反智財權情事，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將取消並收回該社群補助。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淘宝网Chenying0907出品 39"/>
          <p:cNvGrpSpPr/>
          <p:nvPr/>
        </p:nvGrpSpPr>
        <p:grpSpPr>
          <a:xfrm>
            <a:off x="1441262" y="4801023"/>
            <a:ext cx="668974" cy="668974"/>
            <a:chOff x="6474776" y="1019119"/>
            <a:chExt cx="668974" cy="668974"/>
          </a:xfrm>
        </p:grpSpPr>
        <p:sp>
          <p:nvSpPr>
            <p:cNvPr id="27" name="圆角淘宝网Chenying0907出品 41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圆角淘宝网Chenying0907出品 43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淘宝网Chenying0907出品 80"/>
          <p:cNvSpPr txBox="1"/>
          <p:nvPr/>
        </p:nvSpPr>
        <p:spPr>
          <a:xfrm>
            <a:off x="1448849" y="490611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4472C4"/>
                </a:solidFill>
                <a:latin typeface="Impact MT Std" pitchFamily="34" charset="0"/>
              </a:rPr>
              <a:t>0</a:t>
            </a:r>
            <a:r>
              <a:rPr lang="en-US" altLang="zh-TW" sz="2400" dirty="0">
                <a:solidFill>
                  <a:srgbClr val="4472C4"/>
                </a:solidFill>
                <a:latin typeface="Impact MT Std" pitchFamily="34" charset="0"/>
              </a:rPr>
              <a:t>4</a:t>
            </a:r>
            <a:endParaRPr lang="zh-CN" altLang="en-US" sz="2400" dirty="0">
              <a:solidFill>
                <a:srgbClr val="4472C4"/>
              </a:solidFill>
              <a:latin typeface="Impact MT Std" pitchFamily="34" charset="0"/>
            </a:endParaRPr>
          </a:p>
        </p:txBody>
      </p:sp>
      <p:grpSp>
        <p:nvGrpSpPr>
          <p:cNvPr id="30" name="淘宝网Chenying0907出品 59"/>
          <p:cNvGrpSpPr/>
          <p:nvPr/>
        </p:nvGrpSpPr>
        <p:grpSpPr>
          <a:xfrm>
            <a:off x="2304124" y="4762494"/>
            <a:ext cx="7867825" cy="1100369"/>
            <a:chOff x="3548627" y="3745272"/>
            <a:chExt cx="7867825" cy="1100369"/>
          </a:xfrm>
        </p:grpSpPr>
        <p:sp>
          <p:nvSpPr>
            <p:cNvPr id="31" name="淘宝网Chenying0907出品 103"/>
            <p:cNvSpPr txBox="1"/>
            <p:nvPr/>
          </p:nvSpPr>
          <p:spPr>
            <a:xfrm>
              <a:off x="3548627" y="3745272"/>
              <a:ext cx="21405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4472C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計畫執行延後</a:t>
              </a:r>
              <a:endParaRPr lang="zh-CN" altLang="en-US" sz="2400" b="1" dirty="0">
                <a:solidFill>
                  <a:srgbClr val="4472C4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淘宝网Chenying0907出品 104"/>
            <p:cNvSpPr txBox="1"/>
            <p:nvPr/>
          </p:nvSpPr>
          <p:spPr>
            <a:xfrm>
              <a:off x="3563520" y="4199310"/>
              <a:ext cx="78529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延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後日期最晚為</a:t>
              </a:r>
              <a:r>
                <a:rPr lang="en-US" altLang="zh-TW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111</a:t>
              </a:r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TW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TW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</a:t>
              </a:r>
              <a:r>
                <a:rPr lang="en-US" altLang="zh-TW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(</a:t>
              </a:r>
              <a:r>
                <a:rPr lang="zh-TW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  <a:r>
                <a:rPr lang="en-US" altLang="zh-TW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)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。若因申請延後結案而無法如期繳交成果報告者，則將無法參加優秀社群審查。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10</a:t>
            </a:fld>
            <a:endParaRPr lang="zh-CN" altLang="en-US"/>
          </a:p>
        </p:txBody>
      </p:sp>
      <p:grpSp>
        <p:nvGrpSpPr>
          <p:cNvPr id="33" name="淘宝网Chenying0907出品 39"/>
          <p:cNvGrpSpPr/>
          <p:nvPr/>
        </p:nvGrpSpPr>
        <p:grpSpPr>
          <a:xfrm>
            <a:off x="1441262" y="3558541"/>
            <a:ext cx="668974" cy="668974"/>
            <a:chOff x="6474776" y="1019119"/>
            <a:chExt cx="668974" cy="668974"/>
          </a:xfrm>
        </p:grpSpPr>
        <p:sp>
          <p:nvSpPr>
            <p:cNvPr id="34" name="圆角淘宝网Chenying0907出品 41"/>
            <p:cNvSpPr/>
            <p:nvPr/>
          </p:nvSpPr>
          <p:spPr>
            <a:xfrm>
              <a:off x="6474776" y="1019119"/>
              <a:ext cx="668974" cy="668974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圆角淘宝网Chenying0907出品 43"/>
            <p:cNvSpPr/>
            <p:nvPr/>
          </p:nvSpPr>
          <p:spPr>
            <a:xfrm>
              <a:off x="6541255" y="1085598"/>
              <a:ext cx="536016" cy="536016"/>
            </a:xfrm>
            <a:prstGeom prst="roundRect">
              <a:avLst>
                <a:gd name="adj" fmla="val 8667"/>
              </a:avLst>
            </a:prstGeom>
            <a:gradFill flip="none" rotWithShape="1">
              <a:gsLst>
                <a:gs pos="1000">
                  <a:schemeClr val="bg1">
                    <a:lumMod val="80000"/>
                  </a:schemeClr>
                </a:gs>
                <a:gs pos="100000">
                  <a:schemeClr val="bg1">
                    <a:lumMod val="99000"/>
                  </a:schemeClr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397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淘宝网Chenying0907出品 80"/>
          <p:cNvSpPr txBox="1"/>
          <p:nvPr/>
        </p:nvSpPr>
        <p:spPr>
          <a:xfrm>
            <a:off x="1448849" y="3663629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1ACBE"/>
                </a:solidFill>
                <a:latin typeface="Impact MT Std" pitchFamily="34" charset="0"/>
              </a:rPr>
              <a:t>03</a:t>
            </a:r>
            <a:endParaRPr lang="zh-CN" altLang="en-US" sz="2400" dirty="0">
              <a:solidFill>
                <a:srgbClr val="01ACBE"/>
              </a:solidFill>
              <a:latin typeface="Impact MT Std" pitchFamily="34" charset="0"/>
            </a:endParaRPr>
          </a:p>
        </p:txBody>
      </p:sp>
      <p:grpSp>
        <p:nvGrpSpPr>
          <p:cNvPr id="37" name="淘宝网Chenying0907出品 59"/>
          <p:cNvGrpSpPr/>
          <p:nvPr/>
        </p:nvGrpSpPr>
        <p:grpSpPr>
          <a:xfrm>
            <a:off x="2304123" y="3520012"/>
            <a:ext cx="7867826" cy="1100369"/>
            <a:chOff x="3548626" y="3745272"/>
            <a:chExt cx="7867826" cy="1100369"/>
          </a:xfrm>
        </p:grpSpPr>
        <p:sp>
          <p:nvSpPr>
            <p:cNvPr id="38" name="淘宝网Chenying0907出品 103"/>
            <p:cNvSpPr txBox="1"/>
            <p:nvPr/>
          </p:nvSpPr>
          <p:spPr>
            <a:xfrm>
              <a:off x="3548626" y="3745272"/>
              <a:ext cx="39529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請勿規劃商業營利</a:t>
              </a:r>
              <a:r>
                <a:rPr lang="zh-TW" altLang="en-US" sz="2400" b="1" dirty="0">
                  <a:solidFill>
                    <a:srgbClr val="01ACB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活動</a:t>
              </a:r>
              <a:endParaRPr lang="zh-CN" altLang="en-US" sz="2400" b="1" dirty="0">
                <a:solidFill>
                  <a:srgbClr val="01ACB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淘宝网Chenying0907出品 104"/>
            <p:cNvSpPr txBox="1"/>
            <p:nvPr/>
          </p:nvSpPr>
          <p:spPr>
            <a:xfrm>
              <a:off x="3563520" y="4199310"/>
              <a:ext cx="78529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TW" altLang="en-US" dirty="0" smtClean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請勿</a:t>
              </a:r>
              <a:r>
                <a:rPr lang="zh-TW" altLang="en-US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使用學生社群資源進行物品銷售及盈利活動</a:t>
              </a:r>
              <a:r>
                <a:rPr lang="zh-TW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，若發現有前述情形，經勸導仍未改善者，將直接中止計畫。</a:t>
              </a:r>
              <a:endPara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13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524510" y="398780"/>
            <a:ext cx="465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計畫項目規劃小叮嚀</a:t>
            </a:r>
            <a:endParaRPr lang="zh-TW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33" name="组合 2">
            <a:extLst>
              <a:ext uri="{FF2B5EF4-FFF2-40B4-BE49-F238E27FC236}">
                <a16:creationId xmlns:a16="http://schemas.microsoft.com/office/drawing/2014/main" id="{091BF072-CBA7-4A86-8EF5-1C72DF43B392}"/>
              </a:ext>
            </a:extLst>
          </p:cNvPr>
          <p:cNvGrpSpPr/>
          <p:nvPr/>
        </p:nvGrpSpPr>
        <p:grpSpPr>
          <a:xfrm>
            <a:off x="830158" y="3110029"/>
            <a:ext cx="3127803" cy="681521"/>
            <a:chOff x="4941637" y="1483605"/>
            <a:chExt cx="2306766" cy="529248"/>
          </a:xfrm>
        </p:grpSpPr>
        <p:grpSp>
          <p:nvGrpSpPr>
            <p:cNvPr id="34" name="组合 3">
              <a:extLst>
                <a:ext uri="{FF2B5EF4-FFF2-40B4-BE49-F238E27FC236}">
                  <a16:creationId xmlns:a16="http://schemas.microsoft.com/office/drawing/2014/main" id="{FE75C4FA-F940-497D-8FA5-1B21E226DE73}"/>
                </a:ext>
              </a:extLst>
            </p:cNvPr>
            <p:cNvGrpSpPr/>
            <p:nvPr/>
          </p:nvGrpSpPr>
          <p:grpSpPr>
            <a:xfrm>
              <a:off x="4941637" y="1483605"/>
              <a:ext cx="2249732" cy="529248"/>
              <a:chOff x="4216819" y="1470939"/>
              <a:chExt cx="3677263" cy="529248"/>
            </a:xfrm>
          </p:grpSpPr>
          <p:sp>
            <p:nvSpPr>
              <p:cNvPr id="36" name="矩形: 圆角 5">
                <a:extLst>
                  <a:ext uri="{FF2B5EF4-FFF2-40B4-BE49-F238E27FC236}">
                    <a16:creationId xmlns:a16="http://schemas.microsoft.com/office/drawing/2014/main" id="{4E4EF9E8-674F-4F92-8AA6-511613F06CA0}"/>
                  </a:ext>
                </a:extLst>
              </p:cNvPr>
              <p:cNvSpPr/>
              <p:nvPr/>
            </p:nvSpPr>
            <p:spPr>
              <a:xfrm>
                <a:off x="4403265" y="1524260"/>
                <a:ext cx="3490817" cy="475927"/>
              </a:xfrm>
              <a:prstGeom prst="roundRect">
                <a:avLst>
                  <a:gd name="adj" fmla="val 25070"/>
                </a:avLst>
              </a:prstGeom>
              <a:pattFill prst="ltVert">
                <a:fgClr>
                  <a:srgbClr val="C13238"/>
                </a:fgClr>
                <a:bgClr>
                  <a:srgbClr val="F5F5F5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37" name="矩形: 圆角 6">
                <a:extLst>
                  <a:ext uri="{FF2B5EF4-FFF2-40B4-BE49-F238E27FC236}">
                    <a16:creationId xmlns:a16="http://schemas.microsoft.com/office/drawing/2014/main" id="{AB9EE634-CB5E-4D1C-BEFC-B0EA1AB7882C}"/>
                  </a:ext>
                </a:extLst>
              </p:cNvPr>
              <p:cNvSpPr/>
              <p:nvPr/>
            </p:nvSpPr>
            <p:spPr>
              <a:xfrm>
                <a:off x="4216819" y="1470939"/>
                <a:ext cx="3490817" cy="475927"/>
              </a:xfrm>
              <a:prstGeom prst="roundRect">
                <a:avLst>
                  <a:gd name="adj" fmla="val 2507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57200" sx="104000" sy="104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35" name="MH_Title_1">
              <a:extLst>
                <a:ext uri="{FF2B5EF4-FFF2-40B4-BE49-F238E27FC236}">
                  <a16:creationId xmlns:a16="http://schemas.microsoft.com/office/drawing/2014/main" id="{07118CB8-4C61-4C47-8608-779F54D6C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70" y="1525069"/>
              <a:ext cx="2249733" cy="415877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  <a:buClr>
                  <a:srgbClr val="000066"/>
                </a:buClr>
              </a:pPr>
              <a:r>
                <a:rPr lang="zh-TW" altLang="en-US" sz="2400" b="1" spc="300" dirty="0" smtClean="0">
                  <a:solidFill>
                    <a:srgbClr val="042B8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計畫時間控管</a:t>
              </a:r>
              <a:endParaRPr lang="zh-CN" altLang="en-US" sz="2400" b="1" spc="300" dirty="0">
                <a:solidFill>
                  <a:srgbClr val="042B8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38" name="组合 14">
            <a:extLst>
              <a:ext uri="{FF2B5EF4-FFF2-40B4-BE49-F238E27FC236}">
                <a16:creationId xmlns:a16="http://schemas.microsoft.com/office/drawing/2014/main" id="{79095C0B-5172-4293-B189-A4482513325F}"/>
              </a:ext>
            </a:extLst>
          </p:cNvPr>
          <p:cNvGrpSpPr/>
          <p:nvPr/>
        </p:nvGrpSpPr>
        <p:grpSpPr>
          <a:xfrm>
            <a:off x="4328783" y="1542375"/>
            <a:ext cx="6696636" cy="1190701"/>
            <a:chOff x="7130313" y="949598"/>
            <a:chExt cx="4073600" cy="1190701"/>
          </a:xfrm>
        </p:grpSpPr>
        <p:sp>
          <p:nvSpPr>
            <p:cNvPr id="39" name="对话气泡: 圆角矩形 15">
              <a:extLst>
                <a:ext uri="{FF2B5EF4-FFF2-40B4-BE49-F238E27FC236}">
                  <a16:creationId xmlns:a16="http://schemas.microsoft.com/office/drawing/2014/main" id="{9C09D697-6607-49C4-A81E-854FD27E7FFC}"/>
                </a:ext>
              </a:extLst>
            </p:cNvPr>
            <p:cNvSpPr/>
            <p:nvPr/>
          </p:nvSpPr>
          <p:spPr>
            <a:xfrm>
              <a:off x="7130313" y="949598"/>
              <a:ext cx="4073600" cy="1190701"/>
            </a:xfrm>
            <a:prstGeom prst="wedgeRoundRectCallout">
              <a:avLst>
                <a:gd name="adj1" fmla="val -55868"/>
                <a:gd name="adj2" fmla="val 47688"/>
                <a:gd name="adj3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457200" sx="104000" sy="104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AF0E7044-38C8-4219-8C0C-2DE52E251C56}"/>
                </a:ext>
              </a:extLst>
            </p:cNvPr>
            <p:cNvSpPr/>
            <p:nvPr/>
          </p:nvSpPr>
          <p:spPr>
            <a:xfrm>
              <a:off x="7305831" y="1004004"/>
              <a:ext cx="3573864" cy="62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0" tIns="35661" rIns="71320" bIns="35661"/>
            <a:lstStyle/>
            <a:p>
              <a:pPr algn="just">
                <a:lnSpc>
                  <a:spcPct val="13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我覺得我最需要學習的是時間上的安排，這學期卡太多事情，而且自己的心理狀態也要調整好再來額外參加活動，才不至於影響大家的分工。</a:t>
              </a:r>
              <a:endParaRPr kumimoji="1"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sp>
        <p:nvSpPr>
          <p:cNvPr id="41" name="文字方塊 40"/>
          <p:cNvSpPr txBox="1"/>
          <p:nvPr/>
        </p:nvSpPr>
        <p:spPr>
          <a:xfrm>
            <a:off x="1019968" y="1132552"/>
            <a:ext cx="947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歷年的學生社群，同學在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期末表示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有機會再次參加本社群方案，您最想改進的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地方有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…..</a:t>
            </a:r>
            <a:endParaRPr lang="zh-TW" altLang="en-US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2" name="组合 14">
            <a:extLst>
              <a:ext uri="{FF2B5EF4-FFF2-40B4-BE49-F238E27FC236}">
                <a16:creationId xmlns:a16="http://schemas.microsoft.com/office/drawing/2014/main" id="{79095C0B-5172-4293-B189-A4482513325F}"/>
              </a:ext>
            </a:extLst>
          </p:cNvPr>
          <p:cNvGrpSpPr/>
          <p:nvPr/>
        </p:nvGrpSpPr>
        <p:grpSpPr>
          <a:xfrm>
            <a:off x="4328783" y="2871080"/>
            <a:ext cx="6723334" cy="727418"/>
            <a:chOff x="6643001" y="1152628"/>
            <a:chExt cx="4073600" cy="727418"/>
          </a:xfrm>
        </p:grpSpPr>
        <p:sp>
          <p:nvSpPr>
            <p:cNvPr id="43" name="对话气泡: 圆角矩形 15">
              <a:extLst>
                <a:ext uri="{FF2B5EF4-FFF2-40B4-BE49-F238E27FC236}">
                  <a16:creationId xmlns:a16="http://schemas.microsoft.com/office/drawing/2014/main" id="{9C09D697-6607-49C4-A81E-854FD27E7FFC}"/>
                </a:ext>
              </a:extLst>
            </p:cNvPr>
            <p:cNvSpPr/>
            <p:nvPr/>
          </p:nvSpPr>
          <p:spPr>
            <a:xfrm>
              <a:off x="6643001" y="1152628"/>
              <a:ext cx="4073600" cy="579710"/>
            </a:xfrm>
            <a:prstGeom prst="wedgeRoundRectCallout">
              <a:avLst>
                <a:gd name="adj1" fmla="val -56082"/>
                <a:gd name="adj2" fmla="val 40097"/>
                <a:gd name="adj3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457200" sx="104000" sy="104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AF0E7044-38C8-4219-8C0C-2DE52E251C56}"/>
                </a:ext>
              </a:extLst>
            </p:cNvPr>
            <p:cNvSpPr/>
            <p:nvPr/>
          </p:nvSpPr>
          <p:spPr>
            <a:xfrm>
              <a:off x="6817822" y="1250194"/>
              <a:ext cx="3573864" cy="62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0" tIns="35661" rIns="71320" bIns="35661"/>
            <a:lstStyle/>
            <a:p>
              <a:pPr algn="just">
                <a:lnSpc>
                  <a:spcPct val="13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計畫</a:t>
              </a:r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時間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可以多一點，有時會被事情卡到就沒辦法去了！</a:t>
              </a:r>
              <a:endParaRPr kumimoji="1"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grpSp>
        <p:nvGrpSpPr>
          <p:cNvPr id="45" name="组合 14">
            <a:extLst>
              <a:ext uri="{FF2B5EF4-FFF2-40B4-BE49-F238E27FC236}">
                <a16:creationId xmlns:a16="http://schemas.microsoft.com/office/drawing/2014/main" id="{79095C0B-5172-4293-B189-A4482513325F}"/>
              </a:ext>
            </a:extLst>
          </p:cNvPr>
          <p:cNvGrpSpPr/>
          <p:nvPr/>
        </p:nvGrpSpPr>
        <p:grpSpPr>
          <a:xfrm>
            <a:off x="4328783" y="3687931"/>
            <a:ext cx="6710083" cy="697496"/>
            <a:chOff x="7130313" y="1171268"/>
            <a:chExt cx="4073600" cy="969031"/>
          </a:xfrm>
        </p:grpSpPr>
        <p:sp>
          <p:nvSpPr>
            <p:cNvPr id="46" name="对话气泡: 圆角矩形 15">
              <a:extLst>
                <a:ext uri="{FF2B5EF4-FFF2-40B4-BE49-F238E27FC236}">
                  <a16:creationId xmlns:a16="http://schemas.microsoft.com/office/drawing/2014/main" id="{9C09D697-6607-49C4-A81E-854FD27E7FFC}"/>
                </a:ext>
              </a:extLst>
            </p:cNvPr>
            <p:cNvSpPr/>
            <p:nvPr/>
          </p:nvSpPr>
          <p:spPr>
            <a:xfrm>
              <a:off x="7130313" y="1171268"/>
              <a:ext cx="4073600" cy="969031"/>
            </a:xfrm>
            <a:prstGeom prst="wedgeRoundRectCallout">
              <a:avLst>
                <a:gd name="adj1" fmla="val -55255"/>
                <a:gd name="adj2" fmla="val -42349"/>
                <a:gd name="adj3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457200" sx="104000" sy="104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AF0E7044-38C8-4219-8C0C-2DE52E251C56}"/>
                </a:ext>
              </a:extLst>
            </p:cNvPr>
            <p:cNvSpPr/>
            <p:nvPr/>
          </p:nvSpPr>
          <p:spPr>
            <a:xfrm>
              <a:off x="7309008" y="1356520"/>
              <a:ext cx="3573864" cy="62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0" tIns="35661" rIns="71320" bIns="35661"/>
            <a:lstStyle/>
            <a:p>
              <a:r>
                <a:rPr lang="zh-TW" altLang="en-US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時程的方面，在時間上有點短，導致整體很趕。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8" name="组合 2">
            <a:extLst>
              <a:ext uri="{FF2B5EF4-FFF2-40B4-BE49-F238E27FC236}">
                <a16:creationId xmlns:a16="http://schemas.microsoft.com/office/drawing/2014/main" id="{091BF072-CBA7-4A86-8EF5-1C72DF43B392}"/>
              </a:ext>
            </a:extLst>
          </p:cNvPr>
          <p:cNvGrpSpPr/>
          <p:nvPr/>
        </p:nvGrpSpPr>
        <p:grpSpPr>
          <a:xfrm>
            <a:off x="714157" y="5311034"/>
            <a:ext cx="3127803" cy="681521"/>
            <a:chOff x="4941637" y="1483605"/>
            <a:chExt cx="2306766" cy="529248"/>
          </a:xfrm>
        </p:grpSpPr>
        <p:grpSp>
          <p:nvGrpSpPr>
            <p:cNvPr id="49" name="组合 3">
              <a:extLst>
                <a:ext uri="{FF2B5EF4-FFF2-40B4-BE49-F238E27FC236}">
                  <a16:creationId xmlns:a16="http://schemas.microsoft.com/office/drawing/2014/main" id="{FE75C4FA-F940-497D-8FA5-1B21E226DE73}"/>
                </a:ext>
              </a:extLst>
            </p:cNvPr>
            <p:cNvGrpSpPr/>
            <p:nvPr/>
          </p:nvGrpSpPr>
          <p:grpSpPr>
            <a:xfrm>
              <a:off x="4941637" y="1483605"/>
              <a:ext cx="2249732" cy="529248"/>
              <a:chOff x="4216819" y="1470939"/>
              <a:chExt cx="3677263" cy="529248"/>
            </a:xfrm>
          </p:grpSpPr>
          <p:sp>
            <p:nvSpPr>
              <p:cNvPr id="51" name="矩形: 圆角 5">
                <a:extLst>
                  <a:ext uri="{FF2B5EF4-FFF2-40B4-BE49-F238E27FC236}">
                    <a16:creationId xmlns:a16="http://schemas.microsoft.com/office/drawing/2014/main" id="{4E4EF9E8-674F-4F92-8AA6-511613F06CA0}"/>
                  </a:ext>
                </a:extLst>
              </p:cNvPr>
              <p:cNvSpPr/>
              <p:nvPr/>
            </p:nvSpPr>
            <p:spPr>
              <a:xfrm>
                <a:off x="4403265" y="1524260"/>
                <a:ext cx="3490817" cy="475927"/>
              </a:xfrm>
              <a:prstGeom prst="roundRect">
                <a:avLst>
                  <a:gd name="adj" fmla="val 25070"/>
                </a:avLst>
              </a:prstGeom>
              <a:pattFill prst="ltVert">
                <a:fgClr>
                  <a:srgbClr val="C13238"/>
                </a:fgClr>
                <a:bgClr>
                  <a:srgbClr val="F5F5F5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  <p:sp>
            <p:nvSpPr>
              <p:cNvPr id="52" name="矩形: 圆角 6">
                <a:extLst>
                  <a:ext uri="{FF2B5EF4-FFF2-40B4-BE49-F238E27FC236}">
                    <a16:creationId xmlns:a16="http://schemas.microsoft.com/office/drawing/2014/main" id="{AB9EE634-CB5E-4D1C-BEFC-B0EA1AB7882C}"/>
                  </a:ext>
                </a:extLst>
              </p:cNvPr>
              <p:cNvSpPr/>
              <p:nvPr/>
            </p:nvSpPr>
            <p:spPr>
              <a:xfrm>
                <a:off x="4216819" y="1470939"/>
                <a:ext cx="3490817" cy="475927"/>
              </a:xfrm>
              <a:prstGeom prst="roundRect">
                <a:avLst>
                  <a:gd name="adj" fmla="val 2507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57200" sx="104000" sy="104000" algn="ctr" rotWithShape="0">
                  <a:prstClr val="black">
                    <a:alpha val="1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endParaRPr>
              </a:p>
            </p:txBody>
          </p:sp>
        </p:grpSp>
        <p:sp>
          <p:nvSpPr>
            <p:cNvPr id="50" name="MH_Title_1">
              <a:extLst>
                <a:ext uri="{FF2B5EF4-FFF2-40B4-BE49-F238E27FC236}">
                  <a16:creationId xmlns:a16="http://schemas.microsoft.com/office/drawing/2014/main" id="{07118CB8-4C61-4C47-8608-779F54D6C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70" y="1525069"/>
              <a:ext cx="2249733" cy="384706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  <a:buClr>
                  <a:srgbClr val="000066"/>
                </a:buClr>
              </a:pPr>
              <a:r>
                <a:rPr lang="zh-TW" altLang="en-US" sz="2400" b="1" spc="300" dirty="0" smtClean="0">
                  <a:solidFill>
                    <a:srgbClr val="042B8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ea"/>
                  <a:sym typeface="+mn-lt"/>
                </a:rPr>
                <a:t>成員們的溝通</a:t>
              </a:r>
              <a:endParaRPr lang="zh-CN" altLang="en-US" sz="2400" b="1" spc="300" dirty="0">
                <a:solidFill>
                  <a:srgbClr val="042B8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</p:grpSp>
      <p:sp>
        <p:nvSpPr>
          <p:cNvPr id="54" name="对话气泡: 圆角矩形 15">
            <a:extLst>
              <a:ext uri="{FF2B5EF4-FFF2-40B4-BE49-F238E27FC236}">
                <a16:creationId xmlns:a16="http://schemas.microsoft.com/office/drawing/2014/main" id="{9C09D697-6607-49C4-A81E-854FD27E7FFC}"/>
              </a:ext>
            </a:extLst>
          </p:cNvPr>
          <p:cNvSpPr/>
          <p:nvPr/>
        </p:nvSpPr>
        <p:spPr>
          <a:xfrm>
            <a:off x="4328783" y="4590369"/>
            <a:ext cx="6696636" cy="969031"/>
          </a:xfrm>
          <a:prstGeom prst="wedgeRoundRectCallout">
            <a:avLst>
              <a:gd name="adj1" fmla="val -57073"/>
              <a:gd name="adj2" fmla="val 44654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457200" sx="104000" sy="1040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629101" y="47517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與團隊之間妥善溝通，確認彼此之間課程及活動內容流程，避免造成落差或理解錯誤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5" name="组合 14">
            <a:extLst>
              <a:ext uri="{FF2B5EF4-FFF2-40B4-BE49-F238E27FC236}">
                <a16:creationId xmlns:a16="http://schemas.microsoft.com/office/drawing/2014/main" id="{79095C0B-5172-4293-B189-A4482513325F}"/>
              </a:ext>
            </a:extLst>
          </p:cNvPr>
          <p:cNvGrpSpPr/>
          <p:nvPr/>
        </p:nvGrpSpPr>
        <p:grpSpPr>
          <a:xfrm>
            <a:off x="4328784" y="5807766"/>
            <a:ext cx="6696636" cy="681906"/>
            <a:chOff x="6748597" y="1152628"/>
            <a:chExt cx="3952247" cy="681906"/>
          </a:xfrm>
        </p:grpSpPr>
        <p:sp>
          <p:nvSpPr>
            <p:cNvPr id="56" name="对话气泡: 圆角矩形 15">
              <a:extLst>
                <a:ext uri="{FF2B5EF4-FFF2-40B4-BE49-F238E27FC236}">
                  <a16:creationId xmlns:a16="http://schemas.microsoft.com/office/drawing/2014/main" id="{9C09D697-6607-49C4-A81E-854FD27E7FFC}"/>
                </a:ext>
              </a:extLst>
            </p:cNvPr>
            <p:cNvSpPr/>
            <p:nvPr/>
          </p:nvSpPr>
          <p:spPr>
            <a:xfrm>
              <a:off x="6748597" y="1152628"/>
              <a:ext cx="3952247" cy="579710"/>
            </a:xfrm>
            <a:prstGeom prst="wedgeRoundRectCallout">
              <a:avLst>
                <a:gd name="adj1" fmla="val -55119"/>
                <a:gd name="adj2" fmla="val -45729"/>
                <a:gd name="adj3" fmla="val 16667"/>
              </a:avLst>
            </a:prstGeom>
            <a:solidFill>
              <a:schemeClr val="bg1"/>
            </a:solidFill>
            <a:ln>
              <a:noFill/>
            </a:ln>
            <a:effectLst>
              <a:outerShdw blurRad="457200" sx="104000" sy="104000" algn="ctr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AF0E7044-38C8-4219-8C0C-2DE52E251C56}"/>
                </a:ext>
              </a:extLst>
            </p:cNvPr>
            <p:cNvSpPr/>
            <p:nvPr/>
          </p:nvSpPr>
          <p:spPr>
            <a:xfrm>
              <a:off x="6933705" y="1204682"/>
              <a:ext cx="3573864" cy="629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1320" tIns="35661" rIns="71320" bIns="35661"/>
            <a:lstStyle/>
            <a:p>
              <a:pPr algn="just">
                <a:lnSpc>
                  <a:spcPct val="130000"/>
                </a:lnSpc>
              </a:pP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我希望自己能更主動去</a:t>
              </a:r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溝通</a:t>
              </a:r>
              <a:r>
                <a: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8" name="投影片編號版面配置區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92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229099" y="2239355"/>
            <a:ext cx="3733800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0</a:t>
            </a:r>
            <a:r>
              <a:rPr lang="en-US" altLang="zh-TW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2</a:t>
            </a:r>
            <a:endParaRPr lang="en-US" altLang="zh-CN" sz="4800" b="1" dirty="0">
              <a:solidFill>
                <a:schemeClr val="tx1">
                  <a:lumMod val="75000"/>
                  <a:lumOff val="25000"/>
                </a:schemeClr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09949" y="3194624"/>
            <a:ext cx="5372101" cy="144655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「自主</a:t>
            </a:r>
            <a:r>
              <a:rPr lang="zh-TW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endParaRPr lang="en-US" altLang="zh-TW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</a:pPr>
            <a:r>
              <a:rPr lang="zh-TW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</a:t>
            </a: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力」獎勵方案</a:t>
            </a:r>
          </a:p>
        </p:txBody>
      </p:sp>
      <p:sp>
        <p:nvSpPr>
          <p:cNvPr id="2" name="等腰三角形 1"/>
          <p:cNvSpPr/>
          <p:nvPr/>
        </p:nvSpPr>
        <p:spPr>
          <a:xfrm>
            <a:off x="3081020" y="827405"/>
            <a:ext cx="6029960" cy="4951730"/>
          </a:xfrm>
          <a:prstGeom prst="triangle">
            <a:avLst/>
          </a:prstGeom>
          <a:noFill/>
          <a:ln w="76200">
            <a:solidFill>
              <a:srgbClr val="5B727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975254" y="-240722"/>
            <a:ext cx="1497960" cy="1497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412928" y="12572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718400" y="198250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-45472" y="3996944"/>
            <a:ext cx="1333500" cy="1333500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808634" y="3996813"/>
            <a:ext cx="366960" cy="366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106618" y="601283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412090" y="1326546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84552" y="5078611"/>
            <a:ext cx="2807161" cy="2807161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7275" y="4916166"/>
            <a:ext cx="2758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實施目的與申請方式</a:t>
            </a:r>
          </a:p>
          <a:p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+mn-lt"/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3577275" y="5222935"/>
            <a:ext cx="290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獎勵方式與申請期程</a:t>
            </a:r>
          </a:p>
        </p:txBody>
      </p:sp>
      <p:sp>
        <p:nvSpPr>
          <p:cNvPr id="21" name="TextBox 17"/>
          <p:cNvSpPr txBox="1"/>
          <p:nvPr/>
        </p:nvSpPr>
        <p:spPr>
          <a:xfrm>
            <a:off x="6477449" y="5222935"/>
            <a:ext cx="208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方案終止情形</a:t>
            </a:r>
          </a:p>
        </p:txBody>
      </p:sp>
      <p:sp>
        <p:nvSpPr>
          <p:cNvPr id="24" name="TextBox 20"/>
          <p:cNvSpPr txBox="1"/>
          <p:nvPr/>
        </p:nvSpPr>
        <p:spPr>
          <a:xfrm>
            <a:off x="6477449" y="4916166"/>
            <a:ext cx="165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審查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方式</a:t>
            </a:r>
            <a:endParaRPr lang="zh-CN" altLang="zh-CN" sz="1800" dirty="0"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5"/>
          <p:cNvSpPr txBox="1"/>
          <p:nvPr/>
        </p:nvSpPr>
        <p:spPr>
          <a:xfrm>
            <a:off x="524510" y="398780"/>
            <a:ext cx="478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實施目的與申請方式</a:t>
            </a:r>
          </a:p>
        </p:txBody>
      </p:sp>
      <p:sp>
        <p:nvSpPr>
          <p:cNvPr id="9" name="六边形 16"/>
          <p:cNvSpPr/>
          <p:nvPr/>
        </p:nvSpPr>
        <p:spPr>
          <a:xfrm flipH="1">
            <a:off x="455692" y="1450162"/>
            <a:ext cx="2183217" cy="432048"/>
          </a:xfrm>
          <a:prstGeom prst="hexagon">
            <a:avLst/>
          </a:prstGeom>
          <a:solidFill>
            <a:srgbClr val="394754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0" name="文字方塊 9"/>
          <p:cNvSpPr txBox="1"/>
          <p:nvPr/>
        </p:nvSpPr>
        <p:spPr>
          <a:xfrm>
            <a:off x="681107" y="1460845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實施目的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748608" y="1450162"/>
            <a:ext cx="9078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藉由教師個別指導方式，參與教師教學之培力學習及訓練，以提升學生學習能力</a:t>
            </a:r>
          </a:p>
        </p:txBody>
      </p:sp>
      <p:sp>
        <p:nvSpPr>
          <p:cNvPr id="12" name="六边形 16"/>
          <p:cNvSpPr/>
          <p:nvPr/>
        </p:nvSpPr>
        <p:spPr>
          <a:xfrm flipH="1">
            <a:off x="455692" y="2456420"/>
            <a:ext cx="2183217" cy="432048"/>
          </a:xfrm>
          <a:prstGeom prst="hexagon">
            <a:avLst/>
          </a:prstGeom>
          <a:solidFill>
            <a:srgbClr val="00939F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文字方塊 12"/>
          <p:cNvSpPr txBox="1"/>
          <p:nvPr/>
        </p:nvSpPr>
        <p:spPr>
          <a:xfrm>
            <a:off x="681107" y="2446914"/>
            <a:ext cx="172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申請方式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748608" y="2317011"/>
            <a:ext cx="90782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每名學生僅能申請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項學習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獎勵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門課程（合班視為同門課程）以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為一個單位，提供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（若因開課人數上限而未滿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人者，不在此限）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六边形 16"/>
          <p:cNvSpPr/>
          <p:nvPr/>
        </p:nvSpPr>
        <p:spPr>
          <a:xfrm flipH="1">
            <a:off x="455692" y="4468936"/>
            <a:ext cx="2183217" cy="432048"/>
          </a:xfrm>
          <a:prstGeom prst="hexagon">
            <a:avLst/>
          </a:prstGeom>
          <a:solidFill>
            <a:srgbClr val="EA552B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6" name="文字方塊 15"/>
          <p:cNvSpPr txBox="1"/>
          <p:nvPr/>
        </p:nvSpPr>
        <p:spPr>
          <a:xfrm>
            <a:off x="759635" y="4479619"/>
            <a:ext cx="1649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</a:t>
            </a:r>
            <a:endParaRPr lang="zh-TW" altLang="en-US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748608" y="4376091"/>
            <a:ext cx="93353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須為本校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大學部高年級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大三（含）以上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或研究所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之全職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申請至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其當學期修課之課堂上進行學習。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無法申請本方案狀況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在本校兼任勞務型教學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助理者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即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已申請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參加「學生自主學習社群者」</a:t>
            </a:r>
          </a:p>
        </p:txBody>
      </p:sp>
      <p:sp>
        <p:nvSpPr>
          <p:cNvPr id="18" name="六边形 16"/>
          <p:cNvSpPr/>
          <p:nvPr/>
        </p:nvSpPr>
        <p:spPr>
          <a:xfrm flipH="1">
            <a:off x="398295" y="3462678"/>
            <a:ext cx="2183217" cy="432048"/>
          </a:xfrm>
          <a:prstGeom prst="hexagon">
            <a:avLst/>
          </a:prstGeom>
          <a:solidFill>
            <a:srgbClr val="F6AA26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9" name="文字方塊 18"/>
          <p:cNvSpPr txBox="1"/>
          <p:nvPr/>
        </p:nvSpPr>
        <p:spPr>
          <a:xfrm>
            <a:off x="623710" y="3496486"/>
            <a:ext cx="1784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申請書內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2703398" y="3491636"/>
            <a:ext cx="9425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學習期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程、學生資料、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指導教師資料、學習目標及指導方式等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0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24510" y="398780"/>
            <a:ext cx="478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實施目的與申請方式</a:t>
            </a:r>
          </a:p>
        </p:txBody>
      </p:sp>
      <p:sp>
        <p:nvSpPr>
          <p:cNvPr id="3" name="Parallelogram 11"/>
          <p:cNvSpPr/>
          <p:nvPr/>
        </p:nvSpPr>
        <p:spPr>
          <a:xfrm>
            <a:off x="7503150" y="1815387"/>
            <a:ext cx="4320000" cy="389883"/>
          </a:xfrm>
          <a:prstGeom prst="parallelogram">
            <a:avLst>
              <a:gd name="adj" fmla="val 34259"/>
            </a:avLst>
          </a:prstGeom>
          <a:solidFill>
            <a:srgbClr val="F17C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zh-TW" altLang="en-US" sz="2400" b="1" kern="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評量階段</a:t>
            </a:r>
            <a:endParaRPr lang="en-US" sz="2400" b="1" kern="0" dirty="0" smtClean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Parallelogram 8"/>
          <p:cNvSpPr/>
          <p:nvPr/>
        </p:nvSpPr>
        <p:spPr>
          <a:xfrm>
            <a:off x="3334047" y="1815387"/>
            <a:ext cx="4320000" cy="389883"/>
          </a:xfrm>
          <a:prstGeom prst="parallelogram">
            <a:avLst>
              <a:gd name="adj" fmla="val 34259"/>
            </a:avLst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學習階段</a:t>
            </a: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Parallelogram 7"/>
          <p:cNvSpPr/>
          <p:nvPr/>
        </p:nvSpPr>
        <p:spPr>
          <a:xfrm>
            <a:off x="311718" y="1819507"/>
            <a:ext cx="3240000" cy="385763"/>
          </a:xfrm>
          <a:prstGeom prst="parallelogram">
            <a:avLst>
              <a:gd name="adj" fmla="val 34259"/>
            </a:avLst>
          </a:prstGeom>
          <a:solidFill>
            <a:srgbClr val="1F497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方案申請</a:t>
            </a: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15"/>
          <p:cNvCxnSpPr/>
          <p:nvPr/>
        </p:nvCxnSpPr>
        <p:spPr>
          <a:xfrm flipH="1">
            <a:off x="2129237" y="2205272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cxnSp>
        <p:nvCxnSpPr>
          <p:cNvPr id="7" name="Straight Connector 16"/>
          <p:cNvCxnSpPr/>
          <p:nvPr/>
        </p:nvCxnSpPr>
        <p:spPr>
          <a:xfrm flipH="1">
            <a:off x="5443690" y="2187084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sp>
        <p:nvSpPr>
          <p:cNvPr id="8" name="TextBox 20"/>
          <p:cNvSpPr txBox="1"/>
          <p:nvPr/>
        </p:nvSpPr>
        <p:spPr>
          <a:xfrm>
            <a:off x="367990" y="2863369"/>
            <a:ext cx="2931340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111/06/15-111/07/05</a:t>
            </a:r>
            <a:endParaRPr kumimoji="1"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繳交紙本「自主學習培力申請書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，由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校外專業評審審核通過，擇優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錄取至多</a:t>
            </a:r>
            <a:r>
              <a:rPr kumimoji="1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kumimoji="1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TextBox 21"/>
          <p:cNvSpPr txBox="1"/>
          <p:nvPr/>
        </p:nvSpPr>
        <p:spPr>
          <a:xfrm>
            <a:off x="4332445" y="2863369"/>
            <a:ext cx="222248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111/07~111/11</a:t>
            </a:r>
            <a:endParaRPr kumimoji="1"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kumimoji="1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</a:t>
            </a:r>
            <a:r>
              <a:rPr kumimoji="1" lang="zh-TW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</a:t>
            </a:r>
            <a:r>
              <a:rPr kumimoji="1" lang="zh-TW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「期中學習報告」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，合格者則核予經費，每案新臺幣</a:t>
            </a:r>
            <a:r>
              <a:rPr kumimoji="1"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伍仟元</a:t>
            </a:r>
            <a:r>
              <a:rPr kumimoji="1"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altLang="zh-TW" sz="20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19"/>
          <p:cNvCxnSpPr/>
          <p:nvPr/>
        </p:nvCxnSpPr>
        <p:spPr>
          <a:xfrm flipH="1">
            <a:off x="9567906" y="2187082"/>
            <a:ext cx="1" cy="632222"/>
          </a:xfrm>
          <a:prstGeom prst="line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oval"/>
          </a:ln>
          <a:effectLst/>
        </p:spPr>
      </p:cxnSp>
      <p:sp>
        <p:nvSpPr>
          <p:cNvPr id="11" name="TextBox 24"/>
          <p:cNvSpPr txBox="1"/>
          <p:nvPr/>
        </p:nvSpPr>
        <p:spPr>
          <a:xfrm>
            <a:off x="8451782" y="2863369"/>
            <a:ext cx="2352206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111/11~111/12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於</a:t>
            </a:r>
            <a:r>
              <a:rPr kumimoji="1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期末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繳交「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期末學習報告</a:t>
            </a:r>
            <a:r>
              <a:rPr kumimoji="1" lang="zh-TW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，合格者則核予經費，每案新臺幣</a:t>
            </a:r>
            <a:r>
              <a:rPr kumimoji="1" lang="zh-TW" altLang="en-US" sz="2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伍仟元</a:t>
            </a:r>
            <a:r>
              <a:rPr kumimoji="1"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kumimoji="1" lang="en-US" altLang="zh-TW" sz="2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3967088" y="4797703"/>
            <a:ext cx="7701313" cy="816644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defTabSz="457200"/>
            <a:r>
              <a:rPr lang="zh-TW" altLang="en-US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</a:t>
            </a:r>
            <a:r>
              <a:rPr lang="zh-TW" altLang="en-US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方案詳細時</a:t>
            </a:r>
            <a:r>
              <a:rPr lang="zh-TW" altLang="en-US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程以當學期中心公告為準，方案執行期間未繳交各項報告者，隨即停止方案，不再獎勵。</a:t>
            </a: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5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24510" y="398780"/>
            <a:ext cx="478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審查方式</a:t>
            </a:r>
          </a:p>
        </p:txBody>
      </p:sp>
      <p:grpSp>
        <p:nvGrpSpPr>
          <p:cNvPr id="3" name="组合 16"/>
          <p:cNvGrpSpPr/>
          <p:nvPr/>
        </p:nvGrpSpPr>
        <p:grpSpPr>
          <a:xfrm>
            <a:off x="1076293" y="2582912"/>
            <a:ext cx="1305909" cy="1476442"/>
            <a:chOff x="6672263" y="3248759"/>
            <a:chExt cx="1305909" cy="1476442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 flipH="1">
              <a:off x="6672263" y="3248759"/>
              <a:ext cx="1279158" cy="1476442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solidFill>
              <a:srgbClr val="EA552B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5" name="TextBox 74"/>
            <p:cNvSpPr txBox="1"/>
            <p:nvPr/>
          </p:nvSpPr>
          <p:spPr>
            <a:xfrm>
              <a:off x="6861692" y="3523317"/>
              <a:ext cx="1116480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審查標</a:t>
              </a:r>
              <a:r>
                <a:rPr lang="zh-TW" altLang="en-US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準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25"/>
          <p:cNvGrpSpPr/>
          <p:nvPr/>
        </p:nvGrpSpPr>
        <p:grpSpPr>
          <a:xfrm>
            <a:off x="2569907" y="3411134"/>
            <a:ext cx="864195" cy="939984"/>
            <a:chOff x="6239123" y="2613126"/>
            <a:chExt cx="864195" cy="939984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flipH="1">
              <a:off x="6239123" y="2613126"/>
              <a:ext cx="814382" cy="939984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solidFill>
              <a:srgbClr val="F6AA26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TextBox 81"/>
            <p:cNvSpPr txBox="1"/>
            <p:nvPr/>
          </p:nvSpPr>
          <p:spPr>
            <a:xfrm>
              <a:off x="6350587" y="2780778"/>
              <a:ext cx="75273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en-US" altLang="zh-TW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25"/>
          <p:cNvGrpSpPr/>
          <p:nvPr/>
        </p:nvGrpSpPr>
        <p:grpSpPr>
          <a:xfrm>
            <a:off x="1986767" y="4301303"/>
            <a:ext cx="864195" cy="939984"/>
            <a:chOff x="6239123" y="2613126"/>
            <a:chExt cx="864195" cy="939984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 flipH="1">
              <a:off x="6239123" y="2613126"/>
              <a:ext cx="814382" cy="939984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solidFill>
              <a:srgbClr val="F6AA26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TextBox 81"/>
            <p:cNvSpPr txBox="1"/>
            <p:nvPr/>
          </p:nvSpPr>
          <p:spPr>
            <a:xfrm>
              <a:off x="6350587" y="2780778"/>
              <a:ext cx="75273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en-US" altLang="zh-TW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25"/>
          <p:cNvGrpSpPr/>
          <p:nvPr/>
        </p:nvGrpSpPr>
        <p:grpSpPr>
          <a:xfrm>
            <a:off x="1977309" y="1434270"/>
            <a:ext cx="864195" cy="939984"/>
            <a:chOff x="6239123" y="2613126"/>
            <a:chExt cx="864195" cy="939984"/>
          </a:xfrm>
        </p:grpSpPr>
        <p:sp>
          <p:nvSpPr>
            <p:cNvPr id="13" name="Freeform 5"/>
            <p:cNvSpPr>
              <a:spLocks/>
            </p:cNvSpPr>
            <p:nvPr/>
          </p:nvSpPr>
          <p:spPr bwMode="auto">
            <a:xfrm flipH="1">
              <a:off x="6239123" y="2613126"/>
              <a:ext cx="814382" cy="939984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solidFill>
              <a:srgbClr val="F6AA26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TextBox 81"/>
            <p:cNvSpPr txBox="1"/>
            <p:nvPr/>
          </p:nvSpPr>
          <p:spPr>
            <a:xfrm>
              <a:off x="6350587" y="2780778"/>
              <a:ext cx="75273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25"/>
          <p:cNvGrpSpPr/>
          <p:nvPr/>
        </p:nvGrpSpPr>
        <p:grpSpPr>
          <a:xfrm>
            <a:off x="2567795" y="2303437"/>
            <a:ext cx="864195" cy="939984"/>
            <a:chOff x="6239123" y="2613126"/>
            <a:chExt cx="864195" cy="939984"/>
          </a:xfrm>
        </p:grpSpPr>
        <p:sp>
          <p:nvSpPr>
            <p:cNvPr id="16" name="Freeform 5"/>
            <p:cNvSpPr>
              <a:spLocks/>
            </p:cNvSpPr>
            <p:nvPr/>
          </p:nvSpPr>
          <p:spPr bwMode="auto">
            <a:xfrm flipH="1">
              <a:off x="6239123" y="2613126"/>
              <a:ext cx="814382" cy="939984"/>
            </a:xfrm>
            <a:custGeom>
              <a:avLst/>
              <a:gdLst>
                <a:gd name="T0" fmla="*/ 2010 w 2010"/>
                <a:gd name="T1" fmla="*/ 1740 h 2320"/>
                <a:gd name="T2" fmla="*/ 1005 w 2010"/>
                <a:gd name="T3" fmla="*/ 2320 h 2320"/>
                <a:gd name="T4" fmla="*/ 0 w 2010"/>
                <a:gd name="T5" fmla="*/ 1740 h 2320"/>
                <a:gd name="T6" fmla="*/ 0 w 2010"/>
                <a:gd name="T7" fmla="*/ 581 h 2320"/>
                <a:gd name="T8" fmla="*/ 1005 w 2010"/>
                <a:gd name="T9" fmla="*/ 0 h 2320"/>
                <a:gd name="T10" fmla="*/ 2010 w 2010"/>
                <a:gd name="T11" fmla="*/ 581 h 2320"/>
                <a:gd name="T12" fmla="*/ 2010 w 2010"/>
                <a:gd name="T13" fmla="*/ 1740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0" h="2320">
                  <a:moveTo>
                    <a:pt x="2010" y="1740"/>
                  </a:moveTo>
                  <a:lnTo>
                    <a:pt x="1005" y="2320"/>
                  </a:lnTo>
                  <a:lnTo>
                    <a:pt x="0" y="1740"/>
                  </a:lnTo>
                  <a:lnTo>
                    <a:pt x="0" y="581"/>
                  </a:lnTo>
                  <a:lnTo>
                    <a:pt x="1005" y="0"/>
                  </a:lnTo>
                  <a:lnTo>
                    <a:pt x="2010" y="581"/>
                  </a:lnTo>
                  <a:lnTo>
                    <a:pt x="2010" y="1740"/>
                  </a:lnTo>
                  <a:close/>
                </a:path>
              </a:pathLst>
            </a:custGeom>
            <a:solidFill>
              <a:srgbClr val="F6AA26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81"/>
            <p:cNvSpPr txBox="1"/>
            <p:nvPr/>
          </p:nvSpPr>
          <p:spPr>
            <a:xfrm>
              <a:off x="6350587" y="2780778"/>
              <a:ext cx="75273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r>
                <a:rPr lang="en-US" altLang="zh-TW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382177" y="2542596"/>
            <a:ext cx="5724644" cy="9592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學習目標與教師指導方式之相關性。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2">
              <a:spcBef>
                <a:spcPts val="1000"/>
              </a:spcBef>
              <a:buClr>
                <a:srgbClr val="C00000"/>
              </a:buClr>
              <a:buSzPct val="120000"/>
            </a:pP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82177" y="3652050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申請書內容之完整性。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01149" y="4530510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spcBef>
                <a:spcPts val="1000"/>
              </a:spcBef>
              <a:buClr>
                <a:srgbClr val="C00000"/>
              </a:buClr>
              <a:buSzPct val="120000"/>
            </a:pP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細則另行公告之。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3431990" y="5447158"/>
            <a:ext cx="8013461" cy="816644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>
              <a:buClr>
                <a:srgbClr val="C00000"/>
              </a:buClr>
              <a:buSzPct val="120000"/>
            </a:pPr>
            <a:r>
              <a:rPr lang="zh-TW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審查結果公告：經審查通過之學生名單將由教卓中心公告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791691" y="1686406"/>
            <a:ext cx="73078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人基本資料、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屬性與班級規模。</a:t>
            </a:r>
            <a:endParaRPr lang="zh-TW" altLang="en-US" sz="24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2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524510" y="398780"/>
            <a:ext cx="4789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方案終止情形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725859" y="1592378"/>
            <a:ext cx="10035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自行申請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學生：可於</a:t>
            </a:r>
            <a:r>
              <a:rPr lang="zh-TW" altLang="en-US" dirty="0">
                <a:solidFill>
                  <a:sysClr val="windowText" lastClr="000000"/>
                </a:solidFill>
              </a:rPr>
              <a:t>期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中以前提出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教師：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期中評量學生學習情況不佳，亦得提出終止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</a:t>
            </a:r>
            <a:r>
              <a:rPr kumimoji="0" lang="zh-TW" altLang="zh-TW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終止後即不再核發學生獎勵金。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學生於學期中</a:t>
            </a:r>
            <a:r>
              <a:rPr kumimoji="0" lang="zh-TW" altLang="zh-TW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申請休學或遭退學生效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未按時繳交期中與期末報告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116195" y="4549887"/>
            <a:ext cx="8893158" cy="911733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以上狀況若有發生，教學</a:t>
            </a:r>
            <a:r>
              <a:rPr kumimoji="0" lang="zh-TW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卓越中心將作為嗣後獎勵之參考依據。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0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/>
          <p:cNvSpPr/>
          <p:nvPr/>
        </p:nvSpPr>
        <p:spPr>
          <a:xfrm>
            <a:off x="-297393" y="-1194554"/>
            <a:ext cx="2807161" cy="280716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1860988" y="1257238"/>
            <a:ext cx="3721976" cy="3721976"/>
            <a:chOff x="-966075" y="2611829"/>
            <a:chExt cx="2049594" cy="2049594"/>
          </a:xfrm>
        </p:grpSpPr>
        <p:sp>
          <p:nvSpPr>
            <p:cNvPr id="5" name="椭圆 4"/>
            <p:cNvSpPr/>
            <p:nvPr/>
          </p:nvSpPr>
          <p:spPr>
            <a:xfrm>
              <a:off x="-843094" y="2734810"/>
              <a:ext cx="1803633" cy="1803633"/>
            </a:xfrm>
            <a:prstGeom prst="ellipse">
              <a:avLst/>
            </a:prstGeom>
            <a:solidFill>
              <a:srgbClr val="5B72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966075" y="2611829"/>
              <a:ext cx="2049594" cy="2049594"/>
            </a:xfrm>
            <a:prstGeom prst="ellipse">
              <a:avLst/>
            </a:prstGeom>
            <a:noFill/>
            <a:ln>
              <a:solidFill>
                <a:srgbClr val="5B72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8" name="椭圆 7"/>
          <p:cNvSpPr/>
          <p:nvPr/>
        </p:nvSpPr>
        <p:spPr>
          <a:xfrm>
            <a:off x="1176268" y="5377434"/>
            <a:ext cx="1333500" cy="1333500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030374" y="5344283"/>
            <a:ext cx="366960" cy="366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0331012" y="3136024"/>
            <a:ext cx="3721976" cy="3721976"/>
            <a:chOff x="-966075" y="2611829"/>
            <a:chExt cx="2049594" cy="2049594"/>
          </a:xfrm>
        </p:grpSpPr>
        <p:sp>
          <p:nvSpPr>
            <p:cNvPr id="11" name="椭圆 10"/>
            <p:cNvSpPr/>
            <p:nvPr/>
          </p:nvSpPr>
          <p:spPr>
            <a:xfrm rot="17180848">
              <a:off x="-843094" y="2734810"/>
              <a:ext cx="1803633" cy="1803633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966075" y="2611829"/>
              <a:ext cx="2049594" cy="2049594"/>
            </a:xfrm>
            <a:prstGeom prst="ellipse">
              <a:avLst/>
            </a:prstGeom>
            <a:noFill/>
            <a:ln>
              <a:solidFill>
                <a:srgbClr val="F35E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13" name="椭圆 12"/>
          <p:cNvSpPr/>
          <p:nvPr/>
        </p:nvSpPr>
        <p:spPr>
          <a:xfrm>
            <a:off x="10975254" y="-240722"/>
            <a:ext cx="1497960" cy="1497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9412928" y="12572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718400" y="198250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07656" y="1780514"/>
            <a:ext cx="7481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期待各位同學的申請</a:t>
            </a:r>
            <a:r>
              <a:rPr lang="en-US" altLang="zh-TW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213854" y="2895887"/>
            <a:ext cx="2197322" cy="8679"/>
          </a:xfrm>
          <a:prstGeom prst="line">
            <a:avLst/>
          </a:prstGeom>
          <a:ln w="15875">
            <a:solidFill>
              <a:srgbClr val="5B7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8140" y="2239355"/>
            <a:ext cx="1015663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5400" smtClean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2021</a:t>
            </a:r>
            <a:endParaRPr lang="en-US" altLang="zh-CN" sz="5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3213854" y="3359982"/>
            <a:ext cx="868617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學生自主學習社群：李小姐，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Tel:03-8906587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email: jeannie@gms.ndhu.edu.tw</a:t>
            </a: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3854" y="4217733"/>
            <a:ext cx="8537707" cy="8724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自主學習培力獎勵方案：鄭先生，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Tel:03-8906590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b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email: bighead7361@gms.ndhu.edu.tw</a:t>
            </a:r>
          </a:p>
        </p:txBody>
      </p:sp>
      <p:sp>
        <p:nvSpPr>
          <p:cNvPr id="27" name="矩形 26"/>
          <p:cNvSpPr/>
          <p:nvPr/>
        </p:nvSpPr>
        <p:spPr>
          <a:xfrm>
            <a:off x="2946201" y="3500119"/>
            <a:ext cx="217170" cy="217170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946201" y="4386147"/>
            <a:ext cx="217170" cy="217170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69603" y="2996573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教卓中心業務承辦人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000"/>
    </mc:Choice>
    <mc:Fallback xmlns="">
      <p:transition advTm="9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165130" y="2068949"/>
            <a:ext cx="3733800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01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409949" y="3054770"/>
            <a:ext cx="5372101" cy="144655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TW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學生自主</a:t>
            </a:r>
            <a:endParaRPr lang="en-US" altLang="zh-TW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ct val="0"/>
              </a:spcBef>
            </a:pPr>
            <a:r>
              <a:rPr lang="zh-TW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學習社</a:t>
            </a:r>
            <a:r>
              <a:rPr lang="zh-TW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等腰三角形 1"/>
          <p:cNvSpPr/>
          <p:nvPr/>
        </p:nvSpPr>
        <p:spPr>
          <a:xfrm>
            <a:off x="3081020" y="827405"/>
            <a:ext cx="6029960" cy="4951730"/>
          </a:xfrm>
          <a:prstGeom prst="triangle">
            <a:avLst/>
          </a:prstGeom>
          <a:noFill/>
          <a:ln w="76200">
            <a:solidFill>
              <a:srgbClr val="5B727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975254" y="-240722"/>
            <a:ext cx="1497960" cy="1497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412928" y="12572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0718400" y="198250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-45472" y="3996944"/>
            <a:ext cx="1333500" cy="1333500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808634" y="3996813"/>
            <a:ext cx="366960" cy="366960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106618" y="601283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412090" y="1326546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10184552" y="5078611"/>
            <a:ext cx="2807161" cy="2807161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577275" y="4916166"/>
            <a:ext cx="165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實施目的</a:t>
            </a:r>
          </a:p>
          <a:p>
            <a:endParaRPr lang="zh-CN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+mn-lt"/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3577275" y="5222935"/>
            <a:ext cx="199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經費補助項目</a:t>
            </a:r>
          </a:p>
        </p:txBody>
      </p:sp>
      <p:sp>
        <p:nvSpPr>
          <p:cNvPr id="21" name="TextBox 17"/>
          <p:cNvSpPr txBox="1"/>
          <p:nvPr/>
        </p:nvSpPr>
        <p:spPr>
          <a:xfrm>
            <a:off x="7026092" y="5222935"/>
            <a:ext cx="165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注意事項</a:t>
            </a:r>
          </a:p>
        </p:txBody>
      </p:sp>
      <p:sp>
        <p:nvSpPr>
          <p:cNvPr id="22" name="TextBox 18"/>
          <p:cNvSpPr txBox="1"/>
          <p:nvPr/>
        </p:nvSpPr>
        <p:spPr>
          <a:xfrm>
            <a:off x="5469779" y="4916166"/>
            <a:ext cx="165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申請方式</a:t>
            </a:r>
            <a:endParaRPr lang="zh-CN" altLang="zh-CN" sz="1800" dirty="0"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+mn-lt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5469779" y="5222935"/>
            <a:ext cx="189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成果考核</a:t>
            </a:r>
          </a:p>
        </p:txBody>
      </p:sp>
      <p:sp>
        <p:nvSpPr>
          <p:cNvPr id="24" name="TextBox 20"/>
          <p:cNvSpPr txBox="1"/>
          <p:nvPr/>
        </p:nvSpPr>
        <p:spPr>
          <a:xfrm>
            <a:off x="7026092" y="4916166"/>
            <a:ext cx="165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+mn-lt"/>
              </a:rPr>
              <a:t>審查項目</a:t>
            </a:r>
            <a:endParaRPr lang="zh-CN" altLang="zh-CN" sz="1800" dirty="0"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524510" y="398780"/>
            <a:ext cx="204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實施目的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056640" y="1678940"/>
            <a:ext cx="2793365" cy="2642870"/>
            <a:chOff x="2055" y="2351"/>
            <a:chExt cx="7230" cy="2692"/>
          </a:xfrm>
        </p:grpSpPr>
        <p:sp>
          <p:nvSpPr>
            <p:cNvPr id="17" name="圆角矩形 7"/>
            <p:cNvSpPr/>
            <p:nvPr/>
          </p:nvSpPr>
          <p:spPr>
            <a:xfrm>
              <a:off x="2055" y="2718"/>
              <a:ext cx="7230" cy="2325"/>
            </a:xfrm>
            <a:prstGeom prst="roundRect">
              <a:avLst>
                <a:gd name="adj" fmla="val 9083"/>
              </a:avLst>
            </a:prstGeom>
            <a:noFill/>
            <a:ln w="12700" cap="flat" cmpd="sng">
              <a:solidFill>
                <a:srgbClr val="4D8689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18" name="矩形 8"/>
            <p:cNvSpPr/>
            <p:nvPr/>
          </p:nvSpPr>
          <p:spPr>
            <a:xfrm>
              <a:off x="2580" y="3524"/>
              <a:ext cx="6346" cy="87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dist">
                <a:lnSpc>
                  <a:spcPts val="2000"/>
                </a:lnSpc>
                <a:spcBef>
                  <a:spcPts val="0"/>
                </a:spcBef>
                <a:buNone/>
                <a:defRPr/>
              </a:pPr>
              <a:r>
                <a:rPr lang="zh-TW" alt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方正黑体简体" panose="02010601030101010101" pitchFamily="2" charset="-122"/>
                </a:rPr>
                <a:t>以自身</a:t>
              </a:r>
              <a:r>
                <a:rPr lang="zh-TW" alt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方正黑体简体" panose="02010601030101010101" pitchFamily="2" charset="-122"/>
                </a:rPr>
                <a:t>感興趣主題，</a:t>
              </a:r>
            </a:p>
            <a:p>
              <a:pPr marL="0" lvl="0" indent="0" algn="just">
                <a:lnSpc>
                  <a:spcPts val="2000"/>
                </a:lnSpc>
                <a:spcBef>
                  <a:spcPts val="0"/>
                </a:spcBef>
                <a:buNone/>
                <a:defRPr/>
              </a:pPr>
              <a:r>
                <a:rPr lang="zh-TW" alt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方正黑体简体" panose="02010601030101010101" pitchFamily="2" charset="-122"/>
                </a:rPr>
                <a:t>進行各項實行或學習活動。</a:t>
              </a:r>
              <a:endParaRPr lang="zh-TW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endParaRPr>
            </a:p>
          </p:txBody>
        </p:sp>
        <p:sp>
          <p:nvSpPr>
            <p:cNvPr id="19" name="圆角矩形 11"/>
            <p:cNvSpPr/>
            <p:nvPr/>
          </p:nvSpPr>
          <p:spPr>
            <a:xfrm>
              <a:off x="3088" y="2351"/>
              <a:ext cx="5165" cy="727"/>
            </a:xfrm>
            <a:prstGeom prst="roundRect">
              <a:avLst>
                <a:gd name="adj" fmla="val 16667"/>
              </a:avLst>
            </a:prstGeom>
            <a:solidFill>
              <a:srgbClr val="4D8689"/>
            </a:solidFill>
            <a:ln w="9525">
              <a:noFill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20" name="文本框 12"/>
            <p:cNvSpPr txBox="1"/>
            <p:nvPr/>
          </p:nvSpPr>
          <p:spPr>
            <a:xfrm>
              <a:off x="3399" y="2385"/>
              <a:ext cx="4771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zh-TW" altLang="en-US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執行各項深度學習活動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564380" y="1693545"/>
            <a:ext cx="2917825" cy="2628225"/>
            <a:chOff x="2055" y="2351"/>
            <a:chExt cx="7230" cy="2692"/>
          </a:xfrm>
        </p:grpSpPr>
        <p:sp>
          <p:nvSpPr>
            <p:cNvPr id="33" name="圆角矩形 7"/>
            <p:cNvSpPr/>
            <p:nvPr/>
          </p:nvSpPr>
          <p:spPr>
            <a:xfrm>
              <a:off x="2055" y="2718"/>
              <a:ext cx="7230" cy="2325"/>
            </a:xfrm>
            <a:prstGeom prst="roundRect">
              <a:avLst>
                <a:gd name="adj" fmla="val 9083"/>
              </a:avLst>
            </a:prstGeom>
            <a:noFill/>
            <a:ln w="12700" cap="flat" cmpd="sng">
              <a:solidFill>
                <a:srgbClr val="4D8689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35" name="圆角矩形 11"/>
            <p:cNvSpPr/>
            <p:nvPr/>
          </p:nvSpPr>
          <p:spPr>
            <a:xfrm>
              <a:off x="3088" y="2351"/>
              <a:ext cx="5165" cy="727"/>
            </a:xfrm>
            <a:prstGeom prst="roundRect">
              <a:avLst>
                <a:gd name="adj" fmla="val 16667"/>
              </a:avLst>
            </a:prstGeom>
            <a:solidFill>
              <a:srgbClr val="4D8689"/>
            </a:solidFill>
            <a:ln w="9525">
              <a:noFill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36" name="文本框 12"/>
            <p:cNvSpPr txBox="1"/>
            <p:nvPr/>
          </p:nvSpPr>
          <p:spPr>
            <a:xfrm>
              <a:off x="3143" y="2370"/>
              <a:ext cx="5190" cy="66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zh-TW" altLang="en-US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活用</a:t>
              </a:r>
              <a:r>
                <a:rPr lang="en-US" altLang="zh-TW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/</a:t>
              </a:r>
              <a:r>
                <a:rPr lang="zh-TW" altLang="en-US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增進</a:t>
              </a:r>
              <a:r>
                <a:rPr lang="en-US" altLang="zh-TW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/</a:t>
              </a:r>
              <a:r>
                <a:rPr lang="zh-TW" altLang="en-US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補足所學專業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196580" y="1678940"/>
            <a:ext cx="2948940" cy="2642870"/>
            <a:chOff x="2055" y="2351"/>
            <a:chExt cx="7230" cy="2692"/>
          </a:xfrm>
        </p:grpSpPr>
        <p:sp>
          <p:nvSpPr>
            <p:cNvPr id="38" name="圆角矩形 7"/>
            <p:cNvSpPr/>
            <p:nvPr/>
          </p:nvSpPr>
          <p:spPr>
            <a:xfrm>
              <a:off x="2055" y="2718"/>
              <a:ext cx="7230" cy="2325"/>
            </a:xfrm>
            <a:prstGeom prst="roundRect">
              <a:avLst>
                <a:gd name="adj" fmla="val 9083"/>
              </a:avLst>
            </a:prstGeom>
            <a:noFill/>
            <a:ln w="12700" cap="flat" cmpd="sng">
              <a:solidFill>
                <a:srgbClr val="4D8689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48" name="圆角矩形 11"/>
            <p:cNvSpPr/>
            <p:nvPr/>
          </p:nvSpPr>
          <p:spPr>
            <a:xfrm>
              <a:off x="3088" y="2351"/>
              <a:ext cx="5165" cy="727"/>
            </a:xfrm>
            <a:prstGeom prst="roundRect">
              <a:avLst>
                <a:gd name="adj" fmla="val 16667"/>
              </a:avLst>
            </a:prstGeom>
            <a:solidFill>
              <a:srgbClr val="4D8689"/>
            </a:solidFill>
            <a:ln w="9525">
              <a:noFill/>
            </a:ln>
          </p:spPr>
          <p:txBody>
            <a:bodyPr anchor="ctr"/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marR="0" lvl="0" indent="0" algn="ctr" defTabSz="914400" rtl="0" eaLnBrk="1" fontAlgn="base" latinLnBrk="0" hangingPunct="1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  <a:cs typeface="+mn-lt"/>
                <a:sym typeface="+mn-lt"/>
              </a:endParaRPr>
            </a:p>
          </p:txBody>
        </p:sp>
        <p:sp>
          <p:nvSpPr>
            <p:cNvPr id="49" name="文本框 12"/>
            <p:cNvSpPr txBox="1"/>
            <p:nvPr/>
          </p:nvSpPr>
          <p:spPr>
            <a:xfrm>
              <a:off x="3467" y="2385"/>
              <a:ext cx="4471" cy="6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zh-TW" altLang="en-US" sz="1800" b="1" spc="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Open Sans" panose="020B0606030504020204" pitchFamily="34" charset="0"/>
                  <a:sym typeface="+mn-ea"/>
                </a:rPr>
                <a:t>思考如何達成活動目標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021120" y="4686730"/>
            <a:ext cx="10125907" cy="1529837"/>
            <a:chOff x="1608" y="7381"/>
            <a:chExt cx="15405" cy="2409"/>
          </a:xfrm>
        </p:grpSpPr>
        <p:sp>
          <p:nvSpPr>
            <p:cNvPr id="102" name="矩形 101"/>
            <p:cNvSpPr/>
            <p:nvPr/>
          </p:nvSpPr>
          <p:spPr bwMode="auto">
            <a:xfrm>
              <a:off x="1661" y="7381"/>
              <a:ext cx="15266" cy="2409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3" tIns="45711" rIns="91423" bIns="45711" numCol="1" rtlCol="0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5D7F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1608" y="7718"/>
              <a:ext cx="173" cy="1700"/>
            </a:xfrm>
            <a:prstGeom prst="rect">
              <a:avLst/>
            </a:prstGeom>
            <a:solidFill>
              <a:srgbClr val="FD7B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3" tIns="45711" rIns="91423" bIns="45711" numCol="1" rtlCol="0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5D7F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4" name="矩形 103"/>
            <p:cNvSpPr/>
            <p:nvPr/>
          </p:nvSpPr>
          <p:spPr bwMode="auto">
            <a:xfrm>
              <a:off x="16840" y="7718"/>
              <a:ext cx="173" cy="1700"/>
            </a:xfrm>
            <a:prstGeom prst="rect">
              <a:avLst/>
            </a:prstGeom>
            <a:solidFill>
              <a:srgbClr val="FD7B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3" tIns="45711" rIns="91423" bIns="45711" numCol="1" rtlCol="0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005D7F"/>
                </a:solidFill>
                <a:effectLst/>
                <a:uLnTx/>
                <a:uFillTx/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2022" y="7792"/>
              <a:ext cx="14566" cy="1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914400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TW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讓同學從計畫申請、計畫執行、經費</a:t>
              </a:r>
              <a:r>
                <a:rPr lang="zh-TW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核</a:t>
              </a:r>
              <a:r>
                <a:rPr lang="zh-TW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報、計畫結案，全部都由自己與夥伴進行，</a:t>
              </a:r>
              <a:endPara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endParaRPr>
            </a:p>
            <a:p>
              <a:pPr algn="just" defTabSz="914400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TW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練習如何與學校、業主、社區聯絡，並自行掌控及協調計畫執行進度。</a:t>
              </a:r>
              <a:endPara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endParaRPr>
            </a:p>
            <a:p>
              <a:pPr algn="just" defTabSz="914400" fontAlgn="base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TW" sz="2400" b="1" dirty="0" smtClean="0">
                  <a:solidFill>
                    <a:srgbClr val="FD7B3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  <a:sym typeface="Wingdings" panose="05000000000000000000" pitchFamily="2" charset="2"/>
                </a:rPr>
                <a:t></a:t>
              </a:r>
              <a:r>
                <a:rPr lang="zh-TW" altLang="en-US" sz="2400" b="1" dirty="0" smtClean="0">
                  <a:solidFill>
                    <a:srgbClr val="FD7B3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  <a:sym typeface="Wingdings" panose="05000000000000000000" pitchFamily="2" charset="2"/>
                </a:rPr>
                <a:t>培養同學溝通協調及領導統合能力。</a:t>
              </a:r>
              <a:endParaRPr lang="en-US" altLang="zh-TW" sz="2400" b="1" dirty="0" smtClean="0">
                <a:solidFill>
                  <a:srgbClr val="FD7B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endParaRPr>
            </a:p>
          </p:txBody>
        </p:sp>
      </p:grpSp>
      <p:sp>
        <p:nvSpPr>
          <p:cNvPr id="26" name="矩形 8"/>
          <p:cNvSpPr/>
          <p:nvPr/>
        </p:nvSpPr>
        <p:spPr>
          <a:xfrm>
            <a:off x="4824822" y="2830532"/>
            <a:ext cx="2451825" cy="8617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just">
              <a:lnSpc>
                <a:spcPts val="2000"/>
              </a:lnSpc>
              <a:spcBef>
                <a:spcPts val="0"/>
              </a:spcBef>
              <a:buNone/>
              <a:defRPr/>
            </a:pPr>
            <a:r>
              <a:rPr lang="zh-TW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鼓勵同學活用所學專業知識</a:t>
            </a:r>
            <a:r>
              <a:rPr lang="zh-TW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，並</a:t>
            </a:r>
            <a:r>
              <a:rPr lang="zh-TW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從活動實踐中擴展學習經驗。</a:t>
            </a:r>
          </a:p>
        </p:txBody>
      </p:sp>
      <p:sp>
        <p:nvSpPr>
          <p:cNvPr id="27" name="矩形 8"/>
          <p:cNvSpPr/>
          <p:nvPr/>
        </p:nvSpPr>
        <p:spPr>
          <a:xfrm>
            <a:off x="8458392" y="2830532"/>
            <a:ext cx="2451825" cy="1118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just">
              <a:lnSpc>
                <a:spcPts val="2000"/>
              </a:lnSpc>
              <a:spcBef>
                <a:spcPts val="0"/>
              </a:spcBef>
              <a:buNone/>
              <a:defRPr/>
            </a:pPr>
            <a:r>
              <a:rPr lang="zh-TW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從活動規劃到實施完全由同學自行規劃</a:t>
            </a:r>
            <a:r>
              <a:rPr lang="zh-TW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，指導</a:t>
            </a:r>
            <a:r>
              <a:rPr lang="zh-TW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教師與教卓中心為輔助角色。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文本框 5"/>
          <p:cNvSpPr txBox="1"/>
          <p:nvPr/>
        </p:nvSpPr>
        <p:spPr>
          <a:xfrm>
            <a:off x="524510" y="398780"/>
            <a:ext cx="2834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申請資格</a:t>
            </a:r>
          </a:p>
        </p:txBody>
      </p:sp>
      <p:sp>
        <p:nvSpPr>
          <p:cNvPr id="2" name="Oval 65"/>
          <p:cNvSpPr>
            <a:spLocks noChangeArrowheads="1"/>
          </p:cNvSpPr>
          <p:nvPr/>
        </p:nvSpPr>
        <p:spPr bwMode="auto">
          <a:xfrm rot="10800000" flipV="1">
            <a:off x="1261278" y="2831084"/>
            <a:ext cx="1939121" cy="1843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34337" tIns="67170" rIns="134337" bIns="67170" anchor="ctr"/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Oval 65"/>
          <p:cNvSpPr>
            <a:spLocks noChangeArrowheads="1"/>
          </p:cNvSpPr>
          <p:nvPr/>
        </p:nvSpPr>
        <p:spPr bwMode="auto">
          <a:xfrm rot="10800000" flipV="1">
            <a:off x="1302761" y="6214042"/>
            <a:ext cx="1939120" cy="1843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34337" tIns="67170" rIns="134337" bIns="67170" anchor="ctr"/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Oval 65"/>
          <p:cNvSpPr>
            <a:spLocks noChangeArrowheads="1"/>
          </p:cNvSpPr>
          <p:nvPr/>
        </p:nvSpPr>
        <p:spPr bwMode="auto">
          <a:xfrm rot="10800000" flipV="1">
            <a:off x="1261277" y="4510344"/>
            <a:ext cx="1939121" cy="184355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34337" tIns="67170" rIns="134337" bIns="67170" anchor="ctr"/>
          <a:lstStyle/>
          <a:p>
            <a:pPr marL="0" marR="0" lvl="0" indent="0" algn="l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05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615774" y="1489616"/>
            <a:ext cx="1253451" cy="1334439"/>
            <a:chOff x="611306" y="1203674"/>
            <a:chExt cx="1328332" cy="1414234"/>
          </a:xfrm>
          <a:solidFill>
            <a:srgbClr val="E19520"/>
          </a:solidFill>
        </p:grpSpPr>
        <p:sp>
          <p:nvSpPr>
            <p:cNvPr id="25" name="菱形 24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grpFill/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26" name="菱形 25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rgbClr val="F35E40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2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Elephant" panose="02020904090505020303" pitchFamily="18" charset="0"/>
                  <a:ea typeface="Arial Unicode MS" panose="020B0604020202020204" charset="-122"/>
                  <a:cs typeface="Arial Unicode MS" panose="020B0604020202020204" charset="-122"/>
                </a:rPr>
                <a:t>A</a:t>
              </a:r>
              <a:endParaRPr kumimoji="0" lang="zh-CN" altLang="en-US" sz="42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 panose="02020904090505020303" pitchFamily="18" charset="0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645598" y="4857405"/>
            <a:ext cx="1253451" cy="1354259"/>
            <a:chOff x="1951890" y="2794690"/>
            <a:chExt cx="1328332" cy="1435240"/>
          </a:xfrm>
          <a:solidFill>
            <a:srgbClr val="E19520"/>
          </a:solidFill>
        </p:grpSpPr>
        <p:sp>
          <p:nvSpPr>
            <p:cNvPr id="28" name="菱形 27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grpFill/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29" name="菱形 28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rgbClr val="F35E40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2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Elephant" panose="02020904090505020303" pitchFamily="18" charset="0"/>
                  <a:ea typeface="Arial Unicode MS" panose="020B0604020202020204" charset="-122"/>
                  <a:cs typeface="Arial Unicode MS" panose="020B0604020202020204" charset="-122"/>
                </a:rPr>
                <a:t>C</a:t>
              </a:r>
              <a:endParaRPr kumimoji="0" lang="zh-CN" altLang="en-US" sz="42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 panose="02020904090505020303" pitchFamily="18" charset="0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604107" y="3187157"/>
            <a:ext cx="1253454" cy="1334439"/>
            <a:chOff x="4056282" y="1203598"/>
            <a:chExt cx="1328333" cy="1414234"/>
          </a:xfrm>
          <a:solidFill>
            <a:srgbClr val="4D8689"/>
          </a:solidFill>
        </p:grpSpPr>
        <p:sp>
          <p:nvSpPr>
            <p:cNvPr id="31" name="菱形 30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grpFill/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5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  <p:sp>
          <p:nvSpPr>
            <p:cNvPr id="32" name="菱形 31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grpFill/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2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Elephant" panose="02020904090505020303" pitchFamily="18" charset="0"/>
                  <a:ea typeface="Arial Unicode MS" panose="020B0604020202020204" charset="-122"/>
                  <a:cs typeface="Arial Unicode MS" panose="020B0604020202020204" charset="-122"/>
                </a:rPr>
                <a:t>B</a:t>
              </a:r>
              <a:endParaRPr kumimoji="0" lang="zh-CN" altLang="en-US" sz="42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lephant" panose="02020904090505020303" pitchFamily="18" charset="0"/>
                <a:ea typeface="Arial Unicode MS" panose="020B0604020202020204" charset="-122"/>
                <a:cs typeface="Arial Unicode MS" panose="020B0604020202020204" charset="-122"/>
              </a:endParaRPr>
            </a:p>
          </p:txBody>
        </p:sp>
      </p:grpSp>
      <p:sp>
        <p:nvSpPr>
          <p:cNvPr id="33" name="文本框 17"/>
          <p:cNvSpPr txBox="1"/>
          <p:nvPr/>
        </p:nvSpPr>
        <p:spPr>
          <a:xfrm>
            <a:off x="3084868" y="1720602"/>
            <a:ext cx="5940221" cy="905093"/>
          </a:xfrm>
          <a:prstGeom prst="rect">
            <a:avLst/>
          </a:prstGeom>
          <a:noFill/>
        </p:spPr>
        <p:txBody>
          <a:bodyPr wrap="square" lIns="134337" tIns="67170" rIns="134337" bIns="67170">
            <a:spAutoFit/>
          </a:bodyPr>
          <a:lstStyle/>
          <a:p>
            <a:pPr lvl="0">
              <a:lnSpc>
                <a:spcPts val="2000"/>
              </a:lnSpc>
              <a:defRPr/>
            </a:pPr>
            <a:r>
              <a:rPr lang="zh-CN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在校</a:t>
            </a:r>
            <a:r>
              <a:rPr lang="zh-CN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學生</a:t>
            </a:r>
            <a:endParaRPr lang="en-US" altLang="zh-CN" sz="32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  <a:p>
            <a:pPr lvl="0">
              <a:lnSpc>
                <a:spcPts val="2000"/>
              </a:lnSpc>
              <a:defRPr/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方正黑体简体" panose="02010601030101010101" pitchFamily="2" charset="-122"/>
            </a:endParaRPr>
          </a:p>
          <a:p>
            <a:pPr lvl="0">
              <a:lnSpc>
                <a:spcPts val="2000"/>
              </a:lnSpc>
              <a:defRPr/>
            </a:pP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每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組</a:t>
            </a: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以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三</a:t>
            </a:r>
            <a:r>
              <a:rPr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~</a:t>
            </a: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五人為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原則，</a:t>
            </a: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需自行徵求指導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老師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</a:prstClr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本框 17"/>
          <p:cNvSpPr txBox="1"/>
          <p:nvPr/>
        </p:nvSpPr>
        <p:spPr>
          <a:xfrm>
            <a:off x="3084868" y="3442545"/>
            <a:ext cx="8458208" cy="905093"/>
          </a:xfrm>
          <a:prstGeom prst="rect">
            <a:avLst/>
          </a:prstGeom>
          <a:noFill/>
        </p:spPr>
        <p:txBody>
          <a:bodyPr wrap="square" lIns="134337" tIns="67170" rIns="134337" bIns="67170">
            <a:spAutoFit/>
          </a:bodyPr>
          <a:lstStyle/>
          <a:p>
            <a:pPr lvl="0">
              <a:lnSpc>
                <a:spcPts val="2000"/>
              </a:lnSpc>
              <a:defRPr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優先錄取跨科系、學院組別</a:t>
            </a:r>
          </a:p>
          <a:p>
            <a:pPr lvl="0">
              <a:lnSpc>
                <a:spcPts val="2000"/>
              </a:lnSpc>
              <a:defRPr/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方正黑体简体" panose="02010601030101010101" pitchFamily="2" charset="-122"/>
            </a:endParaRPr>
          </a:p>
          <a:p>
            <a:pPr lvl="0">
              <a:lnSpc>
                <a:spcPts val="2000"/>
              </a:lnSpc>
              <a:defRPr/>
            </a:pP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鼓勵同學跨域合作，如果組員為不同院系學生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，在同分比較時，優先</a:t>
            </a: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錄取</a:t>
            </a:r>
          </a:p>
        </p:txBody>
      </p:sp>
      <p:sp>
        <p:nvSpPr>
          <p:cNvPr id="37" name="文本框 17"/>
          <p:cNvSpPr txBox="1"/>
          <p:nvPr/>
        </p:nvSpPr>
        <p:spPr>
          <a:xfrm>
            <a:off x="3084868" y="5132359"/>
            <a:ext cx="8458208" cy="1161574"/>
          </a:xfrm>
          <a:prstGeom prst="rect">
            <a:avLst/>
          </a:prstGeom>
          <a:noFill/>
        </p:spPr>
        <p:txBody>
          <a:bodyPr wrap="square" lIns="134337" tIns="67170" rIns="134337" bIns="67170">
            <a:spAutoFit/>
          </a:bodyPr>
          <a:lstStyle/>
          <a:p>
            <a:pPr lvl="0">
              <a:lnSpc>
                <a:spcPts val="2000"/>
              </a:lnSpc>
              <a:defRPr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不得重複申請教卓中心類似計畫</a:t>
            </a:r>
          </a:p>
          <a:p>
            <a:pPr lvl="0">
              <a:lnSpc>
                <a:spcPts val="2000"/>
              </a:lnSpc>
              <a:defRPr/>
            </a:pP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方正黑体简体" panose="02010601030101010101" pitchFamily="2" charset="-122"/>
            </a:endParaRPr>
          </a:p>
          <a:p>
            <a:pPr lvl="0">
              <a:lnSpc>
                <a:spcPts val="2000"/>
              </a:lnSpc>
              <a:defRPr/>
            </a:pP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類似計畫例如：自主培力獎勵方案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，違者</a:t>
            </a:r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方正黑体简体" panose="02010601030101010101" pitchFamily="2" charset="-122"/>
              </a:rPr>
              <a:t>將取消資格與補助</a:t>
            </a:r>
          </a:p>
          <a:p>
            <a:pPr lvl="0">
              <a:lnSpc>
                <a:spcPts val="2000"/>
              </a:lnSpc>
              <a:defRPr/>
            </a:pPr>
            <a:endParaRPr lang="zh-TW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方正黑体简体" panose="02010601030101010101" pitchFamily="2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"/>
          <p:cNvSpPr txBox="1"/>
          <p:nvPr/>
        </p:nvSpPr>
        <p:spPr>
          <a:xfrm>
            <a:off x="524510" y="398780"/>
            <a:ext cx="28340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申請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方式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5" name="组合 1"/>
          <p:cNvGrpSpPr/>
          <p:nvPr/>
        </p:nvGrpSpPr>
        <p:grpSpPr>
          <a:xfrm>
            <a:off x="1428010" y="1600707"/>
            <a:ext cx="1223817" cy="1224136"/>
            <a:chOff x="1794532" y="2166037"/>
            <a:chExt cx="1425674" cy="1426046"/>
          </a:xfrm>
        </p:grpSpPr>
        <p:sp>
          <p:nvSpPr>
            <p:cNvPr id="6" name="Round Diagonal Corner Rectangle 53"/>
            <p:cNvSpPr/>
            <p:nvPr/>
          </p:nvSpPr>
          <p:spPr>
            <a:xfrm>
              <a:off x="1794532" y="2166037"/>
              <a:ext cx="1425674" cy="1426046"/>
            </a:xfrm>
            <a:prstGeom prst="round2DiagRect">
              <a:avLst>
                <a:gd name="adj1" fmla="val 18841"/>
                <a:gd name="adj2" fmla="val 0"/>
              </a:avLst>
            </a:prstGeom>
            <a:solidFill>
              <a:srgbClr val="007C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7" name="Freeform 542"/>
            <p:cNvSpPr>
              <a:spLocks noChangeArrowheads="1"/>
            </p:cNvSpPr>
            <p:nvPr/>
          </p:nvSpPr>
          <p:spPr bwMode="auto">
            <a:xfrm>
              <a:off x="2331732" y="3086717"/>
              <a:ext cx="1881" cy="188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chemeClr val="bg1">
                    <a:lumMod val="65000"/>
                  </a:schemeClr>
                </a:solidFill>
                <a:ea typeface="SimSun" charset="0"/>
              </a:endParaRPr>
            </a:p>
          </p:txBody>
        </p:sp>
      </p:grpSp>
      <p:sp>
        <p:nvSpPr>
          <p:cNvPr id="8" name="Round Diagonal Corner Rectangle 52"/>
          <p:cNvSpPr/>
          <p:nvPr/>
        </p:nvSpPr>
        <p:spPr>
          <a:xfrm rot="5400000">
            <a:off x="4250205" y="1607314"/>
            <a:ext cx="1224138" cy="1223819"/>
          </a:xfrm>
          <a:prstGeom prst="round2DiagRect">
            <a:avLst>
              <a:gd name="adj1" fmla="val 18841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ound Diagonal Corner Rectangle 54"/>
          <p:cNvSpPr/>
          <p:nvPr/>
        </p:nvSpPr>
        <p:spPr>
          <a:xfrm>
            <a:off x="6887823" y="1603010"/>
            <a:ext cx="1223817" cy="1224136"/>
          </a:xfrm>
          <a:prstGeom prst="round2DiagRect">
            <a:avLst>
              <a:gd name="adj1" fmla="val 18841"/>
              <a:gd name="adj2" fmla="val 0"/>
            </a:avLst>
          </a:prstGeom>
          <a:solidFill>
            <a:srgbClr val="17CF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ound Diagonal Corner Rectangle 45"/>
          <p:cNvSpPr/>
          <p:nvPr/>
        </p:nvSpPr>
        <p:spPr>
          <a:xfrm rot="16200000">
            <a:off x="9377735" y="1594735"/>
            <a:ext cx="1224136" cy="1223817"/>
          </a:xfrm>
          <a:prstGeom prst="round2DiagRect">
            <a:avLst>
              <a:gd name="adj1" fmla="val 18841"/>
              <a:gd name="adj2" fmla="val 0"/>
            </a:avLst>
          </a:prstGeom>
          <a:solidFill>
            <a:srgbClr val="FFA4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直接连接符 18"/>
          <p:cNvCxnSpPr/>
          <p:nvPr/>
        </p:nvCxnSpPr>
        <p:spPr>
          <a:xfrm>
            <a:off x="3572756" y="3040867"/>
            <a:ext cx="0" cy="215185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26"/>
          <p:cNvSpPr txBox="1"/>
          <p:nvPr/>
        </p:nvSpPr>
        <p:spPr>
          <a:xfrm>
            <a:off x="549483" y="3574316"/>
            <a:ext cx="2980870" cy="29777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◆申請時間：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111/06/15~111/07/05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500"/>
              </a:lnSpc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◆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申請方式：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至網頁填寫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報名資料及上傳申請書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檔案請用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word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，報名網頁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https://forms.gle/fzKNMWjumXPqvGRL9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逾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時繳交者恕不收件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024256" y="2890560"/>
            <a:ext cx="2031325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申請時間方式</a:t>
            </a:r>
          </a:p>
        </p:txBody>
      </p:sp>
      <p:cxnSp>
        <p:nvCxnSpPr>
          <p:cNvPr id="14" name="直接连接符 21"/>
          <p:cNvCxnSpPr/>
          <p:nvPr/>
        </p:nvCxnSpPr>
        <p:spPr>
          <a:xfrm>
            <a:off x="6179790" y="3040867"/>
            <a:ext cx="0" cy="215185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0"/>
          <p:cNvSpPr txBox="1"/>
          <p:nvPr/>
        </p:nvSpPr>
        <p:spPr>
          <a:xfrm>
            <a:off x="3804999" y="3705592"/>
            <a:ext cx="211455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社群主題、申請類別、社群組長及成員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、指導老師、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社群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執行方式、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成效、執行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預算及受新冠肺炎疫情影響因應措施。。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000500" y="2926295"/>
            <a:ext cx="1723549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申請書內容</a:t>
            </a:r>
          </a:p>
        </p:txBody>
      </p:sp>
      <p:cxnSp>
        <p:nvCxnSpPr>
          <p:cNvPr id="17" name="直接连接符 24"/>
          <p:cNvCxnSpPr/>
          <p:nvPr/>
        </p:nvCxnSpPr>
        <p:spPr>
          <a:xfrm>
            <a:off x="8829228" y="3040867"/>
            <a:ext cx="0" cy="215185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3"/>
          <p:cNvSpPr txBox="1"/>
          <p:nvPr/>
        </p:nvSpPr>
        <p:spPr>
          <a:xfrm>
            <a:off x="6442456" y="3710023"/>
            <a:ext cx="21145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111/07/29(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公告於教學卓越中心網站</a:t>
            </a:r>
          </a:p>
        </p:txBody>
      </p:sp>
      <p:sp>
        <p:nvSpPr>
          <p:cNvPr id="19" name="矩形 18"/>
          <p:cNvSpPr/>
          <p:nvPr/>
        </p:nvSpPr>
        <p:spPr>
          <a:xfrm>
            <a:off x="6484069" y="2913137"/>
            <a:ext cx="2031325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錄取公告時間</a:t>
            </a:r>
          </a:p>
        </p:txBody>
      </p:sp>
      <p:sp>
        <p:nvSpPr>
          <p:cNvPr id="20" name="TextBox 36"/>
          <p:cNvSpPr txBox="1"/>
          <p:nvPr/>
        </p:nvSpPr>
        <p:spPr>
          <a:xfrm>
            <a:off x="8932528" y="3710023"/>
            <a:ext cx="21145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110-2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學期：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111/08/01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111/11/30</a:t>
            </a:r>
          </a:p>
          <a:p>
            <a:pPr algn="ctr"/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974141" y="2894669"/>
            <a:ext cx="2031325" cy="578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計畫執行期程</a:t>
            </a:r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4510114" y="1827693"/>
            <a:ext cx="704321" cy="706546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</p:spPr>
        <p:txBody>
          <a:bodyPr vert="horz" wrap="square" lIns="121645" tIns="60823" rIns="121645" bIns="60823" numCol="1" anchor="t" anchorCtr="0" compatLnSpc="1"/>
          <a:lstStyle/>
          <a:p>
            <a:pPr defTabSz="1216630">
              <a:defRPr/>
            </a:pPr>
            <a:endParaRPr lang="en-US" sz="3191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23" name="Freeform 121"/>
          <p:cNvSpPr/>
          <p:nvPr/>
        </p:nvSpPr>
        <p:spPr>
          <a:xfrm>
            <a:off x="1788193" y="1909877"/>
            <a:ext cx="503451" cy="542178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Freeform 297"/>
          <p:cNvSpPr/>
          <p:nvPr/>
        </p:nvSpPr>
        <p:spPr>
          <a:xfrm>
            <a:off x="7190453" y="1915657"/>
            <a:ext cx="618556" cy="530618"/>
          </a:xfrm>
          <a:custGeom>
            <a:avLst/>
            <a:gdLst/>
            <a:ahLst/>
            <a:cxnLst/>
            <a:rect l="l" t="t" r="r" b="b"/>
            <a:pathLst>
              <a:path w="504824" h="433054">
                <a:moveTo>
                  <a:pt x="432708" y="0"/>
                </a:moveTo>
                <a:cubicBezTo>
                  <a:pt x="442472" y="0"/>
                  <a:pt x="450924" y="3568"/>
                  <a:pt x="458061" y="10705"/>
                </a:cubicBezTo>
                <a:cubicBezTo>
                  <a:pt x="465197" y="17842"/>
                  <a:pt x="468766" y="26293"/>
                  <a:pt x="468766" y="36059"/>
                </a:cubicBezTo>
                <a:lnTo>
                  <a:pt x="468766" y="144236"/>
                </a:lnTo>
                <a:cubicBezTo>
                  <a:pt x="478720" y="144236"/>
                  <a:pt x="487218" y="147757"/>
                  <a:pt x="494262" y="154800"/>
                </a:cubicBezTo>
                <a:cubicBezTo>
                  <a:pt x="501303" y="161843"/>
                  <a:pt x="504824" y="170341"/>
                  <a:pt x="504824" y="180295"/>
                </a:cubicBezTo>
                <a:cubicBezTo>
                  <a:pt x="504824" y="190248"/>
                  <a:pt x="501303" y="198747"/>
                  <a:pt x="494262" y="205789"/>
                </a:cubicBezTo>
                <a:cubicBezTo>
                  <a:pt x="487218" y="212832"/>
                  <a:pt x="478720" y="216354"/>
                  <a:pt x="468766" y="216354"/>
                </a:cubicBezTo>
                <a:lnTo>
                  <a:pt x="468766" y="324530"/>
                </a:lnTo>
                <a:cubicBezTo>
                  <a:pt x="468766" y="334296"/>
                  <a:pt x="465197" y="342748"/>
                  <a:pt x="458061" y="349884"/>
                </a:cubicBezTo>
                <a:cubicBezTo>
                  <a:pt x="450924" y="357021"/>
                  <a:pt x="442472" y="360589"/>
                  <a:pt x="432708" y="360589"/>
                </a:cubicBezTo>
                <a:cubicBezTo>
                  <a:pt x="354392" y="295420"/>
                  <a:pt x="278142" y="259737"/>
                  <a:pt x="203958" y="253539"/>
                </a:cubicBezTo>
                <a:cubicBezTo>
                  <a:pt x="193066" y="257108"/>
                  <a:pt x="184520" y="263305"/>
                  <a:pt x="178324" y="272132"/>
                </a:cubicBezTo>
                <a:cubicBezTo>
                  <a:pt x="172125" y="280959"/>
                  <a:pt x="169215" y="290396"/>
                  <a:pt x="169589" y="300444"/>
                </a:cubicBezTo>
                <a:cubicBezTo>
                  <a:pt x="169965" y="310492"/>
                  <a:pt x="173722" y="319178"/>
                  <a:pt x="180858" y="326502"/>
                </a:cubicBezTo>
                <a:cubicBezTo>
                  <a:pt x="177102" y="332700"/>
                  <a:pt x="174942" y="338851"/>
                  <a:pt x="174378" y="344954"/>
                </a:cubicBezTo>
                <a:cubicBezTo>
                  <a:pt x="173815" y="351058"/>
                  <a:pt x="174378" y="356504"/>
                  <a:pt x="176069" y="361294"/>
                </a:cubicBezTo>
                <a:cubicBezTo>
                  <a:pt x="177760" y="366083"/>
                  <a:pt x="180904" y="371247"/>
                  <a:pt x="185506" y="376788"/>
                </a:cubicBezTo>
                <a:cubicBezTo>
                  <a:pt x="190107" y="382328"/>
                  <a:pt x="194615" y="387023"/>
                  <a:pt x="199029" y="390873"/>
                </a:cubicBezTo>
                <a:cubicBezTo>
                  <a:pt x="203443" y="394723"/>
                  <a:pt x="209218" y="399465"/>
                  <a:pt x="216353" y="405099"/>
                </a:cubicBezTo>
                <a:cubicBezTo>
                  <a:pt x="210908" y="415992"/>
                  <a:pt x="200436" y="423786"/>
                  <a:pt x="184942" y="428481"/>
                </a:cubicBezTo>
                <a:cubicBezTo>
                  <a:pt x="169449" y="433177"/>
                  <a:pt x="153625" y="434257"/>
                  <a:pt x="137474" y="431721"/>
                </a:cubicBezTo>
                <a:cubicBezTo>
                  <a:pt x="121323" y="429186"/>
                  <a:pt x="108928" y="423974"/>
                  <a:pt x="100289" y="416086"/>
                </a:cubicBezTo>
                <a:cubicBezTo>
                  <a:pt x="98974" y="411767"/>
                  <a:pt x="96203" y="403550"/>
                  <a:pt x="91979" y="391437"/>
                </a:cubicBezTo>
                <a:cubicBezTo>
                  <a:pt x="87753" y="379323"/>
                  <a:pt x="84747" y="370449"/>
                  <a:pt x="82963" y="364815"/>
                </a:cubicBezTo>
                <a:cubicBezTo>
                  <a:pt x="81180" y="359181"/>
                  <a:pt x="79020" y="350823"/>
                  <a:pt x="76484" y="339743"/>
                </a:cubicBezTo>
                <a:cubicBezTo>
                  <a:pt x="73949" y="328662"/>
                  <a:pt x="72540" y="319178"/>
                  <a:pt x="72259" y="311290"/>
                </a:cubicBezTo>
                <a:cubicBezTo>
                  <a:pt x="71977" y="303402"/>
                  <a:pt x="72306" y="294153"/>
                  <a:pt x="73245" y="283541"/>
                </a:cubicBezTo>
                <a:cubicBezTo>
                  <a:pt x="74184" y="272930"/>
                  <a:pt x="76250" y="262554"/>
                  <a:pt x="79442" y="252412"/>
                </a:cubicBezTo>
                <a:lnTo>
                  <a:pt x="45073" y="252412"/>
                </a:lnTo>
                <a:cubicBezTo>
                  <a:pt x="32678" y="252412"/>
                  <a:pt x="22067" y="247999"/>
                  <a:pt x="13240" y="239172"/>
                </a:cubicBezTo>
                <a:cubicBezTo>
                  <a:pt x="4414" y="230345"/>
                  <a:pt x="0" y="219734"/>
                  <a:pt x="0" y="207339"/>
                </a:cubicBezTo>
                <a:lnTo>
                  <a:pt x="0" y="153250"/>
                </a:lnTo>
                <a:cubicBezTo>
                  <a:pt x="0" y="140855"/>
                  <a:pt x="4414" y="130244"/>
                  <a:pt x="13240" y="121417"/>
                </a:cubicBezTo>
                <a:cubicBezTo>
                  <a:pt x="22067" y="112590"/>
                  <a:pt x="32678" y="108177"/>
                  <a:pt x="45073" y="108177"/>
                </a:cubicBezTo>
                <a:lnTo>
                  <a:pt x="180295" y="108177"/>
                </a:lnTo>
                <a:cubicBezTo>
                  <a:pt x="261991" y="108177"/>
                  <a:pt x="346129" y="72118"/>
                  <a:pt x="432708" y="0"/>
                </a:cubicBezTo>
                <a:close/>
                <a:moveTo>
                  <a:pt x="432708" y="45637"/>
                </a:moveTo>
                <a:cubicBezTo>
                  <a:pt x="358711" y="102355"/>
                  <a:pt x="286593" y="134564"/>
                  <a:pt x="216353" y="142264"/>
                </a:cubicBezTo>
                <a:lnTo>
                  <a:pt x="216353" y="218326"/>
                </a:lnTo>
                <a:cubicBezTo>
                  <a:pt x="287157" y="226213"/>
                  <a:pt x="359274" y="258234"/>
                  <a:pt x="432708" y="314389"/>
                </a:cubicBezTo>
                <a:lnTo>
                  <a:pt x="432708" y="456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Freeform 363"/>
          <p:cNvSpPr/>
          <p:nvPr/>
        </p:nvSpPr>
        <p:spPr>
          <a:xfrm>
            <a:off x="9700048" y="1915207"/>
            <a:ext cx="579511" cy="531518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26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70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9945" name="圆角矩形 9"/>
          <p:cNvSpPr/>
          <p:nvPr/>
        </p:nvSpPr>
        <p:spPr>
          <a:xfrm>
            <a:off x="6251594" y="1462059"/>
            <a:ext cx="4591050" cy="2100916"/>
          </a:xfrm>
          <a:prstGeom prst="roundRect">
            <a:avLst>
              <a:gd name="adj" fmla="val 9083"/>
            </a:avLst>
          </a:prstGeom>
          <a:noFill/>
          <a:ln w="12700" cap="flat" cmpd="sng">
            <a:solidFill>
              <a:srgbClr val="F35E4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39949" name="圆角矩形 13"/>
          <p:cNvSpPr/>
          <p:nvPr/>
        </p:nvSpPr>
        <p:spPr>
          <a:xfrm>
            <a:off x="6907232" y="1269972"/>
            <a:ext cx="3279775" cy="461962"/>
          </a:xfrm>
          <a:prstGeom prst="roundRect">
            <a:avLst>
              <a:gd name="adj" fmla="val 16667"/>
            </a:avLst>
          </a:prstGeom>
          <a:solidFill>
            <a:srgbClr val="F35E40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39950" name="文本框 15"/>
          <p:cNvSpPr txBox="1"/>
          <p:nvPr/>
        </p:nvSpPr>
        <p:spPr>
          <a:xfrm>
            <a:off x="7119957" y="1268571"/>
            <a:ext cx="27971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24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  <a:sym typeface="+mn-ea"/>
              </a:rPr>
              <a:t>服務學習類</a:t>
            </a:r>
          </a:p>
        </p:txBody>
      </p:sp>
      <p:sp>
        <p:nvSpPr>
          <p:cNvPr id="17" name="文本框 5"/>
          <p:cNvSpPr txBox="1"/>
          <p:nvPr/>
        </p:nvSpPr>
        <p:spPr>
          <a:xfrm>
            <a:off x="524510" y="398780"/>
            <a:ext cx="2834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申請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類別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18" name="圆角矩形 7"/>
          <p:cNvSpPr/>
          <p:nvPr/>
        </p:nvSpPr>
        <p:spPr>
          <a:xfrm>
            <a:off x="3613732" y="3927265"/>
            <a:ext cx="4591050" cy="2100916"/>
          </a:xfrm>
          <a:prstGeom prst="roundRect">
            <a:avLst>
              <a:gd name="adj" fmla="val 9083"/>
            </a:avLst>
          </a:prstGeom>
          <a:noFill/>
          <a:ln w="12700" cap="flat" cmpd="sng">
            <a:solidFill>
              <a:srgbClr val="4D8689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20" name="圆角矩形 9"/>
          <p:cNvSpPr/>
          <p:nvPr/>
        </p:nvSpPr>
        <p:spPr>
          <a:xfrm>
            <a:off x="1318207" y="1462027"/>
            <a:ext cx="4591050" cy="1924749"/>
          </a:xfrm>
          <a:prstGeom prst="roundRect">
            <a:avLst>
              <a:gd name="adj" fmla="val 9083"/>
            </a:avLst>
          </a:prstGeom>
          <a:noFill/>
          <a:ln w="12700" cap="flat" cmpd="sng">
            <a:solidFill>
              <a:srgbClr val="F35E4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24" name="圆角矩形 11"/>
          <p:cNvSpPr/>
          <p:nvPr/>
        </p:nvSpPr>
        <p:spPr>
          <a:xfrm>
            <a:off x="4269370" y="3693903"/>
            <a:ext cx="3279775" cy="461962"/>
          </a:xfrm>
          <a:prstGeom prst="roundRect">
            <a:avLst>
              <a:gd name="adj" fmla="val 16667"/>
            </a:avLst>
          </a:prstGeom>
          <a:solidFill>
            <a:srgbClr val="4D8689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25" name="文本框 12"/>
          <p:cNvSpPr txBox="1"/>
          <p:nvPr/>
        </p:nvSpPr>
        <p:spPr>
          <a:xfrm>
            <a:off x="4501145" y="3689327"/>
            <a:ext cx="27971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24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  <a:sym typeface="+mn-ea"/>
              </a:rPr>
              <a:t>創新創業類</a:t>
            </a:r>
          </a:p>
        </p:txBody>
      </p:sp>
      <p:sp>
        <p:nvSpPr>
          <p:cNvPr id="26" name="圆角矩形 13"/>
          <p:cNvSpPr/>
          <p:nvPr/>
        </p:nvSpPr>
        <p:spPr>
          <a:xfrm>
            <a:off x="1973845" y="1269940"/>
            <a:ext cx="3279775" cy="461962"/>
          </a:xfrm>
          <a:prstGeom prst="roundRect">
            <a:avLst>
              <a:gd name="adj" fmla="val 16667"/>
            </a:avLst>
          </a:prstGeom>
          <a:solidFill>
            <a:srgbClr val="F35E40"/>
          </a:solidFill>
          <a:ln w="9525">
            <a:noFill/>
          </a:ln>
        </p:spPr>
        <p:txBody>
          <a:bodyPr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27" name="文本框 15"/>
          <p:cNvSpPr txBox="1"/>
          <p:nvPr/>
        </p:nvSpPr>
        <p:spPr>
          <a:xfrm>
            <a:off x="2186570" y="1268539"/>
            <a:ext cx="27971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CN" altLang="en-US" sz="2400" b="1" spc="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 panose="020B0606030504020204" pitchFamily="34" charset="0"/>
                <a:sym typeface="+mn-ea"/>
              </a:rPr>
              <a:t>精進課業類</a:t>
            </a:r>
          </a:p>
        </p:txBody>
      </p:sp>
      <p:sp>
        <p:nvSpPr>
          <p:cNvPr id="30" name="矩形 8"/>
          <p:cNvSpPr/>
          <p:nvPr/>
        </p:nvSpPr>
        <p:spPr>
          <a:xfrm>
            <a:off x="1423280" y="1687288"/>
            <a:ext cx="4485977" cy="16953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組成讀書會小組</a:t>
            </a:r>
            <a:r>
              <a:rPr lang="en-US" altLang="zh-TW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(</a:t>
            </a:r>
            <a:r>
              <a:rPr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升學相關、語言學習、就業相關、學業課程、證照考取、進行參訪、參加校外研討會</a:t>
            </a:r>
            <a:r>
              <a:rPr lang="en-US" altLang="zh-TW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)</a:t>
            </a: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endParaRPr lang="en-US" altLang="zh-TW" sz="18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計畫補助經費：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最多</a:t>
            </a:r>
            <a:r>
              <a:rPr lang="en-US" altLang="zh-TW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10,000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元。</a:t>
            </a:r>
            <a:endParaRPr lang="zh-CN" altLang="en-US" sz="1800" b="1" dirty="0">
              <a:solidFill>
                <a:srgbClr val="F35E4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</p:txBody>
      </p:sp>
      <p:sp>
        <p:nvSpPr>
          <p:cNvPr id="31" name="矩形 8"/>
          <p:cNvSpPr/>
          <p:nvPr/>
        </p:nvSpPr>
        <p:spPr>
          <a:xfrm>
            <a:off x="6389388" y="1798088"/>
            <a:ext cx="4485977" cy="16953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將「服務」與「學習」相互結合，規劃社會服務活動與設計反思過程，運用課堂所學貢獻社區</a:t>
            </a: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endParaRPr lang="en-US" altLang="zh-TW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計畫</a:t>
            </a:r>
            <a:r>
              <a:rPr lang="zh-TW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補助經費：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最多</a:t>
            </a:r>
            <a:r>
              <a:rPr lang="en-US" altLang="zh-TW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15,000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元。</a:t>
            </a:r>
            <a:endParaRPr lang="zh-CN" altLang="en-US" sz="1800" b="1" dirty="0">
              <a:solidFill>
                <a:srgbClr val="F35E4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</p:txBody>
      </p:sp>
      <p:sp>
        <p:nvSpPr>
          <p:cNvPr id="32" name="矩形 8"/>
          <p:cNvSpPr/>
          <p:nvPr/>
        </p:nvSpPr>
        <p:spPr>
          <a:xfrm>
            <a:off x="3718804" y="4263294"/>
            <a:ext cx="4485977" cy="169533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運用自己所學，創作實用的產品或平台，進行微型創業的活動。</a:t>
            </a: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endParaRPr lang="en-US" altLang="zh-TW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endParaRPr lang="en-US" altLang="zh-TW" sz="18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  <a:p>
            <a:pPr marL="93663" lvl="0" indent="-93663">
              <a:lnSpc>
                <a:spcPts val="2500"/>
              </a:lnSpc>
              <a:spcBef>
                <a:spcPts val="0"/>
              </a:spcBef>
              <a:defRPr/>
            </a:pPr>
            <a:r>
              <a:rPr lang="zh-TW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計畫補助經費：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最多</a:t>
            </a:r>
            <a:r>
              <a:rPr lang="en-US" altLang="zh-TW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20,000</a:t>
            </a:r>
            <a:r>
              <a:rPr lang="zh-TW" altLang="en-US" sz="1800" b="1" dirty="0" smtClean="0">
                <a:solidFill>
                  <a:srgbClr val="F35E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  <a:sym typeface="方正黑体简体" panose="02010601030101010101" pitchFamily="2" charset="-122"/>
              </a:rPr>
              <a:t>元。</a:t>
            </a:r>
            <a:endParaRPr lang="zh-CN" altLang="en-US" sz="1800" b="1" dirty="0">
              <a:solidFill>
                <a:srgbClr val="F35E4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  <a:sym typeface="方正黑体简体" panose="02010601030101010101" pitchFamily="2" charset="-122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1960563" y="6149135"/>
            <a:ext cx="7720130" cy="48909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注意！每一組學生社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群僅可提出一類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438070" y="2861199"/>
            <a:ext cx="2976521" cy="2976521"/>
            <a:chOff x="4005943" y="1516285"/>
            <a:chExt cx="3600001" cy="3600001"/>
          </a:xfrm>
        </p:grpSpPr>
        <p:sp>
          <p:nvSpPr>
            <p:cNvPr id="13" name="椭圆 12"/>
            <p:cNvSpPr/>
            <p:nvPr/>
          </p:nvSpPr>
          <p:spPr>
            <a:xfrm>
              <a:off x="4909458" y="2409372"/>
              <a:ext cx="1799770" cy="1799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584200">
                <a:prstClr val="black">
                  <a:alpha val="31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graphicFrame>
          <p:nvGraphicFramePr>
            <p:cNvPr id="49" name="图表 48"/>
            <p:cNvGraphicFramePr/>
            <p:nvPr>
              <p:extLst>
                <p:ext uri="{D42A27DB-BD31-4B8C-83A1-F6EECF244321}">
                  <p14:modId xmlns:p14="http://schemas.microsoft.com/office/powerpoint/2010/main" val="1020250959"/>
                </p:ext>
              </p:extLst>
            </p:nvPr>
          </p:nvGraphicFramePr>
          <p:xfrm>
            <a:off x="4005943" y="1516285"/>
            <a:ext cx="3600001" cy="36000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69" name="文本框 5"/>
          <p:cNvSpPr txBox="1"/>
          <p:nvPr/>
        </p:nvSpPr>
        <p:spPr>
          <a:xfrm>
            <a:off x="6883103" y="2729207"/>
            <a:ext cx="350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社群主題符合本方案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宗旨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(20%)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40" name="文本框 5"/>
          <p:cNvSpPr txBox="1"/>
          <p:nvPr/>
        </p:nvSpPr>
        <p:spPr>
          <a:xfrm>
            <a:off x="524510" y="398780"/>
            <a:ext cx="2834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審查項目</a:t>
            </a:r>
          </a:p>
        </p:txBody>
      </p:sp>
      <p:sp>
        <p:nvSpPr>
          <p:cNvPr id="41" name="22"/>
          <p:cNvSpPr>
            <a:spLocks noChangeAspect="1"/>
          </p:cNvSpPr>
          <p:nvPr/>
        </p:nvSpPr>
        <p:spPr bwMode="auto">
          <a:xfrm>
            <a:off x="6425819" y="3400218"/>
            <a:ext cx="229056" cy="233104"/>
          </a:xfrm>
          <a:custGeom>
            <a:avLst/>
            <a:gdLst>
              <a:gd name="T0" fmla="*/ 91304 w 274"/>
              <a:gd name="T1" fmla="*/ 250825 h 284"/>
              <a:gd name="T2" fmla="*/ 70916 w 274"/>
              <a:gd name="T3" fmla="*/ 241110 h 284"/>
              <a:gd name="T4" fmla="*/ 7978 w 274"/>
              <a:gd name="T5" fmla="*/ 157207 h 284"/>
              <a:gd name="T6" fmla="*/ 12410 w 274"/>
              <a:gd name="T7" fmla="*/ 122763 h 284"/>
              <a:gd name="T8" fmla="*/ 46982 w 274"/>
              <a:gd name="T9" fmla="*/ 128062 h 284"/>
              <a:gd name="T10" fmla="*/ 88645 w 274"/>
              <a:gd name="T11" fmla="*/ 182820 h 284"/>
              <a:gd name="T12" fmla="*/ 194132 w 274"/>
              <a:gd name="T13" fmla="*/ 15014 h 284"/>
              <a:gd name="T14" fmla="*/ 227817 w 274"/>
              <a:gd name="T15" fmla="*/ 7065 h 284"/>
              <a:gd name="T16" fmla="*/ 235795 w 274"/>
              <a:gd name="T17" fmla="*/ 41510 h 284"/>
              <a:gd name="T18" fmla="*/ 111693 w 274"/>
              <a:gd name="T19" fmla="*/ 239344 h 284"/>
              <a:gd name="T20" fmla="*/ 92191 w 274"/>
              <a:gd name="T21" fmla="*/ 250825 h 284"/>
              <a:gd name="T22" fmla="*/ 91304 w 274"/>
              <a:gd name="T23" fmla="*/ 250825 h 2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74"/>
              <a:gd name="T37" fmla="*/ 0 h 284"/>
              <a:gd name="T38" fmla="*/ 274 w 274"/>
              <a:gd name="T39" fmla="*/ 284 h 2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4" tIns="45718" rIns="91404" bIns="45718"/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42" name="22"/>
          <p:cNvSpPr>
            <a:spLocks noChangeAspect="1"/>
          </p:cNvSpPr>
          <p:nvPr/>
        </p:nvSpPr>
        <p:spPr bwMode="auto">
          <a:xfrm>
            <a:off x="6654047" y="2835523"/>
            <a:ext cx="229056" cy="233104"/>
          </a:xfrm>
          <a:custGeom>
            <a:avLst/>
            <a:gdLst>
              <a:gd name="T0" fmla="*/ 91304 w 274"/>
              <a:gd name="T1" fmla="*/ 250825 h 284"/>
              <a:gd name="T2" fmla="*/ 70916 w 274"/>
              <a:gd name="T3" fmla="*/ 241110 h 284"/>
              <a:gd name="T4" fmla="*/ 7978 w 274"/>
              <a:gd name="T5" fmla="*/ 157207 h 284"/>
              <a:gd name="T6" fmla="*/ 12410 w 274"/>
              <a:gd name="T7" fmla="*/ 122763 h 284"/>
              <a:gd name="T8" fmla="*/ 46982 w 274"/>
              <a:gd name="T9" fmla="*/ 128062 h 284"/>
              <a:gd name="T10" fmla="*/ 88645 w 274"/>
              <a:gd name="T11" fmla="*/ 182820 h 284"/>
              <a:gd name="T12" fmla="*/ 194132 w 274"/>
              <a:gd name="T13" fmla="*/ 15014 h 284"/>
              <a:gd name="T14" fmla="*/ 227817 w 274"/>
              <a:gd name="T15" fmla="*/ 7065 h 284"/>
              <a:gd name="T16" fmla="*/ 235795 w 274"/>
              <a:gd name="T17" fmla="*/ 41510 h 284"/>
              <a:gd name="T18" fmla="*/ 111693 w 274"/>
              <a:gd name="T19" fmla="*/ 239344 h 284"/>
              <a:gd name="T20" fmla="*/ 92191 w 274"/>
              <a:gd name="T21" fmla="*/ 250825 h 284"/>
              <a:gd name="T22" fmla="*/ 91304 w 274"/>
              <a:gd name="T23" fmla="*/ 250825 h 2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74"/>
              <a:gd name="T37" fmla="*/ 0 h 284"/>
              <a:gd name="T38" fmla="*/ 274 w 274"/>
              <a:gd name="T39" fmla="*/ 284 h 28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74" h="284">
                <a:moveTo>
                  <a:pt x="103" y="284"/>
                </a:moveTo>
                <a:cubicBezTo>
                  <a:pt x="94" y="284"/>
                  <a:pt x="86" y="280"/>
                  <a:pt x="80" y="273"/>
                </a:cubicBezTo>
                <a:cubicBezTo>
                  <a:pt x="9" y="178"/>
                  <a:pt x="9" y="178"/>
                  <a:pt x="9" y="178"/>
                </a:cubicBezTo>
                <a:cubicBezTo>
                  <a:pt x="0" y="166"/>
                  <a:pt x="2" y="149"/>
                  <a:pt x="14" y="139"/>
                </a:cubicBezTo>
                <a:cubicBezTo>
                  <a:pt x="27" y="130"/>
                  <a:pt x="44" y="133"/>
                  <a:pt x="53" y="145"/>
                </a:cubicBezTo>
                <a:cubicBezTo>
                  <a:pt x="100" y="207"/>
                  <a:pt x="100" y="207"/>
                  <a:pt x="100" y="20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27" y="4"/>
                  <a:pt x="244" y="0"/>
                  <a:pt x="257" y="8"/>
                </a:cubicBezTo>
                <a:cubicBezTo>
                  <a:pt x="270" y="16"/>
                  <a:pt x="274" y="33"/>
                  <a:pt x="266" y="47"/>
                </a:cubicBezTo>
                <a:cubicBezTo>
                  <a:pt x="126" y="271"/>
                  <a:pt x="126" y="271"/>
                  <a:pt x="126" y="271"/>
                </a:cubicBezTo>
                <a:cubicBezTo>
                  <a:pt x="121" y="279"/>
                  <a:pt x="113" y="283"/>
                  <a:pt x="104" y="284"/>
                </a:cubicBezTo>
                <a:cubicBezTo>
                  <a:pt x="104" y="284"/>
                  <a:pt x="103" y="284"/>
                  <a:pt x="103" y="284"/>
                </a:cubicBezTo>
                <a:close/>
              </a:path>
            </a:pathLst>
          </a:custGeom>
          <a:solidFill>
            <a:srgbClr val="4472C4"/>
          </a:solidFill>
          <a:ln>
            <a:noFill/>
          </a:ln>
          <a:extLst/>
        </p:spPr>
        <p:txBody>
          <a:bodyPr lIns="91404" tIns="45718" rIns="91404" bIns="45718"/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srgbClr val="F35E40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43" name="11"/>
          <p:cNvSpPr>
            <a:spLocks noEditPoints="1"/>
          </p:cNvSpPr>
          <p:nvPr/>
        </p:nvSpPr>
        <p:spPr bwMode="auto">
          <a:xfrm>
            <a:off x="6760780" y="4527616"/>
            <a:ext cx="244646" cy="206548"/>
          </a:xfrm>
          <a:custGeom>
            <a:avLst/>
            <a:gdLst>
              <a:gd name="T0" fmla="*/ 249778 w 288"/>
              <a:gd name="T1" fmla="*/ 0 h 246"/>
              <a:gd name="T2" fmla="*/ 46721 w 288"/>
              <a:gd name="T3" fmla="*/ 0 h 246"/>
              <a:gd name="T4" fmla="*/ 37736 w 288"/>
              <a:gd name="T5" fmla="*/ 9035 h 246"/>
              <a:gd name="T6" fmla="*/ 37736 w 288"/>
              <a:gd name="T7" fmla="*/ 38849 h 246"/>
              <a:gd name="T8" fmla="*/ 8985 w 288"/>
              <a:gd name="T9" fmla="*/ 38849 h 246"/>
              <a:gd name="T10" fmla="*/ 0 w 288"/>
              <a:gd name="T11" fmla="*/ 47883 h 246"/>
              <a:gd name="T12" fmla="*/ 0 w 288"/>
              <a:gd name="T13" fmla="*/ 197858 h 246"/>
              <a:gd name="T14" fmla="*/ 24259 w 288"/>
              <a:gd name="T15" fmla="*/ 222251 h 246"/>
              <a:gd name="T16" fmla="*/ 46721 w 288"/>
              <a:gd name="T17" fmla="*/ 222251 h 246"/>
              <a:gd name="T18" fmla="*/ 216534 w 288"/>
              <a:gd name="T19" fmla="*/ 222251 h 246"/>
              <a:gd name="T20" fmla="*/ 249778 w 288"/>
              <a:gd name="T21" fmla="*/ 222251 h 246"/>
              <a:gd name="T22" fmla="*/ 258763 w 288"/>
              <a:gd name="T23" fmla="*/ 213216 h 246"/>
              <a:gd name="T24" fmla="*/ 258763 w 288"/>
              <a:gd name="T25" fmla="*/ 9035 h 246"/>
              <a:gd name="T26" fmla="*/ 249778 w 288"/>
              <a:gd name="T27" fmla="*/ 0 h 246"/>
              <a:gd name="T28" fmla="*/ 243489 w 288"/>
              <a:gd name="T29" fmla="*/ 206892 h 246"/>
              <a:gd name="T30" fmla="*/ 216534 w 288"/>
              <a:gd name="T31" fmla="*/ 206892 h 246"/>
              <a:gd name="T32" fmla="*/ 46721 w 288"/>
              <a:gd name="T33" fmla="*/ 206892 h 246"/>
              <a:gd name="T34" fmla="*/ 24259 w 288"/>
              <a:gd name="T35" fmla="*/ 206892 h 246"/>
              <a:gd name="T36" fmla="*/ 15274 w 288"/>
              <a:gd name="T37" fmla="*/ 197858 h 246"/>
              <a:gd name="T38" fmla="*/ 15274 w 288"/>
              <a:gd name="T39" fmla="*/ 54208 h 246"/>
              <a:gd name="T40" fmla="*/ 37736 w 288"/>
              <a:gd name="T41" fmla="*/ 54208 h 246"/>
              <a:gd name="T42" fmla="*/ 37736 w 288"/>
              <a:gd name="T43" fmla="*/ 193340 h 246"/>
              <a:gd name="T44" fmla="*/ 53010 w 288"/>
              <a:gd name="T45" fmla="*/ 193340 h 246"/>
              <a:gd name="T46" fmla="*/ 53010 w 288"/>
              <a:gd name="T47" fmla="*/ 54208 h 246"/>
              <a:gd name="T48" fmla="*/ 53010 w 288"/>
              <a:gd name="T49" fmla="*/ 54208 h 246"/>
              <a:gd name="T50" fmla="*/ 53010 w 288"/>
              <a:gd name="T51" fmla="*/ 38849 h 246"/>
              <a:gd name="T52" fmla="*/ 53010 w 288"/>
              <a:gd name="T53" fmla="*/ 15359 h 246"/>
              <a:gd name="T54" fmla="*/ 243489 w 288"/>
              <a:gd name="T55" fmla="*/ 15359 h 246"/>
              <a:gd name="T56" fmla="*/ 243489 w 288"/>
              <a:gd name="T57" fmla="*/ 206892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88"/>
              <a:gd name="T88" fmla="*/ 0 h 246"/>
              <a:gd name="T89" fmla="*/ 288 w 288"/>
              <a:gd name="T90" fmla="*/ 246 h 24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4" tIns="45718" rIns="91404" bIns="45718"/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44" name="11"/>
          <p:cNvSpPr>
            <a:spLocks noEditPoints="1"/>
          </p:cNvSpPr>
          <p:nvPr/>
        </p:nvSpPr>
        <p:spPr bwMode="auto">
          <a:xfrm>
            <a:off x="7332405" y="4527616"/>
            <a:ext cx="244646" cy="206548"/>
          </a:xfrm>
          <a:custGeom>
            <a:avLst/>
            <a:gdLst>
              <a:gd name="T0" fmla="*/ 249778 w 288"/>
              <a:gd name="T1" fmla="*/ 0 h 246"/>
              <a:gd name="T2" fmla="*/ 46721 w 288"/>
              <a:gd name="T3" fmla="*/ 0 h 246"/>
              <a:gd name="T4" fmla="*/ 37736 w 288"/>
              <a:gd name="T5" fmla="*/ 9035 h 246"/>
              <a:gd name="T6" fmla="*/ 37736 w 288"/>
              <a:gd name="T7" fmla="*/ 38849 h 246"/>
              <a:gd name="T8" fmla="*/ 8985 w 288"/>
              <a:gd name="T9" fmla="*/ 38849 h 246"/>
              <a:gd name="T10" fmla="*/ 0 w 288"/>
              <a:gd name="T11" fmla="*/ 47883 h 246"/>
              <a:gd name="T12" fmla="*/ 0 w 288"/>
              <a:gd name="T13" fmla="*/ 197858 h 246"/>
              <a:gd name="T14" fmla="*/ 24259 w 288"/>
              <a:gd name="T15" fmla="*/ 222251 h 246"/>
              <a:gd name="T16" fmla="*/ 46721 w 288"/>
              <a:gd name="T17" fmla="*/ 222251 h 246"/>
              <a:gd name="T18" fmla="*/ 216534 w 288"/>
              <a:gd name="T19" fmla="*/ 222251 h 246"/>
              <a:gd name="T20" fmla="*/ 249778 w 288"/>
              <a:gd name="T21" fmla="*/ 222251 h 246"/>
              <a:gd name="T22" fmla="*/ 258763 w 288"/>
              <a:gd name="T23" fmla="*/ 213216 h 246"/>
              <a:gd name="T24" fmla="*/ 258763 w 288"/>
              <a:gd name="T25" fmla="*/ 9035 h 246"/>
              <a:gd name="T26" fmla="*/ 249778 w 288"/>
              <a:gd name="T27" fmla="*/ 0 h 246"/>
              <a:gd name="T28" fmla="*/ 243489 w 288"/>
              <a:gd name="T29" fmla="*/ 206892 h 246"/>
              <a:gd name="T30" fmla="*/ 216534 w 288"/>
              <a:gd name="T31" fmla="*/ 206892 h 246"/>
              <a:gd name="T32" fmla="*/ 46721 w 288"/>
              <a:gd name="T33" fmla="*/ 206892 h 246"/>
              <a:gd name="T34" fmla="*/ 24259 w 288"/>
              <a:gd name="T35" fmla="*/ 206892 h 246"/>
              <a:gd name="T36" fmla="*/ 15274 w 288"/>
              <a:gd name="T37" fmla="*/ 197858 h 246"/>
              <a:gd name="T38" fmla="*/ 15274 w 288"/>
              <a:gd name="T39" fmla="*/ 54208 h 246"/>
              <a:gd name="T40" fmla="*/ 37736 w 288"/>
              <a:gd name="T41" fmla="*/ 54208 h 246"/>
              <a:gd name="T42" fmla="*/ 37736 w 288"/>
              <a:gd name="T43" fmla="*/ 193340 h 246"/>
              <a:gd name="T44" fmla="*/ 53010 w 288"/>
              <a:gd name="T45" fmla="*/ 193340 h 246"/>
              <a:gd name="T46" fmla="*/ 53010 w 288"/>
              <a:gd name="T47" fmla="*/ 54208 h 246"/>
              <a:gd name="T48" fmla="*/ 53010 w 288"/>
              <a:gd name="T49" fmla="*/ 54208 h 246"/>
              <a:gd name="T50" fmla="*/ 53010 w 288"/>
              <a:gd name="T51" fmla="*/ 38849 h 246"/>
              <a:gd name="T52" fmla="*/ 53010 w 288"/>
              <a:gd name="T53" fmla="*/ 15359 h 246"/>
              <a:gd name="T54" fmla="*/ 243489 w 288"/>
              <a:gd name="T55" fmla="*/ 15359 h 246"/>
              <a:gd name="T56" fmla="*/ 243489 w 288"/>
              <a:gd name="T57" fmla="*/ 206892 h 24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88"/>
              <a:gd name="T88" fmla="*/ 0 h 246"/>
              <a:gd name="T89" fmla="*/ 288 w 288"/>
              <a:gd name="T90" fmla="*/ 246 h 24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88" h="246">
                <a:moveTo>
                  <a:pt x="278" y="0"/>
                </a:moveTo>
                <a:cubicBezTo>
                  <a:pt x="52" y="0"/>
                  <a:pt x="52" y="0"/>
                  <a:pt x="52" y="0"/>
                </a:cubicBezTo>
                <a:cubicBezTo>
                  <a:pt x="44" y="0"/>
                  <a:pt x="42" y="2"/>
                  <a:pt x="42" y="10"/>
                </a:cubicBezTo>
                <a:cubicBezTo>
                  <a:pt x="42" y="43"/>
                  <a:pt x="42" y="43"/>
                  <a:pt x="42" y="43"/>
                </a:cubicBezTo>
                <a:cubicBezTo>
                  <a:pt x="10" y="43"/>
                  <a:pt x="10" y="43"/>
                  <a:pt x="10" y="43"/>
                </a:cubicBezTo>
                <a:cubicBezTo>
                  <a:pt x="2" y="43"/>
                  <a:pt x="0" y="45"/>
                  <a:pt x="0" y="53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31"/>
                  <a:pt x="14" y="246"/>
                  <a:pt x="27" y="246"/>
                </a:cubicBezTo>
                <a:cubicBezTo>
                  <a:pt x="52" y="246"/>
                  <a:pt x="52" y="246"/>
                  <a:pt x="52" y="246"/>
                </a:cubicBezTo>
                <a:cubicBezTo>
                  <a:pt x="241" y="246"/>
                  <a:pt x="241" y="246"/>
                  <a:pt x="241" y="246"/>
                </a:cubicBezTo>
                <a:cubicBezTo>
                  <a:pt x="278" y="246"/>
                  <a:pt x="278" y="246"/>
                  <a:pt x="278" y="246"/>
                </a:cubicBezTo>
                <a:cubicBezTo>
                  <a:pt x="286" y="246"/>
                  <a:pt x="288" y="244"/>
                  <a:pt x="288" y="236"/>
                </a:cubicBezTo>
                <a:cubicBezTo>
                  <a:pt x="288" y="10"/>
                  <a:pt x="288" y="10"/>
                  <a:pt x="288" y="10"/>
                </a:cubicBezTo>
                <a:cubicBezTo>
                  <a:pt x="288" y="2"/>
                  <a:pt x="286" y="0"/>
                  <a:pt x="278" y="0"/>
                </a:cubicBezTo>
                <a:close/>
                <a:moveTo>
                  <a:pt x="271" y="229"/>
                </a:moveTo>
                <a:cubicBezTo>
                  <a:pt x="241" y="229"/>
                  <a:pt x="241" y="229"/>
                  <a:pt x="241" y="229"/>
                </a:cubicBezTo>
                <a:cubicBezTo>
                  <a:pt x="52" y="229"/>
                  <a:pt x="52" y="229"/>
                  <a:pt x="52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24" y="229"/>
                  <a:pt x="17" y="222"/>
                  <a:pt x="17" y="219"/>
                </a:cubicBezTo>
                <a:cubicBezTo>
                  <a:pt x="17" y="60"/>
                  <a:pt x="17" y="60"/>
                  <a:pt x="17" y="60"/>
                </a:cubicBezTo>
                <a:cubicBezTo>
                  <a:pt x="42" y="60"/>
                  <a:pt x="42" y="60"/>
                  <a:pt x="42" y="60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59" y="214"/>
                  <a:pt x="59" y="214"/>
                  <a:pt x="59" y="214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60"/>
                  <a:pt x="59" y="60"/>
                  <a:pt x="59" y="60"/>
                </a:cubicBezTo>
                <a:cubicBezTo>
                  <a:pt x="59" y="43"/>
                  <a:pt x="59" y="43"/>
                  <a:pt x="59" y="43"/>
                </a:cubicBezTo>
                <a:cubicBezTo>
                  <a:pt x="59" y="17"/>
                  <a:pt x="59" y="17"/>
                  <a:pt x="59" y="17"/>
                </a:cubicBezTo>
                <a:cubicBezTo>
                  <a:pt x="271" y="17"/>
                  <a:pt x="271" y="17"/>
                  <a:pt x="271" y="17"/>
                </a:cubicBezTo>
                <a:lnTo>
                  <a:pt x="271" y="229"/>
                </a:lnTo>
                <a:close/>
              </a:path>
            </a:pathLst>
          </a:custGeom>
          <a:solidFill>
            <a:srgbClr val="FD7B3F"/>
          </a:solidFill>
          <a:ln>
            <a:noFill/>
          </a:ln>
          <a:extLst/>
        </p:spPr>
        <p:txBody>
          <a:bodyPr lIns="91404" tIns="45718" rIns="91404" bIns="45718"/>
          <a:lstStyle/>
          <a:p>
            <a:pPr marL="0" marR="0" lvl="0" indent="0" algn="l" defTabSz="9137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  <a:sym typeface="+mn-lt"/>
            </a:endParaRPr>
          </a:p>
        </p:txBody>
      </p:sp>
      <p:sp>
        <p:nvSpPr>
          <p:cNvPr id="45" name="文本框 5"/>
          <p:cNvSpPr txBox="1"/>
          <p:nvPr/>
        </p:nvSpPr>
        <p:spPr>
          <a:xfrm>
            <a:off x="7527360" y="4425372"/>
            <a:ext cx="350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社群執行內容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合理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(20%)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784955" y="5233987"/>
            <a:ext cx="293440" cy="293440"/>
            <a:chOff x="286524" y="2509519"/>
            <a:chExt cx="519419" cy="519419"/>
          </a:xfrm>
        </p:grpSpPr>
        <p:sp>
          <p:nvSpPr>
            <p:cNvPr id="48" name="椭圆 99"/>
            <p:cNvSpPr/>
            <p:nvPr/>
          </p:nvSpPr>
          <p:spPr>
            <a:xfrm>
              <a:off x="286524" y="2509519"/>
              <a:ext cx="519419" cy="519419"/>
            </a:xfrm>
            <a:prstGeom prst="ellipse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0" name="饼形 110"/>
            <p:cNvSpPr/>
            <p:nvPr/>
          </p:nvSpPr>
          <p:spPr>
            <a:xfrm>
              <a:off x="308166" y="2531161"/>
              <a:ext cx="476134" cy="468000"/>
            </a:xfrm>
            <a:prstGeom prst="pie">
              <a:avLst>
                <a:gd name="adj1" fmla="val 19576963"/>
                <a:gd name="adj2" fmla="val 162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群組 80"/>
          <p:cNvGrpSpPr/>
          <p:nvPr/>
        </p:nvGrpSpPr>
        <p:grpSpPr>
          <a:xfrm>
            <a:off x="5186574" y="5890395"/>
            <a:ext cx="293440" cy="293440"/>
            <a:chOff x="286524" y="2509519"/>
            <a:chExt cx="519419" cy="519419"/>
          </a:xfrm>
        </p:grpSpPr>
        <p:sp>
          <p:nvSpPr>
            <p:cNvPr id="82" name="椭圆 99"/>
            <p:cNvSpPr/>
            <p:nvPr/>
          </p:nvSpPr>
          <p:spPr>
            <a:xfrm>
              <a:off x="286524" y="2509519"/>
              <a:ext cx="519419" cy="519419"/>
            </a:xfrm>
            <a:prstGeom prst="ellipse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3" name="饼形 110"/>
            <p:cNvSpPr/>
            <p:nvPr/>
          </p:nvSpPr>
          <p:spPr>
            <a:xfrm>
              <a:off x="308166" y="2531161"/>
              <a:ext cx="476134" cy="468000"/>
            </a:xfrm>
            <a:prstGeom prst="pie">
              <a:avLst>
                <a:gd name="adj1" fmla="val 19576963"/>
                <a:gd name="adj2" fmla="val 162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4" name="文本框 5"/>
          <p:cNvSpPr txBox="1"/>
          <p:nvPr/>
        </p:nvSpPr>
        <p:spPr>
          <a:xfrm>
            <a:off x="5480013" y="5849946"/>
            <a:ext cx="350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規劃執行行程安排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恰當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(20%)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grpSp>
        <p:nvGrpSpPr>
          <p:cNvPr id="85" name="组合 148"/>
          <p:cNvGrpSpPr/>
          <p:nvPr/>
        </p:nvGrpSpPr>
        <p:grpSpPr>
          <a:xfrm>
            <a:off x="4761037" y="4421816"/>
            <a:ext cx="336465" cy="294786"/>
            <a:chOff x="9878222" y="4670802"/>
            <a:chExt cx="248368" cy="217602"/>
          </a:xfrm>
          <a:noFill/>
        </p:grpSpPr>
        <p:sp>
          <p:nvSpPr>
            <p:cNvPr id="86" name="Rectangle 122"/>
            <p:cNvSpPr>
              <a:spLocks noChangeArrowheads="1"/>
            </p:cNvSpPr>
            <p:nvPr/>
          </p:nvSpPr>
          <p:spPr bwMode="auto">
            <a:xfrm>
              <a:off x="9911872" y="4871099"/>
              <a:ext cx="8973" cy="1730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7" name="Rectangle 123"/>
            <p:cNvSpPr>
              <a:spLocks noChangeArrowheads="1"/>
            </p:cNvSpPr>
            <p:nvPr/>
          </p:nvSpPr>
          <p:spPr bwMode="auto">
            <a:xfrm>
              <a:off x="10084607" y="4871099"/>
              <a:ext cx="9294" cy="1730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8" name="Freeform 124"/>
            <p:cNvSpPr/>
            <p:nvPr/>
          </p:nvSpPr>
          <p:spPr bwMode="auto">
            <a:xfrm>
              <a:off x="9878222" y="4670802"/>
              <a:ext cx="248368" cy="209270"/>
            </a:xfrm>
            <a:custGeom>
              <a:avLst/>
              <a:gdLst>
                <a:gd name="T0" fmla="*/ 326 w 326"/>
                <a:gd name="T1" fmla="*/ 239 h 275"/>
                <a:gd name="T2" fmla="*/ 290 w 326"/>
                <a:gd name="T3" fmla="*/ 275 h 275"/>
                <a:gd name="T4" fmla="*/ 36 w 326"/>
                <a:gd name="T5" fmla="*/ 275 h 275"/>
                <a:gd name="T6" fmla="*/ 0 w 326"/>
                <a:gd name="T7" fmla="*/ 239 h 275"/>
                <a:gd name="T8" fmla="*/ 0 w 326"/>
                <a:gd name="T9" fmla="*/ 36 h 275"/>
                <a:gd name="T10" fmla="*/ 36 w 326"/>
                <a:gd name="T11" fmla="*/ 0 h 275"/>
                <a:gd name="T12" fmla="*/ 290 w 326"/>
                <a:gd name="T13" fmla="*/ 0 h 275"/>
                <a:gd name="T14" fmla="*/ 326 w 326"/>
                <a:gd name="T15" fmla="*/ 36 h 275"/>
                <a:gd name="T16" fmla="*/ 326 w 326"/>
                <a:gd name="T17" fmla="*/ 23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6" h="275">
                  <a:moveTo>
                    <a:pt x="326" y="239"/>
                  </a:moveTo>
                  <a:cubicBezTo>
                    <a:pt x="326" y="258"/>
                    <a:pt x="310" y="275"/>
                    <a:pt x="290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16" y="275"/>
                    <a:pt x="0" y="258"/>
                    <a:pt x="0" y="23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7"/>
                    <a:pt x="16" y="0"/>
                    <a:pt x="36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310" y="0"/>
                    <a:pt x="326" y="17"/>
                    <a:pt x="326" y="36"/>
                  </a:cubicBezTo>
                  <a:lnTo>
                    <a:pt x="326" y="23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9" name="Freeform 125"/>
            <p:cNvSpPr/>
            <p:nvPr/>
          </p:nvSpPr>
          <p:spPr bwMode="auto">
            <a:xfrm>
              <a:off x="9898733" y="4691954"/>
              <a:ext cx="206385" cy="166967"/>
            </a:xfrm>
            <a:custGeom>
              <a:avLst/>
              <a:gdLst>
                <a:gd name="T0" fmla="*/ 263 w 271"/>
                <a:gd name="T1" fmla="*/ 219 h 219"/>
                <a:gd name="T2" fmla="*/ 9 w 271"/>
                <a:gd name="T3" fmla="*/ 219 h 219"/>
                <a:gd name="T4" fmla="*/ 0 w 271"/>
                <a:gd name="T5" fmla="*/ 211 h 219"/>
                <a:gd name="T6" fmla="*/ 0 w 271"/>
                <a:gd name="T7" fmla="*/ 8 h 219"/>
                <a:gd name="T8" fmla="*/ 9 w 271"/>
                <a:gd name="T9" fmla="*/ 0 h 219"/>
                <a:gd name="T10" fmla="*/ 263 w 271"/>
                <a:gd name="T11" fmla="*/ 0 h 219"/>
                <a:gd name="T12" fmla="*/ 271 w 271"/>
                <a:gd name="T13" fmla="*/ 8 h 219"/>
                <a:gd name="T14" fmla="*/ 271 w 271"/>
                <a:gd name="T15" fmla="*/ 211 h 219"/>
                <a:gd name="T16" fmla="*/ 263 w 271"/>
                <a:gd name="T17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1" h="219">
                  <a:moveTo>
                    <a:pt x="263" y="219"/>
                  </a:moveTo>
                  <a:cubicBezTo>
                    <a:pt x="9" y="219"/>
                    <a:pt x="9" y="219"/>
                    <a:pt x="9" y="219"/>
                  </a:cubicBezTo>
                  <a:cubicBezTo>
                    <a:pt x="4" y="219"/>
                    <a:pt x="0" y="215"/>
                    <a:pt x="0" y="2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8" y="0"/>
                    <a:pt x="271" y="4"/>
                    <a:pt x="271" y="8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1" y="215"/>
                    <a:pt x="268" y="219"/>
                    <a:pt x="263" y="219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0" name="Oval 129"/>
            <p:cNvSpPr>
              <a:spLocks noChangeArrowheads="1"/>
            </p:cNvSpPr>
            <p:nvPr/>
          </p:nvSpPr>
          <p:spPr bwMode="auto">
            <a:xfrm>
              <a:off x="10102875" y="4708938"/>
              <a:ext cx="4807" cy="512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1" name="Oval 130"/>
            <p:cNvSpPr>
              <a:spLocks noChangeArrowheads="1"/>
            </p:cNvSpPr>
            <p:nvPr/>
          </p:nvSpPr>
          <p:spPr bwMode="auto">
            <a:xfrm>
              <a:off x="10102875" y="4731692"/>
              <a:ext cx="4807" cy="54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2" name="Oval 133"/>
            <p:cNvSpPr>
              <a:spLocks noChangeArrowheads="1"/>
            </p:cNvSpPr>
            <p:nvPr/>
          </p:nvSpPr>
          <p:spPr bwMode="auto">
            <a:xfrm>
              <a:off x="10102875" y="4807645"/>
              <a:ext cx="4807" cy="4807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3" name="Oval 134"/>
            <p:cNvSpPr>
              <a:spLocks noChangeArrowheads="1"/>
            </p:cNvSpPr>
            <p:nvPr/>
          </p:nvSpPr>
          <p:spPr bwMode="auto">
            <a:xfrm>
              <a:off x="10102875" y="4829757"/>
              <a:ext cx="4807" cy="54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4" name="Freeform 135"/>
            <p:cNvSpPr>
              <a:spLocks noEditPoints="1"/>
            </p:cNvSpPr>
            <p:nvPr/>
          </p:nvSpPr>
          <p:spPr bwMode="auto">
            <a:xfrm>
              <a:off x="9939112" y="4710220"/>
              <a:ext cx="120498" cy="120498"/>
            </a:xfrm>
            <a:custGeom>
              <a:avLst/>
              <a:gdLst>
                <a:gd name="T0" fmla="*/ 79 w 158"/>
                <a:gd name="T1" fmla="*/ 0 h 158"/>
                <a:gd name="T2" fmla="*/ 0 w 158"/>
                <a:gd name="T3" fmla="*/ 79 h 158"/>
                <a:gd name="T4" fmla="*/ 79 w 158"/>
                <a:gd name="T5" fmla="*/ 158 h 158"/>
                <a:gd name="T6" fmla="*/ 158 w 158"/>
                <a:gd name="T7" fmla="*/ 79 h 158"/>
                <a:gd name="T8" fmla="*/ 79 w 158"/>
                <a:gd name="T9" fmla="*/ 0 h 158"/>
                <a:gd name="T10" fmla="*/ 130 w 158"/>
                <a:gd name="T11" fmla="*/ 70 h 158"/>
                <a:gd name="T12" fmla="*/ 88 w 158"/>
                <a:gd name="T13" fmla="*/ 70 h 158"/>
                <a:gd name="T14" fmla="*/ 88 w 158"/>
                <a:gd name="T15" fmla="*/ 28 h 158"/>
                <a:gd name="T16" fmla="*/ 130 w 158"/>
                <a:gd name="T17" fmla="*/ 70 h 158"/>
                <a:gd name="T18" fmla="*/ 69 w 158"/>
                <a:gd name="T19" fmla="*/ 28 h 158"/>
                <a:gd name="T20" fmla="*/ 69 w 158"/>
                <a:gd name="T21" fmla="*/ 70 h 158"/>
                <a:gd name="T22" fmla="*/ 28 w 158"/>
                <a:gd name="T23" fmla="*/ 70 h 158"/>
                <a:gd name="T24" fmla="*/ 69 w 158"/>
                <a:gd name="T25" fmla="*/ 28 h 158"/>
                <a:gd name="T26" fmla="*/ 28 w 158"/>
                <a:gd name="T27" fmla="*/ 89 h 158"/>
                <a:gd name="T28" fmla="*/ 69 w 158"/>
                <a:gd name="T29" fmla="*/ 89 h 158"/>
                <a:gd name="T30" fmla="*/ 69 w 158"/>
                <a:gd name="T31" fmla="*/ 130 h 158"/>
                <a:gd name="T32" fmla="*/ 28 w 158"/>
                <a:gd name="T33" fmla="*/ 89 h 158"/>
                <a:gd name="T34" fmla="*/ 88 w 158"/>
                <a:gd name="T35" fmla="*/ 130 h 158"/>
                <a:gd name="T36" fmla="*/ 88 w 158"/>
                <a:gd name="T37" fmla="*/ 89 h 158"/>
                <a:gd name="T38" fmla="*/ 130 w 158"/>
                <a:gd name="T39" fmla="*/ 89 h 158"/>
                <a:gd name="T40" fmla="*/ 88 w 158"/>
                <a:gd name="T41" fmla="*/ 13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158">
                  <a:moveTo>
                    <a:pt x="79" y="0"/>
                  </a:moveTo>
                  <a:cubicBezTo>
                    <a:pt x="35" y="0"/>
                    <a:pt x="0" y="35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lose/>
                  <a:moveTo>
                    <a:pt x="130" y="70"/>
                  </a:moveTo>
                  <a:cubicBezTo>
                    <a:pt x="88" y="70"/>
                    <a:pt x="88" y="70"/>
                    <a:pt x="88" y="70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109" y="32"/>
                    <a:pt x="126" y="49"/>
                    <a:pt x="130" y="70"/>
                  </a:cubicBezTo>
                  <a:close/>
                  <a:moveTo>
                    <a:pt x="69" y="28"/>
                  </a:moveTo>
                  <a:cubicBezTo>
                    <a:pt x="69" y="70"/>
                    <a:pt x="69" y="70"/>
                    <a:pt x="6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32" y="49"/>
                    <a:pt x="48" y="32"/>
                    <a:pt x="69" y="28"/>
                  </a:cubicBezTo>
                  <a:close/>
                  <a:moveTo>
                    <a:pt x="28" y="89"/>
                  </a:moveTo>
                  <a:cubicBezTo>
                    <a:pt x="69" y="89"/>
                    <a:pt x="69" y="89"/>
                    <a:pt x="69" y="89"/>
                  </a:cubicBezTo>
                  <a:cubicBezTo>
                    <a:pt x="69" y="130"/>
                    <a:pt x="69" y="130"/>
                    <a:pt x="69" y="130"/>
                  </a:cubicBezTo>
                  <a:cubicBezTo>
                    <a:pt x="49" y="126"/>
                    <a:pt x="32" y="109"/>
                    <a:pt x="28" y="89"/>
                  </a:cubicBezTo>
                  <a:close/>
                  <a:moveTo>
                    <a:pt x="88" y="130"/>
                  </a:moveTo>
                  <a:cubicBezTo>
                    <a:pt x="88" y="89"/>
                    <a:pt x="88" y="89"/>
                    <a:pt x="88" y="89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26" y="110"/>
                    <a:pt x="109" y="126"/>
                    <a:pt x="88" y="13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95" name="组合 148"/>
          <p:cNvGrpSpPr/>
          <p:nvPr/>
        </p:nvGrpSpPr>
        <p:grpSpPr>
          <a:xfrm>
            <a:off x="2369391" y="4232830"/>
            <a:ext cx="336465" cy="294786"/>
            <a:chOff x="9878222" y="4670802"/>
            <a:chExt cx="248368" cy="217602"/>
          </a:xfrm>
          <a:solidFill>
            <a:srgbClr val="FFC000"/>
          </a:solidFill>
        </p:grpSpPr>
        <p:sp>
          <p:nvSpPr>
            <p:cNvPr id="96" name="Rectangle 122"/>
            <p:cNvSpPr>
              <a:spLocks noChangeArrowheads="1"/>
            </p:cNvSpPr>
            <p:nvPr/>
          </p:nvSpPr>
          <p:spPr bwMode="auto">
            <a:xfrm>
              <a:off x="9911872" y="4871099"/>
              <a:ext cx="8973" cy="1730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7" name="Rectangle 123"/>
            <p:cNvSpPr>
              <a:spLocks noChangeArrowheads="1"/>
            </p:cNvSpPr>
            <p:nvPr/>
          </p:nvSpPr>
          <p:spPr bwMode="auto">
            <a:xfrm>
              <a:off x="10084607" y="4871099"/>
              <a:ext cx="9294" cy="1730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8" name="Freeform 124"/>
            <p:cNvSpPr/>
            <p:nvPr/>
          </p:nvSpPr>
          <p:spPr bwMode="auto">
            <a:xfrm>
              <a:off x="9878222" y="4670802"/>
              <a:ext cx="248368" cy="209270"/>
            </a:xfrm>
            <a:custGeom>
              <a:avLst/>
              <a:gdLst>
                <a:gd name="T0" fmla="*/ 326 w 326"/>
                <a:gd name="T1" fmla="*/ 239 h 275"/>
                <a:gd name="T2" fmla="*/ 290 w 326"/>
                <a:gd name="T3" fmla="*/ 275 h 275"/>
                <a:gd name="T4" fmla="*/ 36 w 326"/>
                <a:gd name="T5" fmla="*/ 275 h 275"/>
                <a:gd name="T6" fmla="*/ 0 w 326"/>
                <a:gd name="T7" fmla="*/ 239 h 275"/>
                <a:gd name="T8" fmla="*/ 0 w 326"/>
                <a:gd name="T9" fmla="*/ 36 h 275"/>
                <a:gd name="T10" fmla="*/ 36 w 326"/>
                <a:gd name="T11" fmla="*/ 0 h 275"/>
                <a:gd name="T12" fmla="*/ 290 w 326"/>
                <a:gd name="T13" fmla="*/ 0 h 275"/>
                <a:gd name="T14" fmla="*/ 326 w 326"/>
                <a:gd name="T15" fmla="*/ 36 h 275"/>
                <a:gd name="T16" fmla="*/ 326 w 326"/>
                <a:gd name="T17" fmla="*/ 23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6" h="275">
                  <a:moveTo>
                    <a:pt x="326" y="239"/>
                  </a:moveTo>
                  <a:cubicBezTo>
                    <a:pt x="326" y="258"/>
                    <a:pt x="310" y="275"/>
                    <a:pt x="290" y="275"/>
                  </a:cubicBezTo>
                  <a:cubicBezTo>
                    <a:pt x="36" y="275"/>
                    <a:pt x="36" y="275"/>
                    <a:pt x="36" y="275"/>
                  </a:cubicBezTo>
                  <a:cubicBezTo>
                    <a:pt x="16" y="275"/>
                    <a:pt x="0" y="258"/>
                    <a:pt x="0" y="239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17"/>
                    <a:pt x="16" y="0"/>
                    <a:pt x="36" y="0"/>
                  </a:cubicBezTo>
                  <a:cubicBezTo>
                    <a:pt x="290" y="0"/>
                    <a:pt x="290" y="0"/>
                    <a:pt x="290" y="0"/>
                  </a:cubicBezTo>
                  <a:cubicBezTo>
                    <a:pt x="310" y="0"/>
                    <a:pt x="326" y="17"/>
                    <a:pt x="326" y="36"/>
                  </a:cubicBezTo>
                  <a:lnTo>
                    <a:pt x="326" y="239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99" name="Freeform 125"/>
            <p:cNvSpPr/>
            <p:nvPr/>
          </p:nvSpPr>
          <p:spPr bwMode="auto">
            <a:xfrm>
              <a:off x="9898733" y="4691954"/>
              <a:ext cx="206385" cy="166967"/>
            </a:xfrm>
            <a:custGeom>
              <a:avLst/>
              <a:gdLst>
                <a:gd name="T0" fmla="*/ 263 w 271"/>
                <a:gd name="T1" fmla="*/ 219 h 219"/>
                <a:gd name="T2" fmla="*/ 9 w 271"/>
                <a:gd name="T3" fmla="*/ 219 h 219"/>
                <a:gd name="T4" fmla="*/ 0 w 271"/>
                <a:gd name="T5" fmla="*/ 211 h 219"/>
                <a:gd name="T6" fmla="*/ 0 w 271"/>
                <a:gd name="T7" fmla="*/ 8 h 219"/>
                <a:gd name="T8" fmla="*/ 9 w 271"/>
                <a:gd name="T9" fmla="*/ 0 h 219"/>
                <a:gd name="T10" fmla="*/ 263 w 271"/>
                <a:gd name="T11" fmla="*/ 0 h 219"/>
                <a:gd name="T12" fmla="*/ 271 w 271"/>
                <a:gd name="T13" fmla="*/ 8 h 219"/>
                <a:gd name="T14" fmla="*/ 271 w 271"/>
                <a:gd name="T15" fmla="*/ 211 h 219"/>
                <a:gd name="T16" fmla="*/ 263 w 271"/>
                <a:gd name="T17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1" h="219">
                  <a:moveTo>
                    <a:pt x="263" y="219"/>
                  </a:moveTo>
                  <a:cubicBezTo>
                    <a:pt x="9" y="219"/>
                    <a:pt x="9" y="219"/>
                    <a:pt x="9" y="219"/>
                  </a:cubicBezTo>
                  <a:cubicBezTo>
                    <a:pt x="4" y="219"/>
                    <a:pt x="0" y="215"/>
                    <a:pt x="0" y="2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68" y="0"/>
                    <a:pt x="271" y="4"/>
                    <a:pt x="271" y="8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71" y="215"/>
                    <a:pt x="268" y="219"/>
                    <a:pt x="263" y="219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0" name="Oval 129"/>
            <p:cNvSpPr>
              <a:spLocks noChangeArrowheads="1"/>
            </p:cNvSpPr>
            <p:nvPr/>
          </p:nvSpPr>
          <p:spPr bwMode="auto">
            <a:xfrm>
              <a:off x="10102875" y="4708938"/>
              <a:ext cx="4807" cy="512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1" name="Oval 130"/>
            <p:cNvSpPr>
              <a:spLocks noChangeArrowheads="1"/>
            </p:cNvSpPr>
            <p:nvPr/>
          </p:nvSpPr>
          <p:spPr bwMode="auto">
            <a:xfrm>
              <a:off x="10102875" y="4731692"/>
              <a:ext cx="4807" cy="54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2" name="Oval 133"/>
            <p:cNvSpPr>
              <a:spLocks noChangeArrowheads="1"/>
            </p:cNvSpPr>
            <p:nvPr/>
          </p:nvSpPr>
          <p:spPr bwMode="auto">
            <a:xfrm>
              <a:off x="10102875" y="4807645"/>
              <a:ext cx="4807" cy="4807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3" name="Oval 134"/>
            <p:cNvSpPr>
              <a:spLocks noChangeArrowheads="1"/>
            </p:cNvSpPr>
            <p:nvPr/>
          </p:nvSpPr>
          <p:spPr bwMode="auto">
            <a:xfrm>
              <a:off x="10102875" y="4829757"/>
              <a:ext cx="4807" cy="5448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4" name="Freeform 135"/>
            <p:cNvSpPr>
              <a:spLocks noEditPoints="1"/>
            </p:cNvSpPr>
            <p:nvPr/>
          </p:nvSpPr>
          <p:spPr bwMode="auto">
            <a:xfrm>
              <a:off x="9939112" y="4710220"/>
              <a:ext cx="120498" cy="120498"/>
            </a:xfrm>
            <a:custGeom>
              <a:avLst/>
              <a:gdLst>
                <a:gd name="T0" fmla="*/ 79 w 158"/>
                <a:gd name="T1" fmla="*/ 0 h 158"/>
                <a:gd name="T2" fmla="*/ 0 w 158"/>
                <a:gd name="T3" fmla="*/ 79 h 158"/>
                <a:gd name="T4" fmla="*/ 79 w 158"/>
                <a:gd name="T5" fmla="*/ 158 h 158"/>
                <a:gd name="T6" fmla="*/ 158 w 158"/>
                <a:gd name="T7" fmla="*/ 79 h 158"/>
                <a:gd name="T8" fmla="*/ 79 w 158"/>
                <a:gd name="T9" fmla="*/ 0 h 158"/>
                <a:gd name="T10" fmla="*/ 130 w 158"/>
                <a:gd name="T11" fmla="*/ 70 h 158"/>
                <a:gd name="T12" fmla="*/ 88 w 158"/>
                <a:gd name="T13" fmla="*/ 70 h 158"/>
                <a:gd name="T14" fmla="*/ 88 w 158"/>
                <a:gd name="T15" fmla="*/ 28 h 158"/>
                <a:gd name="T16" fmla="*/ 130 w 158"/>
                <a:gd name="T17" fmla="*/ 70 h 158"/>
                <a:gd name="T18" fmla="*/ 69 w 158"/>
                <a:gd name="T19" fmla="*/ 28 h 158"/>
                <a:gd name="T20" fmla="*/ 69 w 158"/>
                <a:gd name="T21" fmla="*/ 70 h 158"/>
                <a:gd name="T22" fmla="*/ 28 w 158"/>
                <a:gd name="T23" fmla="*/ 70 h 158"/>
                <a:gd name="T24" fmla="*/ 69 w 158"/>
                <a:gd name="T25" fmla="*/ 28 h 158"/>
                <a:gd name="T26" fmla="*/ 28 w 158"/>
                <a:gd name="T27" fmla="*/ 89 h 158"/>
                <a:gd name="T28" fmla="*/ 69 w 158"/>
                <a:gd name="T29" fmla="*/ 89 h 158"/>
                <a:gd name="T30" fmla="*/ 69 w 158"/>
                <a:gd name="T31" fmla="*/ 130 h 158"/>
                <a:gd name="T32" fmla="*/ 28 w 158"/>
                <a:gd name="T33" fmla="*/ 89 h 158"/>
                <a:gd name="T34" fmla="*/ 88 w 158"/>
                <a:gd name="T35" fmla="*/ 130 h 158"/>
                <a:gd name="T36" fmla="*/ 88 w 158"/>
                <a:gd name="T37" fmla="*/ 89 h 158"/>
                <a:gd name="T38" fmla="*/ 130 w 158"/>
                <a:gd name="T39" fmla="*/ 89 h 158"/>
                <a:gd name="T40" fmla="*/ 88 w 158"/>
                <a:gd name="T41" fmla="*/ 13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158">
                  <a:moveTo>
                    <a:pt x="79" y="0"/>
                  </a:moveTo>
                  <a:cubicBezTo>
                    <a:pt x="35" y="0"/>
                    <a:pt x="0" y="35"/>
                    <a:pt x="0" y="79"/>
                  </a:cubicBezTo>
                  <a:cubicBezTo>
                    <a:pt x="0" y="123"/>
                    <a:pt x="35" y="158"/>
                    <a:pt x="79" y="158"/>
                  </a:cubicBezTo>
                  <a:cubicBezTo>
                    <a:pt x="123" y="158"/>
                    <a:pt x="158" y="123"/>
                    <a:pt x="158" y="79"/>
                  </a:cubicBezTo>
                  <a:cubicBezTo>
                    <a:pt x="158" y="35"/>
                    <a:pt x="123" y="0"/>
                    <a:pt x="79" y="0"/>
                  </a:cubicBezTo>
                  <a:close/>
                  <a:moveTo>
                    <a:pt x="130" y="70"/>
                  </a:moveTo>
                  <a:cubicBezTo>
                    <a:pt x="88" y="70"/>
                    <a:pt x="88" y="70"/>
                    <a:pt x="88" y="70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109" y="32"/>
                    <a:pt x="126" y="49"/>
                    <a:pt x="130" y="70"/>
                  </a:cubicBezTo>
                  <a:close/>
                  <a:moveTo>
                    <a:pt x="69" y="28"/>
                  </a:moveTo>
                  <a:cubicBezTo>
                    <a:pt x="69" y="70"/>
                    <a:pt x="69" y="70"/>
                    <a:pt x="69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32" y="49"/>
                    <a:pt x="48" y="32"/>
                    <a:pt x="69" y="28"/>
                  </a:cubicBezTo>
                  <a:close/>
                  <a:moveTo>
                    <a:pt x="28" y="89"/>
                  </a:moveTo>
                  <a:cubicBezTo>
                    <a:pt x="69" y="89"/>
                    <a:pt x="69" y="89"/>
                    <a:pt x="69" y="89"/>
                  </a:cubicBezTo>
                  <a:cubicBezTo>
                    <a:pt x="69" y="130"/>
                    <a:pt x="69" y="130"/>
                    <a:pt x="69" y="130"/>
                  </a:cubicBezTo>
                  <a:cubicBezTo>
                    <a:pt x="49" y="126"/>
                    <a:pt x="32" y="109"/>
                    <a:pt x="28" y="89"/>
                  </a:cubicBezTo>
                  <a:close/>
                  <a:moveTo>
                    <a:pt x="88" y="130"/>
                  </a:moveTo>
                  <a:cubicBezTo>
                    <a:pt x="88" y="89"/>
                    <a:pt x="88" y="89"/>
                    <a:pt x="88" y="89"/>
                  </a:cubicBezTo>
                  <a:cubicBezTo>
                    <a:pt x="130" y="89"/>
                    <a:pt x="130" y="89"/>
                    <a:pt x="130" y="89"/>
                  </a:cubicBezTo>
                  <a:cubicBezTo>
                    <a:pt x="126" y="110"/>
                    <a:pt x="109" y="126"/>
                    <a:pt x="88" y="13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方正黑体简体" panose="02010601030101010101" pitchFamily="2" charset="-122"/>
                <a:ea typeface="方正黑体简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105" name="文本框 5"/>
          <p:cNvSpPr txBox="1"/>
          <p:nvPr/>
        </p:nvSpPr>
        <p:spPr>
          <a:xfrm>
            <a:off x="2222227" y="4566856"/>
            <a:ext cx="350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預定成果能具體呈現</a:t>
            </a:r>
          </a:p>
          <a:p>
            <a:pPr algn="l"/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(20%)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106" name="Freeform 382"/>
          <p:cNvSpPr/>
          <p:nvPr/>
        </p:nvSpPr>
        <p:spPr>
          <a:xfrm>
            <a:off x="4925144" y="3585223"/>
            <a:ext cx="296183" cy="27643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7" name="Freeform 382"/>
          <p:cNvSpPr/>
          <p:nvPr/>
        </p:nvSpPr>
        <p:spPr>
          <a:xfrm>
            <a:off x="2313151" y="3006737"/>
            <a:ext cx="296183" cy="27643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文本框 5"/>
          <p:cNvSpPr txBox="1"/>
          <p:nvPr/>
        </p:nvSpPr>
        <p:spPr>
          <a:xfrm>
            <a:off x="2172745" y="3255931"/>
            <a:ext cx="275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社群指導老師指導適切</a:t>
            </a:r>
          </a:p>
          <a:p>
            <a:pPr algn="l"/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(10%)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109" name="Freeform 26"/>
          <p:cNvSpPr>
            <a:spLocks noEditPoints="1"/>
          </p:cNvSpPr>
          <p:nvPr/>
        </p:nvSpPr>
        <p:spPr bwMode="auto">
          <a:xfrm>
            <a:off x="5491047" y="3165405"/>
            <a:ext cx="252000" cy="324000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3" tIns="45712" rIns="91423" bIns="45712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</a:endParaRPr>
          </a:p>
        </p:txBody>
      </p:sp>
      <p:sp>
        <p:nvSpPr>
          <p:cNvPr id="110" name="Freeform 26"/>
          <p:cNvSpPr>
            <a:spLocks noEditPoints="1"/>
          </p:cNvSpPr>
          <p:nvPr/>
        </p:nvSpPr>
        <p:spPr bwMode="auto">
          <a:xfrm>
            <a:off x="3536042" y="2316140"/>
            <a:ext cx="252000" cy="324000"/>
          </a:xfrm>
          <a:custGeom>
            <a:avLst/>
            <a:gdLst>
              <a:gd name="T0" fmla="*/ 11 w 118"/>
              <a:gd name="T1" fmla="*/ 90 h 141"/>
              <a:gd name="T2" fmla="*/ 13 w 118"/>
              <a:gd name="T3" fmla="*/ 121 h 141"/>
              <a:gd name="T4" fmla="*/ 13 w 118"/>
              <a:gd name="T5" fmla="*/ 61 h 141"/>
              <a:gd name="T6" fmla="*/ 16 w 118"/>
              <a:gd name="T7" fmla="*/ 130 h 141"/>
              <a:gd name="T8" fmla="*/ 13 w 118"/>
              <a:gd name="T9" fmla="*/ 110 h 141"/>
              <a:gd name="T10" fmla="*/ 101 w 118"/>
              <a:gd name="T11" fmla="*/ 112 h 141"/>
              <a:gd name="T12" fmla="*/ 101 w 118"/>
              <a:gd name="T13" fmla="*/ 55 h 141"/>
              <a:gd name="T14" fmla="*/ 107 w 118"/>
              <a:gd name="T15" fmla="*/ 127 h 141"/>
              <a:gd name="T16" fmla="*/ 0 w 118"/>
              <a:gd name="T17" fmla="*/ 127 h 141"/>
              <a:gd name="T18" fmla="*/ 73 w 118"/>
              <a:gd name="T19" fmla="*/ 3 h 141"/>
              <a:gd name="T20" fmla="*/ 114 w 118"/>
              <a:gd name="T21" fmla="*/ 62 h 141"/>
              <a:gd name="T22" fmla="*/ 69 w 118"/>
              <a:gd name="T23" fmla="*/ 48 h 141"/>
              <a:gd name="T24" fmla="*/ 47 w 118"/>
              <a:gd name="T25" fmla="*/ 48 h 141"/>
              <a:gd name="T26" fmla="*/ 53 w 118"/>
              <a:gd name="T27" fmla="*/ 40 h 141"/>
              <a:gd name="T28" fmla="*/ 60 w 118"/>
              <a:gd name="T29" fmla="*/ 47 h 141"/>
              <a:gd name="T30" fmla="*/ 78 w 118"/>
              <a:gd name="T31" fmla="*/ 28 h 141"/>
              <a:gd name="T32" fmla="*/ 75 w 118"/>
              <a:gd name="T33" fmla="*/ 25 h 141"/>
              <a:gd name="T34" fmla="*/ 74 w 118"/>
              <a:gd name="T35" fmla="*/ 25 h 141"/>
              <a:gd name="T36" fmla="*/ 71 w 118"/>
              <a:gd name="T37" fmla="*/ 25 h 141"/>
              <a:gd name="T38" fmla="*/ 69 w 118"/>
              <a:gd name="T39" fmla="*/ 27 h 141"/>
              <a:gd name="T40" fmla="*/ 68 w 118"/>
              <a:gd name="T41" fmla="*/ 30 h 141"/>
              <a:gd name="T42" fmla="*/ 68 w 118"/>
              <a:gd name="T43" fmla="*/ 32 h 141"/>
              <a:gd name="T44" fmla="*/ 69 w 118"/>
              <a:gd name="T45" fmla="*/ 34 h 141"/>
              <a:gd name="T46" fmla="*/ 71 w 118"/>
              <a:gd name="T47" fmla="*/ 35 h 141"/>
              <a:gd name="T48" fmla="*/ 72 w 118"/>
              <a:gd name="T49" fmla="*/ 35 h 141"/>
              <a:gd name="T50" fmla="*/ 74 w 118"/>
              <a:gd name="T51" fmla="*/ 35 h 141"/>
              <a:gd name="T52" fmla="*/ 75 w 118"/>
              <a:gd name="T53" fmla="*/ 35 h 141"/>
              <a:gd name="T54" fmla="*/ 77 w 118"/>
              <a:gd name="T55" fmla="*/ 34 h 141"/>
              <a:gd name="T56" fmla="*/ 78 w 118"/>
              <a:gd name="T57" fmla="*/ 32 h 141"/>
              <a:gd name="T58" fmla="*/ 93 w 118"/>
              <a:gd name="T59" fmla="*/ 45 h 141"/>
              <a:gd name="T60" fmla="*/ 64 w 118"/>
              <a:gd name="T61" fmla="*/ 6 h 141"/>
              <a:gd name="T62" fmla="*/ 63 w 118"/>
              <a:gd name="T63" fmla="*/ 12 h 141"/>
              <a:gd name="T64" fmla="*/ 72 w 118"/>
              <a:gd name="T65" fmla="*/ 11 h 141"/>
              <a:gd name="T66" fmla="*/ 92 w 118"/>
              <a:gd name="T67" fmla="*/ 41 h 141"/>
              <a:gd name="T68" fmla="*/ 93 w 118"/>
              <a:gd name="T69" fmla="*/ 45 h 141"/>
              <a:gd name="T70" fmla="*/ 111 w 118"/>
              <a:gd name="T71" fmla="*/ 105 h 141"/>
              <a:gd name="T72" fmla="*/ 97 w 118"/>
              <a:gd name="T73" fmla="*/ 128 h 141"/>
              <a:gd name="T74" fmla="*/ 78 w 118"/>
              <a:gd name="T75" fmla="*/ 130 h 141"/>
              <a:gd name="T76" fmla="*/ 11 w 118"/>
              <a:gd name="T77" fmla="*/ 79 h 141"/>
              <a:gd name="T78" fmla="*/ 100 w 118"/>
              <a:gd name="T79" fmla="*/ 126 h 141"/>
              <a:gd name="T80" fmla="*/ 64 w 118"/>
              <a:gd name="T81" fmla="*/ 59 h 141"/>
              <a:gd name="T82" fmla="*/ 78 w 118"/>
              <a:gd name="T83" fmla="*/ 59 h 141"/>
              <a:gd name="T84" fmla="*/ 61 w 118"/>
              <a:gd name="T85" fmla="*/ 130 h 141"/>
              <a:gd name="T86" fmla="*/ 75 w 118"/>
              <a:gd name="T87" fmla="*/ 61 h 141"/>
              <a:gd name="T88" fmla="*/ 101 w 118"/>
              <a:gd name="T89" fmla="*/ 76 h 141"/>
              <a:gd name="T90" fmla="*/ 103 w 118"/>
              <a:gd name="T91" fmla="*/ 65 h 141"/>
              <a:gd name="T92" fmla="*/ 23 w 118"/>
              <a:gd name="T93" fmla="*/ 61 h 141"/>
              <a:gd name="T94" fmla="*/ 23 w 118"/>
              <a:gd name="T95" fmla="*/ 61 h 141"/>
              <a:gd name="T96" fmla="*/ 27 w 118"/>
              <a:gd name="T97" fmla="*/ 128 h 141"/>
              <a:gd name="T98" fmla="*/ 30 w 118"/>
              <a:gd name="T99" fmla="*/ 128 h 141"/>
              <a:gd name="T100" fmla="*/ 36 w 118"/>
              <a:gd name="T101" fmla="*/ 61 h 141"/>
              <a:gd name="T102" fmla="*/ 54 w 118"/>
              <a:gd name="T103" fmla="*/ 61 h 141"/>
              <a:gd name="T104" fmla="*/ 47 w 118"/>
              <a:gd name="T105" fmla="*/ 128 h 141"/>
              <a:gd name="T106" fmla="*/ 84 w 118"/>
              <a:gd name="T107" fmla="*/ 88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8" h="141">
                <a:moveTo>
                  <a:pt x="11" y="93"/>
                </a:moveTo>
                <a:cubicBezTo>
                  <a:pt x="13" y="93"/>
                  <a:pt x="13" y="93"/>
                  <a:pt x="13" y="93"/>
                </a:cubicBezTo>
                <a:cubicBezTo>
                  <a:pt x="13" y="100"/>
                  <a:pt x="13" y="100"/>
                  <a:pt x="13" y="100"/>
                </a:cubicBezTo>
                <a:cubicBezTo>
                  <a:pt x="11" y="100"/>
                  <a:pt x="11" y="100"/>
                  <a:pt x="11" y="100"/>
                </a:cubicBezTo>
                <a:lnTo>
                  <a:pt x="11" y="93"/>
                </a:lnTo>
                <a:close/>
                <a:moveTo>
                  <a:pt x="11" y="90"/>
                </a:moveTo>
                <a:cubicBezTo>
                  <a:pt x="13" y="90"/>
                  <a:pt x="13" y="90"/>
                  <a:pt x="13" y="90"/>
                </a:cubicBezTo>
                <a:cubicBezTo>
                  <a:pt x="13" y="82"/>
                  <a:pt x="13" y="82"/>
                  <a:pt x="13" y="82"/>
                </a:cubicBezTo>
                <a:cubicBezTo>
                  <a:pt x="11" y="82"/>
                  <a:pt x="11" y="82"/>
                  <a:pt x="11" y="82"/>
                </a:cubicBezTo>
                <a:lnTo>
                  <a:pt x="11" y="90"/>
                </a:lnTo>
                <a:close/>
                <a:moveTo>
                  <a:pt x="11" y="121"/>
                </a:moveTo>
                <a:cubicBezTo>
                  <a:pt x="13" y="121"/>
                  <a:pt x="13" y="121"/>
                  <a:pt x="13" y="121"/>
                </a:cubicBezTo>
                <a:cubicBezTo>
                  <a:pt x="13" y="113"/>
                  <a:pt x="13" y="113"/>
                  <a:pt x="13" y="113"/>
                </a:cubicBezTo>
                <a:cubicBezTo>
                  <a:pt x="11" y="113"/>
                  <a:pt x="11" y="113"/>
                  <a:pt x="11" y="113"/>
                </a:cubicBezTo>
                <a:lnTo>
                  <a:pt x="11" y="121"/>
                </a:lnTo>
                <a:close/>
                <a:moveTo>
                  <a:pt x="13" y="65"/>
                </a:moveTo>
                <a:cubicBezTo>
                  <a:pt x="13" y="64"/>
                  <a:pt x="14" y="63"/>
                  <a:pt x="14" y="63"/>
                </a:cubicBezTo>
                <a:cubicBezTo>
                  <a:pt x="13" y="61"/>
                  <a:pt x="13" y="61"/>
                  <a:pt x="13" y="61"/>
                </a:cubicBezTo>
                <a:cubicBezTo>
                  <a:pt x="12" y="62"/>
                  <a:pt x="11" y="64"/>
                  <a:pt x="11" y="65"/>
                </a:cubicBezTo>
                <a:cubicBezTo>
                  <a:pt x="11" y="69"/>
                  <a:pt x="11" y="69"/>
                  <a:pt x="11" y="69"/>
                </a:cubicBezTo>
                <a:cubicBezTo>
                  <a:pt x="13" y="69"/>
                  <a:pt x="13" y="69"/>
                  <a:pt x="13" y="69"/>
                </a:cubicBezTo>
                <a:lnTo>
                  <a:pt x="13" y="65"/>
                </a:lnTo>
                <a:close/>
                <a:moveTo>
                  <a:pt x="11" y="124"/>
                </a:moveTo>
                <a:cubicBezTo>
                  <a:pt x="11" y="127"/>
                  <a:pt x="14" y="129"/>
                  <a:pt x="16" y="130"/>
                </a:cubicBezTo>
                <a:cubicBezTo>
                  <a:pt x="17" y="128"/>
                  <a:pt x="17" y="128"/>
                  <a:pt x="17" y="128"/>
                </a:cubicBezTo>
                <a:cubicBezTo>
                  <a:pt x="15" y="127"/>
                  <a:pt x="13" y="126"/>
                  <a:pt x="13" y="124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11" y="124"/>
                  <a:pt x="11" y="124"/>
                  <a:pt x="11" y="124"/>
                </a:cubicBezTo>
                <a:close/>
                <a:moveTo>
                  <a:pt x="11" y="110"/>
                </a:moveTo>
                <a:cubicBezTo>
                  <a:pt x="13" y="110"/>
                  <a:pt x="13" y="110"/>
                  <a:pt x="13" y="110"/>
                </a:cubicBezTo>
                <a:cubicBezTo>
                  <a:pt x="13" y="103"/>
                  <a:pt x="13" y="103"/>
                  <a:pt x="13" y="103"/>
                </a:cubicBezTo>
                <a:cubicBezTo>
                  <a:pt x="11" y="103"/>
                  <a:pt x="11" y="103"/>
                  <a:pt x="11" y="103"/>
                </a:cubicBezTo>
                <a:lnTo>
                  <a:pt x="11" y="110"/>
                </a:lnTo>
                <a:close/>
                <a:moveTo>
                  <a:pt x="103" y="116"/>
                </a:moveTo>
                <a:cubicBezTo>
                  <a:pt x="101" y="116"/>
                  <a:pt x="101" y="116"/>
                  <a:pt x="101" y="116"/>
                </a:cubicBezTo>
                <a:cubicBezTo>
                  <a:pt x="101" y="112"/>
                  <a:pt x="101" y="112"/>
                  <a:pt x="101" y="112"/>
                </a:cubicBezTo>
                <a:cubicBezTo>
                  <a:pt x="83" y="112"/>
                  <a:pt x="83" y="112"/>
                  <a:pt x="83" y="112"/>
                </a:cubicBezTo>
                <a:cubicBezTo>
                  <a:pt x="73" y="112"/>
                  <a:pt x="65" y="104"/>
                  <a:pt x="65" y="94"/>
                </a:cubicBezTo>
                <a:cubicBezTo>
                  <a:pt x="65" y="84"/>
                  <a:pt x="73" y="76"/>
                  <a:pt x="83" y="76"/>
                </a:cubicBezTo>
                <a:cubicBezTo>
                  <a:pt x="107" y="76"/>
                  <a:pt x="107" y="76"/>
                  <a:pt x="107" y="76"/>
                </a:cubicBezTo>
                <a:cubicBezTo>
                  <a:pt x="107" y="62"/>
                  <a:pt x="107" y="62"/>
                  <a:pt x="107" y="62"/>
                </a:cubicBezTo>
                <a:cubicBezTo>
                  <a:pt x="107" y="58"/>
                  <a:pt x="104" y="55"/>
                  <a:pt x="101" y="55"/>
                </a:cubicBezTo>
                <a:cubicBezTo>
                  <a:pt x="14" y="55"/>
                  <a:pt x="14" y="55"/>
                  <a:pt x="14" y="55"/>
                </a:cubicBezTo>
                <a:cubicBezTo>
                  <a:pt x="10" y="55"/>
                  <a:pt x="7" y="58"/>
                  <a:pt x="7" y="62"/>
                </a:cubicBezTo>
                <a:cubicBezTo>
                  <a:pt x="7" y="127"/>
                  <a:pt x="7" y="127"/>
                  <a:pt x="7" y="127"/>
                </a:cubicBezTo>
                <a:cubicBezTo>
                  <a:pt x="7" y="131"/>
                  <a:pt x="10" y="134"/>
                  <a:pt x="14" y="134"/>
                </a:cubicBezTo>
                <a:cubicBezTo>
                  <a:pt x="101" y="134"/>
                  <a:pt x="101" y="134"/>
                  <a:pt x="101" y="134"/>
                </a:cubicBezTo>
                <a:cubicBezTo>
                  <a:pt x="104" y="134"/>
                  <a:pt x="107" y="131"/>
                  <a:pt x="107" y="127"/>
                </a:cubicBezTo>
                <a:cubicBezTo>
                  <a:pt x="107" y="113"/>
                  <a:pt x="107" y="113"/>
                  <a:pt x="107" y="113"/>
                </a:cubicBezTo>
                <a:cubicBezTo>
                  <a:pt x="114" y="113"/>
                  <a:pt x="114" y="113"/>
                  <a:pt x="114" y="113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114" y="135"/>
                  <a:pt x="108" y="141"/>
                  <a:pt x="101" y="141"/>
                </a:cubicBezTo>
                <a:cubicBezTo>
                  <a:pt x="14" y="141"/>
                  <a:pt x="14" y="141"/>
                  <a:pt x="14" y="141"/>
                </a:cubicBezTo>
                <a:cubicBezTo>
                  <a:pt x="6" y="141"/>
                  <a:pt x="0" y="135"/>
                  <a:pt x="0" y="127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54"/>
                  <a:pt x="6" y="48"/>
                  <a:pt x="14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22" y="45"/>
                  <a:pt x="22" y="45"/>
                  <a:pt x="22" y="45"/>
                </a:cubicBezTo>
                <a:cubicBezTo>
                  <a:pt x="64" y="3"/>
                  <a:pt x="64" y="3"/>
                  <a:pt x="64" y="3"/>
                </a:cubicBezTo>
                <a:cubicBezTo>
                  <a:pt x="66" y="0"/>
                  <a:pt x="70" y="0"/>
                  <a:pt x="73" y="3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04" y="34"/>
                  <a:pt x="104" y="38"/>
                  <a:pt x="101" y="41"/>
                </a:cubicBezTo>
                <a:cubicBezTo>
                  <a:pt x="96" y="46"/>
                  <a:pt x="96" y="46"/>
                  <a:pt x="96" y="46"/>
                </a:cubicBezTo>
                <a:cubicBezTo>
                  <a:pt x="94" y="48"/>
                  <a:pt x="94" y="48"/>
                  <a:pt x="94" y="48"/>
                </a:cubicBezTo>
                <a:cubicBezTo>
                  <a:pt x="101" y="48"/>
                  <a:pt x="101" y="48"/>
                  <a:pt x="101" y="48"/>
                </a:cubicBezTo>
                <a:cubicBezTo>
                  <a:pt x="108" y="48"/>
                  <a:pt x="114" y="54"/>
                  <a:pt x="114" y="62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18" y="76"/>
                  <a:pt x="118" y="76"/>
                  <a:pt x="118" y="76"/>
                </a:cubicBezTo>
                <a:cubicBezTo>
                  <a:pt x="118" y="112"/>
                  <a:pt x="118" y="112"/>
                  <a:pt x="118" y="112"/>
                </a:cubicBezTo>
                <a:cubicBezTo>
                  <a:pt x="103" y="112"/>
                  <a:pt x="103" y="112"/>
                  <a:pt x="103" y="112"/>
                </a:cubicBezTo>
                <a:lnTo>
                  <a:pt x="103" y="116"/>
                </a:lnTo>
                <a:close/>
                <a:moveTo>
                  <a:pt x="69" y="48"/>
                </a:moveTo>
                <a:cubicBezTo>
                  <a:pt x="69" y="47"/>
                  <a:pt x="69" y="46"/>
                  <a:pt x="69" y="45"/>
                </a:cubicBezTo>
                <a:cubicBezTo>
                  <a:pt x="69" y="42"/>
                  <a:pt x="68" y="40"/>
                  <a:pt x="66" y="38"/>
                </a:cubicBezTo>
                <a:cubicBezTo>
                  <a:pt x="60" y="32"/>
                  <a:pt x="50" y="33"/>
                  <a:pt x="44" y="39"/>
                </a:cubicBezTo>
                <a:cubicBezTo>
                  <a:pt x="42" y="41"/>
                  <a:pt x="41" y="43"/>
                  <a:pt x="40" y="45"/>
                </a:cubicBezTo>
                <a:cubicBezTo>
                  <a:pt x="40" y="46"/>
                  <a:pt x="39" y="47"/>
                  <a:pt x="39" y="48"/>
                </a:cubicBezTo>
                <a:cubicBezTo>
                  <a:pt x="47" y="48"/>
                  <a:pt x="47" y="48"/>
                  <a:pt x="47" y="48"/>
                </a:cubicBezTo>
                <a:cubicBezTo>
                  <a:pt x="47" y="47"/>
                  <a:pt x="47" y="46"/>
                  <a:pt x="48" y="45"/>
                </a:cubicBezTo>
                <a:cubicBezTo>
                  <a:pt x="48" y="45"/>
                  <a:pt x="48" y="44"/>
                  <a:pt x="48" y="44"/>
                </a:cubicBezTo>
                <a:cubicBezTo>
                  <a:pt x="46" y="42"/>
                  <a:pt x="46" y="42"/>
                  <a:pt x="46" y="42"/>
                </a:cubicBezTo>
                <a:cubicBezTo>
                  <a:pt x="48" y="41"/>
                  <a:pt x="48" y="41"/>
                  <a:pt x="48" y="41"/>
                </a:cubicBezTo>
                <a:cubicBezTo>
                  <a:pt x="50" y="42"/>
                  <a:pt x="50" y="42"/>
                  <a:pt x="50" y="42"/>
                </a:cubicBezTo>
                <a:cubicBezTo>
                  <a:pt x="51" y="41"/>
                  <a:pt x="52" y="41"/>
                  <a:pt x="53" y="40"/>
                </a:cubicBezTo>
                <a:cubicBezTo>
                  <a:pt x="54" y="43"/>
                  <a:pt x="54" y="43"/>
                  <a:pt x="54" y="43"/>
                </a:cubicBezTo>
                <a:cubicBezTo>
                  <a:pt x="54" y="43"/>
                  <a:pt x="52" y="43"/>
                  <a:pt x="51" y="45"/>
                </a:cubicBezTo>
                <a:cubicBezTo>
                  <a:pt x="51" y="45"/>
                  <a:pt x="51" y="45"/>
                  <a:pt x="51" y="45"/>
                </a:cubicBezTo>
                <a:cubicBezTo>
                  <a:pt x="50" y="46"/>
                  <a:pt x="50" y="47"/>
                  <a:pt x="50" y="47"/>
                </a:cubicBezTo>
                <a:cubicBezTo>
                  <a:pt x="51" y="48"/>
                  <a:pt x="52" y="48"/>
                  <a:pt x="54" y="47"/>
                </a:cubicBezTo>
                <a:cubicBezTo>
                  <a:pt x="57" y="45"/>
                  <a:pt x="59" y="45"/>
                  <a:pt x="60" y="47"/>
                </a:cubicBezTo>
                <a:cubicBezTo>
                  <a:pt x="61" y="47"/>
                  <a:pt x="61" y="48"/>
                  <a:pt x="61" y="48"/>
                </a:cubicBezTo>
                <a:lnTo>
                  <a:pt x="69" y="48"/>
                </a:lnTo>
                <a:close/>
                <a:moveTo>
                  <a:pt x="79" y="30"/>
                </a:moveTo>
                <a:cubicBezTo>
                  <a:pt x="79" y="30"/>
                  <a:pt x="79" y="29"/>
                  <a:pt x="79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8"/>
                  <a:pt x="78" y="28"/>
                  <a:pt x="78" y="28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8" y="27"/>
                  <a:pt x="78" y="27"/>
                  <a:pt x="78" y="27"/>
                </a:cubicBezTo>
                <a:cubicBezTo>
                  <a:pt x="77" y="27"/>
                  <a:pt x="77" y="26"/>
                  <a:pt x="77" y="26"/>
                </a:cubicBezTo>
                <a:cubicBezTo>
                  <a:pt x="77" y="26"/>
                  <a:pt x="76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5" y="25"/>
                </a:cubicBezTo>
                <a:cubicBezTo>
                  <a:pt x="75" y="25"/>
                  <a:pt x="75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4" y="25"/>
                  <a:pt x="74" y="25"/>
                  <a:pt x="74" y="25"/>
                </a:cubicBezTo>
                <a:cubicBezTo>
                  <a:pt x="73" y="24"/>
                  <a:pt x="73" y="24"/>
                  <a:pt x="73" y="25"/>
                </a:cubicBezTo>
                <a:cubicBezTo>
                  <a:pt x="73" y="25"/>
                  <a:pt x="73" y="25"/>
                  <a:pt x="73" y="25"/>
                </a:cubicBezTo>
                <a:cubicBezTo>
                  <a:pt x="73" y="25"/>
                  <a:pt x="72" y="25"/>
                  <a:pt x="72" y="25"/>
                </a:cubicBezTo>
                <a:cubicBezTo>
                  <a:pt x="72" y="25"/>
                  <a:pt x="72" y="25"/>
                  <a:pt x="72" y="25"/>
                </a:cubicBezTo>
                <a:cubicBezTo>
                  <a:pt x="72" y="25"/>
                  <a:pt x="72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1" y="25"/>
                  <a:pt x="71" y="25"/>
                  <a:pt x="71" y="25"/>
                </a:cubicBezTo>
                <a:cubicBezTo>
                  <a:pt x="70" y="25"/>
                  <a:pt x="70" y="25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69" y="26"/>
                  <a:pt x="69" y="26"/>
                </a:cubicBezTo>
                <a:cubicBezTo>
                  <a:pt x="69" y="26"/>
                  <a:pt x="69" y="27"/>
                  <a:pt x="69" y="27"/>
                </a:cubicBezTo>
                <a:cubicBezTo>
                  <a:pt x="69" y="27"/>
                  <a:pt x="69" y="27"/>
                  <a:pt x="69" y="27"/>
                </a:cubicBezTo>
                <a:cubicBezTo>
                  <a:pt x="68" y="27"/>
                  <a:pt x="68" y="27"/>
                  <a:pt x="68" y="28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8" y="29"/>
                  <a:pt x="68" y="29"/>
                  <a:pt x="68" y="30"/>
                </a:cubicBezTo>
                <a:cubicBezTo>
                  <a:pt x="68" y="30"/>
                  <a:pt x="68" y="30"/>
                  <a:pt x="68" y="30"/>
                </a:cubicBezTo>
                <a:cubicBezTo>
                  <a:pt x="68" y="30"/>
                  <a:pt x="68" y="30"/>
                  <a:pt x="68" y="31"/>
                </a:cubicBezTo>
                <a:cubicBezTo>
                  <a:pt x="68" y="31"/>
                  <a:pt x="68" y="31"/>
                  <a:pt x="68" y="31"/>
                </a:cubicBezTo>
                <a:cubicBezTo>
                  <a:pt x="68" y="31"/>
                  <a:pt x="68" y="31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2"/>
                  <a:pt x="68" y="32"/>
                </a:cubicBezTo>
                <a:cubicBezTo>
                  <a:pt x="68" y="32"/>
                  <a:pt x="68" y="33"/>
                  <a:pt x="68" y="33"/>
                </a:cubicBezTo>
                <a:cubicBezTo>
                  <a:pt x="68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3"/>
                  <a:pt x="69" y="33"/>
                  <a:pt x="69" y="33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69" y="34"/>
                  <a:pt x="69" y="34"/>
                </a:cubicBezTo>
                <a:cubicBezTo>
                  <a:pt x="69" y="34"/>
                  <a:pt x="70" y="34"/>
                  <a:pt x="70" y="34"/>
                </a:cubicBezTo>
                <a:cubicBezTo>
                  <a:pt x="70" y="34"/>
                  <a:pt x="70" y="34"/>
                  <a:pt x="70" y="34"/>
                </a:cubicBezTo>
                <a:cubicBezTo>
                  <a:pt x="70" y="34"/>
                  <a:pt x="70" y="35"/>
                  <a:pt x="70" y="35"/>
                </a:cubicBezTo>
                <a:cubicBezTo>
                  <a:pt x="70" y="35"/>
                  <a:pt x="70" y="35"/>
                  <a:pt x="70" y="35"/>
                </a:cubicBezTo>
                <a:cubicBezTo>
                  <a:pt x="70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35"/>
                  <a:pt x="71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2" y="35"/>
                  <a:pt x="72" y="35"/>
                </a:cubicBezTo>
                <a:cubicBezTo>
                  <a:pt x="72" y="35"/>
                  <a:pt x="73" y="35"/>
                  <a:pt x="73" y="35"/>
                </a:cubicBezTo>
                <a:cubicBezTo>
                  <a:pt x="73" y="35"/>
                  <a:pt x="73" y="35"/>
                  <a:pt x="73" y="35"/>
                </a:cubicBezTo>
                <a:cubicBezTo>
                  <a:pt x="73" y="35"/>
                  <a:pt x="73" y="36"/>
                  <a:pt x="73" y="36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6"/>
                  <a:pt x="73" y="36"/>
                  <a:pt x="73" y="35"/>
                </a:cubicBezTo>
                <a:cubicBezTo>
                  <a:pt x="73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5" y="35"/>
                  <a:pt x="75" y="35"/>
                  <a:pt x="75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5"/>
                </a:cubicBezTo>
                <a:cubicBezTo>
                  <a:pt x="76" y="35"/>
                  <a:pt x="76" y="35"/>
                  <a:pt x="76" y="34"/>
                </a:cubicBezTo>
                <a:cubicBezTo>
                  <a:pt x="76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7" y="34"/>
                  <a:pt x="77" y="34"/>
                </a:cubicBezTo>
                <a:cubicBezTo>
                  <a:pt x="77" y="34"/>
                  <a:pt x="78" y="33"/>
                  <a:pt x="78" y="33"/>
                </a:cubicBezTo>
                <a:cubicBezTo>
                  <a:pt x="78" y="33"/>
                  <a:pt x="78" y="33"/>
                  <a:pt x="78" y="33"/>
                </a:cubicBezTo>
                <a:cubicBezTo>
                  <a:pt x="78" y="33"/>
                  <a:pt x="78" y="33"/>
                  <a:pt x="78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78" y="32"/>
                  <a:pt x="78" y="32"/>
                  <a:pt x="79" y="31"/>
                </a:cubicBezTo>
                <a:cubicBezTo>
                  <a:pt x="79" y="31"/>
                  <a:pt x="79" y="31"/>
                  <a:pt x="79" y="31"/>
                </a:cubicBezTo>
                <a:cubicBezTo>
                  <a:pt x="79" y="31"/>
                  <a:pt x="79" y="31"/>
                  <a:pt x="79" y="30"/>
                </a:cubicBezTo>
                <a:cubicBezTo>
                  <a:pt x="79" y="30"/>
                  <a:pt x="79" y="30"/>
                  <a:pt x="79" y="30"/>
                </a:cubicBezTo>
                <a:close/>
                <a:moveTo>
                  <a:pt x="93" y="45"/>
                </a:moveTo>
                <a:cubicBezTo>
                  <a:pt x="99" y="39"/>
                  <a:pt x="99" y="39"/>
                  <a:pt x="99" y="39"/>
                </a:cubicBezTo>
                <a:cubicBezTo>
                  <a:pt x="99" y="39"/>
                  <a:pt x="99" y="39"/>
                  <a:pt x="99" y="39"/>
                </a:cubicBezTo>
                <a:cubicBezTo>
                  <a:pt x="100" y="38"/>
                  <a:pt x="100" y="35"/>
                  <a:pt x="99" y="34"/>
                </a:cubicBezTo>
                <a:cubicBezTo>
                  <a:pt x="71" y="6"/>
                  <a:pt x="71" y="6"/>
                  <a:pt x="71" y="6"/>
                </a:cubicBezTo>
                <a:cubicBezTo>
                  <a:pt x="69" y="4"/>
                  <a:pt x="67" y="4"/>
                  <a:pt x="65" y="6"/>
                </a:cubicBezTo>
                <a:cubicBezTo>
                  <a:pt x="64" y="6"/>
                  <a:pt x="64" y="6"/>
                  <a:pt x="64" y="6"/>
                </a:cubicBezTo>
                <a:cubicBezTo>
                  <a:pt x="26" y="45"/>
                  <a:pt x="26" y="45"/>
                  <a:pt x="26" y="45"/>
                </a:cubicBezTo>
                <a:cubicBezTo>
                  <a:pt x="23" y="48"/>
                  <a:pt x="23" y="48"/>
                  <a:pt x="23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30" y="45"/>
                  <a:pt x="30" y="45"/>
                  <a:pt x="30" y="45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3" y="12"/>
                  <a:pt x="63" y="12"/>
                </a:cubicBezTo>
                <a:cubicBezTo>
                  <a:pt x="63" y="12"/>
                  <a:pt x="64" y="12"/>
                  <a:pt x="64" y="12"/>
                </a:cubicBezTo>
                <a:cubicBezTo>
                  <a:pt x="64" y="12"/>
                  <a:pt x="64" y="13"/>
                  <a:pt x="64" y="13"/>
                </a:cubicBezTo>
                <a:cubicBezTo>
                  <a:pt x="66" y="14"/>
                  <a:pt x="69" y="14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1"/>
                  <a:pt x="72" y="11"/>
                  <a:pt x="72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2"/>
                  <a:pt x="93" y="32"/>
                  <a:pt x="93" y="32"/>
                </a:cubicBezTo>
                <a:cubicBezTo>
                  <a:pt x="93" y="33"/>
                  <a:pt x="93" y="33"/>
                  <a:pt x="93" y="33"/>
                </a:cubicBezTo>
                <a:cubicBezTo>
                  <a:pt x="92" y="33"/>
                  <a:pt x="92" y="33"/>
                  <a:pt x="92" y="34"/>
                </a:cubicBezTo>
                <a:cubicBezTo>
                  <a:pt x="90" y="35"/>
                  <a:pt x="90" y="38"/>
                  <a:pt x="91" y="40"/>
                </a:cubicBezTo>
                <a:cubicBezTo>
                  <a:pt x="92" y="40"/>
                  <a:pt x="92" y="40"/>
                  <a:pt x="92" y="41"/>
                </a:cubicBezTo>
                <a:cubicBezTo>
                  <a:pt x="92" y="41"/>
                  <a:pt x="93" y="41"/>
                  <a:pt x="93" y="41"/>
                </a:cubicBezTo>
                <a:cubicBezTo>
                  <a:pt x="93" y="41"/>
                  <a:pt x="93" y="41"/>
                  <a:pt x="92" y="41"/>
                </a:cubicBezTo>
                <a:cubicBezTo>
                  <a:pt x="89" y="45"/>
                  <a:pt x="89" y="45"/>
                  <a:pt x="89" y="45"/>
                </a:cubicBezTo>
                <a:cubicBezTo>
                  <a:pt x="86" y="48"/>
                  <a:pt x="86" y="48"/>
                  <a:pt x="86" y="48"/>
                </a:cubicBezTo>
                <a:cubicBezTo>
                  <a:pt x="90" y="48"/>
                  <a:pt x="90" y="48"/>
                  <a:pt x="90" y="48"/>
                </a:cubicBezTo>
                <a:lnTo>
                  <a:pt x="93" y="45"/>
                </a:lnTo>
                <a:close/>
                <a:moveTo>
                  <a:pt x="111" y="105"/>
                </a:moveTo>
                <a:cubicBezTo>
                  <a:pt x="111" y="84"/>
                  <a:pt x="111" y="84"/>
                  <a:pt x="111" y="84"/>
                </a:cubicBezTo>
                <a:cubicBezTo>
                  <a:pt x="83" y="84"/>
                  <a:pt x="83" y="84"/>
                  <a:pt x="83" y="84"/>
                </a:cubicBezTo>
                <a:cubicBezTo>
                  <a:pt x="77" y="84"/>
                  <a:pt x="72" y="88"/>
                  <a:pt x="72" y="94"/>
                </a:cubicBezTo>
                <a:cubicBezTo>
                  <a:pt x="72" y="100"/>
                  <a:pt x="77" y="105"/>
                  <a:pt x="83" y="105"/>
                </a:cubicBezTo>
                <a:lnTo>
                  <a:pt x="111" y="105"/>
                </a:lnTo>
                <a:close/>
                <a:moveTo>
                  <a:pt x="92" y="128"/>
                </a:moveTo>
                <a:cubicBezTo>
                  <a:pt x="92" y="130"/>
                  <a:pt x="92" y="130"/>
                  <a:pt x="92" y="130"/>
                </a:cubicBezTo>
                <a:cubicBezTo>
                  <a:pt x="97" y="130"/>
                  <a:pt x="97" y="130"/>
                  <a:pt x="97" y="130"/>
                </a:cubicBezTo>
                <a:cubicBezTo>
                  <a:pt x="98" y="130"/>
                  <a:pt x="99" y="130"/>
                  <a:pt x="99" y="129"/>
                </a:cubicBezTo>
                <a:cubicBezTo>
                  <a:pt x="99" y="128"/>
                  <a:pt x="99" y="128"/>
                  <a:pt x="99" y="128"/>
                </a:cubicBezTo>
                <a:cubicBezTo>
                  <a:pt x="98" y="128"/>
                  <a:pt x="97" y="128"/>
                  <a:pt x="97" y="128"/>
                </a:cubicBezTo>
                <a:lnTo>
                  <a:pt x="92" y="128"/>
                </a:lnTo>
                <a:close/>
                <a:moveTo>
                  <a:pt x="78" y="130"/>
                </a:moveTo>
                <a:cubicBezTo>
                  <a:pt x="78" y="128"/>
                  <a:pt x="78" y="128"/>
                  <a:pt x="78" y="128"/>
                </a:cubicBezTo>
                <a:cubicBezTo>
                  <a:pt x="71" y="128"/>
                  <a:pt x="71" y="128"/>
                  <a:pt x="71" y="128"/>
                </a:cubicBezTo>
                <a:cubicBezTo>
                  <a:pt x="71" y="130"/>
                  <a:pt x="71" y="130"/>
                  <a:pt x="71" y="130"/>
                </a:cubicBezTo>
                <a:lnTo>
                  <a:pt x="78" y="130"/>
                </a:lnTo>
                <a:close/>
                <a:moveTo>
                  <a:pt x="82" y="130"/>
                </a:moveTo>
                <a:cubicBezTo>
                  <a:pt x="89" y="130"/>
                  <a:pt x="89" y="130"/>
                  <a:pt x="89" y="130"/>
                </a:cubicBezTo>
                <a:cubicBezTo>
                  <a:pt x="89" y="128"/>
                  <a:pt x="89" y="128"/>
                  <a:pt x="89" y="128"/>
                </a:cubicBezTo>
                <a:cubicBezTo>
                  <a:pt x="82" y="128"/>
                  <a:pt x="82" y="128"/>
                  <a:pt x="82" y="128"/>
                </a:cubicBezTo>
                <a:lnTo>
                  <a:pt x="82" y="130"/>
                </a:lnTo>
                <a:close/>
                <a:moveTo>
                  <a:pt x="11" y="79"/>
                </a:moveTo>
                <a:cubicBezTo>
                  <a:pt x="13" y="79"/>
                  <a:pt x="13" y="79"/>
                  <a:pt x="13" y="79"/>
                </a:cubicBezTo>
                <a:cubicBezTo>
                  <a:pt x="13" y="72"/>
                  <a:pt x="13" y="72"/>
                  <a:pt x="13" y="72"/>
                </a:cubicBezTo>
                <a:cubicBezTo>
                  <a:pt x="11" y="72"/>
                  <a:pt x="11" y="72"/>
                  <a:pt x="11" y="72"/>
                </a:cubicBezTo>
                <a:lnTo>
                  <a:pt x="11" y="79"/>
                </a:lnTo>
                <a:close/>
                <a:moveTo>
                  <a:pt x="101" y="124"/>
                </a:moveTo>
                <a:cubicBezTo>
                  <a:pt x="101" y="125"/>
                  <a:pt x="101" y="125"/>
                  <a:pt x="100" y="126"/>
                </a:cubicBezTo>
                <a:cubicBezTo>
                  <a:pt x="102" y="127"/>
                  <a:pt x="102" y="127"/>
                  <a:pt x="102" y="127"/>
                </a:cubicBezTo>
                <a:cubicBezTo>
                  <a:pt x="103" y="126"/>
                  <a:pt x="103" y="125"/>
                  <a:pt x="103" y="124"/>
                </a:cubicBezTo>
                <a:cubicBezTo>
                  <a:pt x="103" y="119"/>
                  <a:pt x="103" y="119"/>
                  <a:pt x="103" y="119"/>
                </a:cubicBezTo>
                <a:cubicBezTo>
                  <a:pt x="101" y="119"/>
                  <a:pt x="101" y="119"/>
                  <a:pt x="101" y="119"/>
                </a:cubicBezTo>
                <a:lnTo>
                  <a:pt x="101" y="124"/>
                </a:lnTo>
                <a:close/>
                <a:moveTo>
                  <a:pt x="64" y="59"/>
                </a:moveTo>
                <a:cubicBezTo>
                  <a:pt x="57" y="59"/>
                  <a:pt x="57" y="59"/>
                  <a:pt x="57" y="59"/>
                </a:cubicBezTo>
                <a:cubicBezTo>
                  <a:pt x="57" y="61"/>
                  <a:pt x="57" y="61"/>
                  <a:pt x="57" y="61"/>
                </a:cubicBezTo>
                <a:cubicBezTo>
                  <a:pt x="64" y="61"/>
                  <a:pt x="64" y="61"/>
                  <a:pt x="64" y="61"/>
                </a:cubicBezTo>
                <a:lnTo>
                  <a:pt x="64" y="59"/>
                </a:lnTo>
                <a:close/>
                <a:moveTo>
                  <a:pt x="85" y="59"/>
                </a:moveTo>
                <a:cubicBezTo>
                  <a:pt x="78" y="59"/>
                  <a:pt x="78" y="59"/>
                  <a:pt x="78" y="59"/>
                </a:cubicBezTo>
                <a:cubicBezTo>
                  <a:pt x="78" y="61"/>
                  <a:pt x="78" y="61"/>
                  <a:pt x="78" y="61"/>
                </a:cubicBezTo>
                <a:cubicBezTo>
                  <a:pt x="85" y="61"/>
                  <a:pt x="85" y="61"/>
                  <a:pt x="85" y="61"/>
                </a:cubicBezTo>
                <a:lnTo>
                  <a:pt x="85" y="59"/>
                </a:lnTo>
                <a:close/>
                <a:moveTo>
                  <a:pt x="68" y="128"/>
                </a:moveTo>
                <a:cubicBezTo>
                  <a:pt x="61" y="128"/>
                  <a:pt x="61" y="128"/>
                  <a:pt x="61" y="128"/>
                </a:cubicBezTo>
                <a:cubicBezTo>
                  <a:pt x="61" y="130"/>
                  <a:pt x="61" y="130"/>
                  <a:pt x="61" y="130"/>
                </a:cubicBezTo>
                <a:cubicBezTo>
                  <a:pt x="68" y="130"/>
                  <a:pt x="68" y="130"/>
                  <a:pt x="68" y="130"/>
                </a:cubicBezTo>
                <a:lnTo>
                  <a:pt x="68" y="128"/>
                </a:lnTo>
                <a:close/>
                <a:moveTo>
                  <a:pt x="75" y="59"/>
                </a:moveTo>
                <a:cubicBezTo>
                  <a:pt x="67" y="59"/>
                  <a:pt x="67" y="59"/>
                  <a:pt x="67" y="59"/>
                </a:cubicBezTo>
                <a:cubicBezTo>
                  <a:pt x="67" y="61"/>
                  <a:pt x="67" y="61"/>
                  <a:pt x="67" y="61"/>
                </a:cubicBezTo>
                <a:cubicBezTo>
                  <a:pt x="75" y="61"/>
                  <a:pt x="75" y="61"/>
                  <a:pt x="75" y="61"/>
                </a:cubicBezTo>
                <a:lnTo>
                  <a:pt x="75" y="59"/>
                </a:lnTo>
                <a:close/>
                <a:moveTo>
                  <a:pt x="101" y="76"/>
                </a:moveTo>
                <a:cubicBezTo>
                  <a:pt x="103" y="76"/>
                  <a:pt x="103" y="76"/>
                  <a:pt x="103" y="76"/>
                </a:cubicBezTo>
                <a:cubicBezTo>
                  <a:pt x="103" y="69"/>
                  <a:pt x="103" y="69"/>
                  <a:pt x="103" y="69"/>
                </a:cubicBezTo>
                <a:cubicBezTo>
                  <a:pt x="101" y="69"/>
                  <a:pt x="101" y="69"/>
                  <a:pt x="101" y="69"/>
                </a:cubicBezTo>
                <a:lnTo>
                  <a:pt x="101" y="76"/>
                </a:lnTo>
                <a:close/>
                <a:moveTo>
                  <a:pt x="88" y="59"/>
                </a:moveTo>
                <a:cubicBezTo>
                  <a:pt x="88" y="61"/>
                  <a:pt x="88" y="61"/>
                  <a:pt x="88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95" y="59"/>
                  <a:pt x="95" y="59"/>
                  <a:pt x="95" y="59"/>
                </a:cubicBezTo>
                <a:lnTo>
                  <a:pt x="88" y="59"/>
                </a:lnTo>
                <a:close/>
                <a:moveTo>
                  <a:pt x="103" y="65"/>
                </a:moveTo>
                <a:cubicBezTo>
                  <a:pt x="103" y="62"/>
                  <a:pt x="101" y="60"/>
                  <a:pt x="98" y="59"/>
                </a:cubicBezTo>
                <a:cubicBezTo>
                  <a:pt x="98" y="61"/>
                  <a:pt x="98" y="61"/>
                  <a:pt x="98" y="61"/>
                </a:cubicBezTo>
                <a:cubicBezTo>
                  <a:pt x="100" y="62"/>
                  <a:pt x="101" y="63"/>
                  <a:pt x="101" y="65"/>
                </a:cubicBezTo>
                <a:cubicBezTo>
                  <a:pt x="101" y="65"/>
                  <a:pt x="101" y="65"/>
                  <a:pt x="101" y="65"/>
                </a:cubicBezTo>
                <a:cubicBezTo>
                  <a:pt x="103" y="65"/>
                  <a:pt x="103" y="65"/>
                  <a:pt x="103" y="65"/>
                </a:cubicBezTo>
                <a:close/>
                <a:moveTo>
                  <a:pt x="23" y="61"/>
                </a:moveTo>
                <a:cubicBezTo>
                  <a:pt x="23" y="59"/>
                  <a:pt x="23" y="59"/>
                  <a:pt x="23" y="59"/>
                </a:cubicBezTo>
                <a:cubicBezTo>
                  <a:pt x="18" y="59"/>
                  <a:pt x="18" y="59"/>
                  <a:pt x="18" y="59"/>
                </a:cubicBezTo>
                <a:cubicBezTo>
                  <a:pt x="17" y="59"/>
                  <a:pt x="16" y="59"/>
                  <a:pt x="15" y="59"/>
                </a:cubicBezTo>
                <a:cubicBezTo>
                  <a:pt x="16" y="61"/>
                  <a:pt x="16" y="61"/>
                  <a:pt x="16" y="61"/>
                </a:cubicBezTo>
                <a:cubicBezTo>
                  <a:pt x="17" y="61"/>
                  <a:pt x="17" y="61"/>
                  <a:pt x="18" y="61"/>
                </a:cubicBezTo>
                <a:lnTo>
                  <a:pt x="23" y="61"/>
                </a:lnTo>
                <a:close/>
                <a:moveTo>
                  <a:pt x="33" y="59"/>
                </a:moveTo>
                <a:cubicBezTo>
                  <a:pt x="26" y="59"/>
                  <a:pt x="26" y="59"/>
                  <a:pt x="26" y="59"/>
                </a:cubicBezTo>
                <a:cubicBezTo>
                  <a:pt x="26" y="61"/>
                  <a:pt x="26" y="61"/>
                  <a:pt x="26" y="61"/>
                </a:cubicBezTo>
                <a:cubicBezTo>
                  <a:pt x="33" y="61"/>
                  <a:pt x="33" y="61"/>
                  <a:pt x="33" y="61"/>
                </a:cubicBezTo>
                <a:lnTo>
                  <a:pt x="33" y="59"/>
                </a:lnTo>
                <a:close/>
                <a:moveTo>
                  <a:pt x="27" y="128"/>
                </a:moveTo>
                <a:cubicBezTo>
                  <a:pt x="20" y="128"/>
                  <a:pt x="20" y="128"/>
                  <a:pt x="20" y="128"/>
                </a:cubicBezTo>
                <a:cubicBezTo>
                  <a:pt x="20" y="130"/>
                  <a:pt x="20" y="130"/>
                  <a:pt x="20" y="130"/>
                </a:cubicBezTo>
                <a:cubicBezTo>
                  <a:pt x="27" y="130"/>
                  <a:pt x="27" y="130"/>
                  <a:pt x="27" y="130"/>
                </a:cubicBezTo>
                <a:lnTo>
                  <a:pt x="27" y="128"/>
                </a:lnTo>
                <a:close/>
                <a:moveTo>
                  <a:pt x="37" y="128"/>
                </a:moveTo>
                <a:cubicBezTo>
                  <a:pt x="30" y="128"/>
                  <a:pt x="30" y="128"/>
                  <a:pt x="30" y="128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37" y="130"/>
                  <a:pt x="37" y="130"/>
                  <a:pt x="37" y="130"/>
                </a:cubicBezTo>
                <a:lnTo>
                  <a:pt x="37" y="128"/>
                </a:lnTo>
                <a:close/>
                <a:moveTo>
                  <a:pt x="44" y="59"/>
                </a:moveTo>
                <a:cubicBezTo>
                  <a:pt x="36" y="59"/>
                  <a:pt x="36" y="59"/>
                  <a:pt x="36" y="59"/>
                </a:cubicBezTo>
                <a:cubicBezTo>
                  <a:pt x="36" y="61"/>
                  <a:pt x="36" y="61"/>
                  <a:pt x="36" y="61"/>
                </a:cubicBezTo>
                <a:cubicBezTo>
                  <a:pt x="44" y="61"/>
                  <a:pt x="44" y="61"/>
                  <a:pt x="44" y="61"/>
                </a:cubicBezTo>
                <a:lnTo>
                  <a:pt x="44" y="59"/>
                </a:lnTo>
                <a:close/>
                <a:moveTo>
                  <a:pt x="54" y="59"/>
                </a:moveTo>
                <a:cubicBezTo>
                  <a:pt x="47" y="59"/>
                  <a:pt x="47" y="59"/>
                  <a:pt x="47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54" y="61"/>
                  <a:pt x="54" y="61"/>
                  <a:pt x="54" y="61"/>
                </a:cubicBezTo>
                <a:lnTo>
                  <a:pt x="54" y="59"/>
                </a:lnTo>
                <a:close/>
                <a:moveTo>
                  <a:pt x="47" y="128"/>
                </a:moveTo>
                <a:cubicBezTo>
                  <a:pt x="40" y="128"/>
                  <a:pt x="40" y="128"/>
                  <a:pt x="40" y="128"/>
                </a:cubicBezTo>
                <a:cubicBezTo>
                  <a:pt x="40" y="130"/>
                  <a:pt x="40" y="130"/>
                  <a:pt x="40" y="130"/>
                </a:cubicBezTo>
                <a:cubicBezTo>
                  <a:pt x="47" y="130"/>
                  <a:pt x="47" y="130"/>
                  <a:pt x="47" y="130"/>
                </a:cubicBezTo>
                <a:lnTo>
                  <a:pt x="47" y="128"/>
                </a:lnTo>
                <a:close/>
                <a:moveTo>
                  <a:pt x="58" y="128"/>
                </a:moveTo>
                <a:cubicBezTo>
                  <a:pt x="51" y="128"/>
                  <a:pt x="51" y="128"/>
                  <a:pt x="51" y="128"/>
                </a:cubicBezTo>
                <a:cubicBezTo>
                  <a:pt x="51" y="130"/>
                  <a:pt x="51" y="130"/>
                  <a:pt x="51" y="130"/>
                </a:cubicBezTo>
                <a:cubicBezTo>
                  <a:pt x="58" y="130"/>
                  <a:pt x="58" y="130"/>
                  <a:pt x="58" y="130"/>
                </a:cubicBezTo>
                <a:lnTo>
                  <a:pt x="58" y="128"/>
                </a:lnTo>
                <a:close/>
                <a:moveTo>
                  <a:pt x="84" y="88"/>
                </a:moveTo>
                <a:cubicBezTo>
                  <a:pt x="81" y="88"/>
                  <a:pt x="78" y="91"/>
                  <a:pt x="78" y="94"/>
                </a:cubicBezTo>
                <a:cubicBezTo>
                  <a:pt x="78" y="98"/>
                  <a:pt x="81" y="100"/>
                  <a:pt x="84" y="100"/>
                </a:cubicBezTo>
                <a:cubicBezTo>
                  <a:pt x="88" y="100"/>
                  <a:pt x="91" y="98"/>
                  <a:pt x="91" y="94"/>
                </a:cubicBezTo>
                <a:cubicBezTo>
                  <a:pt x="91" y="91"/>
                  <a:pt x="88" y="88"/>
                  <a:pt x="84" y="88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91423" tIns="45712" rIns="91423" bIns="45712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65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方正黑体简体" panose="02010601030101010101" pitchFamily="2" charset="-122"/>
              <a:ea typeface="方正黑体简体" panose="02010601030101010101" pitchFamily="2" charset="-122"/>
              <a:cs typeface="+mn-lt"/>
            </a:endParaRPr>
          </a:p>
        </p:txBody>
      </p:sp>
      <p:sp>
        <p:nvSpPr>
          <p:cNvPr id="111" name="文本框 5"/>
          <p:cNvSpPr txBox="1"/>
          <p:nvPr/>
        </p:nvSpPr>
        <p:spPr>
          <a:xfrm>
            <a:off x="3782247" y="2277088"/>
            <a:ext cx="275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00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預算編列項目切合計畫執行所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需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(10%)</a:t>
            </a:r>
            <a:endParaRPr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19968" y="1173043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依照各社群所送之申請表，送交校外委員審查。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委員將依以下項目進行評分與審查工作。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481455" y="1609090"/>
            <a:ext cx="2604770" cy="1050290"/>
            <a:chOff x="1430114" y="2931616"/>
            <a:chExt cx="2604671" cy="1050002"/>
          </a:xfrm>
        </p:grpSpPr>
        <p:sp>
          <p:nvSpPr>
            <p:cNvPr id="6" name="五边形 28"/>
            <p:cNvSpPr/>
            <p:nvPr/>
          </p:nvSpPr>
          <p:spPr>
            <a:xfrm>
              <a:off x="2276404" y="3044795"/>
              <a:ext cx="1758381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講座鐘點費</a:t>
              </a:r>
            </a:p>
          </p:txBody>
        </p:sp>
        <p:sp>
          <p:nvSpPr>
            <p:cNvPr id="12" name="椭圆 11"/>
            <p:cNvSpPr/>
            <p:nvPr/>
          </p:nvSpPr>
          <p:spPr>
            <a:xfrm>
              <a:off x="1430114" y="2931616"/>
              <a:ext cx="1050001" cy="1050002"/>
            </a:xfrm>
            <a:prstGeom prst="ellipse">
              <a:avLst/>
            </a:prstGeom>
            <a:solidFill>
              <a:srgbClr val="5B727D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584700" y="1608455"/>
            <a:ext cx="2604135" cy="1049655"/>
            <a:chOff x="4532701" y="2931616"/>
            <a:chExt cx="2603752" cy="1050002"/>
          </a:xfrm>
        </p:grpSpPr>
        <p:sp>
          <p:nvSpPr>
            <p:cNvPr id="34" name="五边形 31"/>
            <p:cNvSpPr/>
            <p:nvPr/>
          </p:nvSpPr>
          <p:spPr>
            <a:xfrm>
              <a:off x="5378264" y="3044795"/>
              <a:ext cx="1758189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交通費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4532701" y="2931616"/>
              <a:ext cx="1050001" cy="1050002"/>
            </a:xfrm>
            <a:prstGeom prst="ellipse">
              <a:avLst/>
            </a:prstGeom>
            <a:solidFill>
              <a:srgbClr val="F35E4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25" name="任意多边形 33"/>
            <p:cNvSpPr>
              <a:spLocks noChangeAspect="1"/>
            </p:cNvSpPr>
            <p:nvPr/>
          </p:nvSpPr>
          <p:spPr bwMode="auto">
            <a:xfrm>
              <a:off x="4744435" y="3139671"/>
              <a:ext cx="634556" cy="633890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795260" y="1608455"/>
            <a:ext cx="2604770" cy="1049655"/>
            <a:chOff x="7744016" y="2931616"/>
            <a:chExt cx="2604671" cy="1050002"/>
          </a:xfrm>
        </p:grpSpPr>
        <p:sp>
          <p:nvSpPr>
            <p:cNvPr id="55" name="五边形 24"/>
            <p:cNvSpPr/>
            <p:nvPr/>
          </p:nvSpPr>
          <p:spPr>
            <a:xfrm>
              <a:off x="8590306" y="3044795"/>
              <a:ext cx="1758381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保險費</a:t>
              </a:r>
            </a:p>
          </p:txBody>
        </p:sp>
        <p:sp>
          <p:nvSpPr>
            <p:cNvPr id="56" name="椭圆 55"/>
            <p:cNvSpPr/>
            <p:nvPr/>
          </p:nvSpPr>
          <p:spPr>
            <a:xfrm>
              <a:off x="7744016" y="2931616"/>
              <a:ext cx="1050001" cy="1050002"/>
            </a:xfrm>
            <a:prstGeom prst="ellipse">
              <a:avLst/>
            </a:prstGeom>
            <a:solidFill>
              <a:srgbClr val="70AD47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481456" y="3266522"/>
            <a:ext cx="2604771" cy="1050290"/>
            <a:chOff x="1430114" y="2931616"/>
            <a:chExt cx="2604671" cy="1050002"/>
          </a:xfrm>
        </p:grpSpPr>
        <p:sp>
          <p:nvSpPr>
            <p:cNvPr id="65" name="五边形 28"/>
            <p:cNvSpPr/>
            <p:nvPr/>
          </p:nvSpPr>
          <p:spPr>
            <a:xfrm>
              <a:off x="2276404" y="3044795"/>
              <a:ext cx="1758381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膳食費</a:t>
              </a:r>
            </a:p>
          </p:txBody>
        </p:sp>
        <p:sp>
          <p:nvSpPr>
            <p:cNvPr id="66" name="椭圆 65"/>
            <p:cNvSpPr/>
            <p:nvPr/>
          </p:nvSpPr>
          <p:spPr>
            <a:xfrm>
              <a:off x="1430114" y="2931616"/>
              <a:ext cx="1050001" cy="1050002"/>
            </a:xfrm>
            <a:prstGeom prst="ellipse">
              <a:avLst/>
            </a:prstGeom>
            <a:solidFill>
              <a:srgbClr val="5B727D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584065" y="3265887"/>
            <a:ext cx="2604770" cy="1049655"/>
            <a:chOff x="4532701" y="2931616"/>
            <a:chExt cx="2604671" cy="1050002"/>
          </a:xfrm>
        </p:grpSpPr>
        <p:sp>
          <p:nvSpPr>
            <p:cNvPr id="70" name="五边形 31"/>
            <p:cNvSpPr/>
            <p:nvPr/>
          </p:nvSpPr>
          <p:spPr>
            <a:xfrm>
              <a:off x="5378991" y="3044795"/>
              <a:ext cx="1758381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印刷費</a:t>
              </a:r>
            </a:p>
          </p:txBody>
        </p:sp>
        <p:sp>
          <p:nvSpPr>
            <p:cNvPr id="71" name="椭圆 70"/>
            <p:cNvSpPr/>
            <p:nvPr/>
          </p:nvSpPr>
          <p:spPr>
            <a:xfrm>
              <a:off x="4532701" y="2931616"/>
              <a:ext cx="1050001" cy="1050002"/>
            </a:xfrm>
            <a:prstGeom prst="ellipse">
              <a:avLst/>
            </a:prstGeom>
            <a:solidFill>
              <a:srgbClr val="F35E4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72" name="任意多边形 33"/>
            <p:cNvSpPr>
              <a:spLocks noChangeAspect="1"/>
            </p:cNvSpPr>
            <p:nvPr/>
          </p:nvSpPr>
          <p:spPr bwMode="auto">
            <a:xfrm>
              <a:off x="4744435" y="3139671"/>
              <a:ext cx="634556" cy="633890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795260" y="3265887"/>
            <a:ext cx="2604770" cy="1049655"/>
            <a:chOff x="7744016" y="2931616"/>
            <a:chExt cx="2604671" cy="1050002"/>
          </a:xfrm>
        </p:grpSpPr>
        <p:sp>
          <p:nvSpPr>
            <p:cNvPr id="74" name="五边形 24"/>
            <p:cNvSpPr/>
            <p:nvPr/>
          </p:nvSpPr>
          <p:spPr>
            <a:xfrm>
              <a:off x="8590306" y="3044795"/>
              <a:ext cx="1758381" cy="823643"/>
            </a:xfrm>
            <a:prstGeom prst="homePlate">
              <a:avLst>
                <a:gd name="adj" fmla="val 40279"/>
              </a:avLst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lvl="0" algn="ctr" defTabSz="913765">
                <a:defRPr/>
              </a:pPr>
              <a:r>
                <a:rPr lang="zh-CN" altLang="en-US" sz="1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方正黑体简体" panose="02010601030101010101" pitchFamily="2" charset="-122"/>
                </a:rPr>
                <a:t>文具材料費</a:t>
              </a:r>
            </a:p>
          </p:txBody>
        </p:sp>
        <p:sp>
          <p:nvSpPr>
            <p:cNvPr id="75" name="椭圆 74"/>
            <p:cNvSpPr/>
            <p:nvPr/>
          </p:nvSpPr>
          <p:spPr>
            <a:xfrm>
              <a:off x="7744016" y="2931616"/>
              <a:ext cx="1050001" cy="1050002"/>
            </a:xfrm>
            <a:prstGeom prst="ellipse">
              <a:avLst/>
            </a:prstGeom>
            <a:solidFill>
              <a:srgbClr val="70AD47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39" name="文本框 5"/>
          <p:cNvSpPr txBox="1"/>
          <p:nvPr/>
        </p:nvSpPr>
        <p:spPr>
          <a:xfrm>
            <a:off x="524510" y="398780"/>
            <a:ext cx="327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經費補助項目</a:t>
            </a:r>
          </a:p>
        </p:txBody>
      </p:sp>
      <p:sp>
        <p:nvSpPr>
          <p:cNvPr id="41" name="五边形 28"/>
          <p:cNvSpPr/>
          <p:nvPr/>
        </p:nvSpPr>
        <p:spPr>
          <a:xfrm>
            <a:off x="2327777" y="4781096"/>
            <a:ext cx="1758448" cy="823869"/>
          </a:xfrm>
          <a:prstGeom prst="homePlate">
            <a:avLst>
              <a:gd name="adj" fmla="val 40279"/>
            </a:avLst>
          </a:prstGeom>
          <a:solidFill>
            <a:schemeClr val="tx2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lvl="0" algn="ctr" defTabSz="913765">
              <a:defRPr/>
            </a:pPr>
            <a:r>
              <a:rPr lang="zh-CN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其他</a:t>
            </a:r>
            <a:endParaRPr lang="en-US" altLang="zh-CN" sz="16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方正黑体简体" panose="02010601030101010101" pitchFamily="2" charset="-122"/>
            </a:endParaRPr>
          </a:p>
          <a:p>
            <a:pPr lvl="0" algn="ctr" defTabSz="913765">
              <a:defRPr/>
            </a:pPr>
            <a:r>
              <a:rPr lang="en-US" altLang="zh-CN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(</a:t>
            </a:r>
            <a:r>
              <a:rPr lang="zh-CN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佔</a:t>
            </a:r>
            <a:r>
              <a:rPr lang="en-US" altLang="zh-CN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10%</a:t>
            </a:r>
            <a:r>
              <a:rPr lang="zh-CN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預算</a:t>
            </a:r>
            <a:r>
              <a:rPr lang="en-US" altLang="zh-CN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方正黑体简体" panose="02010601030101010101" pitchFamily="2" charset="-122"/>
              </a:rPr>
              <a:t>)</a:t>
            </a:r>
          </a:p>
        </p:txBody>
      </p:sp>
      <p:sp>
        <p:nvSpPr>
          <p:cNvPr id="42" name="椭圆 65"/>
          <p:cNvSpPr/>
          <p:nvPr/>
        </p:nvSpPr>
        <p:spPr>
          <a:xfrm>
            <a:off x="1481455" y="4667886"/>
            <a:ext cx="1050041" cy="1050290"/>
          </a:xfrm>
          <a:prstGeom prst="ellipse">
            <a:avLst/>
          </a:prstGeom>
          <a:solidFill>
            <a:srgbClr val="5B727D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5" name="badge_126120"/>
          <p:cNvSpPr>
            <a:spLocks noChangeAspect="1"/>
          </p:cNvSpPr>
          <p:nvPr/>
        </p:nvSpPr>
        <p:spPr bwMode="auto">
          <a:xfrm>
            <a:off x="1730505" y="1853461"/>
            <a:ext cx="545369" cy="544379"/>
          </a:xfrm>
          <a:custGeom>
            <a:avLst/>
            <a:gdLst>
              <a:gd name="connsiteX0" fmla="*/ 304192 w 608250"/>
              <a:gd name="connsiteY0" fmla="*/ 143036 h 607145"/>
              <a:gd name="connsiteX1" fmla="*/ 319606 w 608250"/>
              <a:gd name="connsiteY1" fmla="*/ 158421 h 607145"/>
              <a:gd name="connsiteX2" fmla="*/ 319606 w 608250"/>
              <a:gd name="connsiteY2" fmla="*/ 189768 h 607145"/>
              <a:gd name="connsiteX3" fmla="*/ 360935 w 608250"/>
              <a:gd name="connsiteY3" fmla="*/ 189768 h 607145"/>
              <a:gd name="connsiteX4" fmla="*/ 376350 w 608250"/>
              <a:gd name="connsiteY4" fmla="*/ 205153 h 607145"/>
              <a:gd name="connsiteX5" fmla="*/ 360935 w 608250"/>
              <a:gd name="connsiteY5" fmla="*/ 220538 h 607145"/>
              <a:gd name="connsiteX6" fmla="*/ 281841 w 608250"/>
              <a:gd name="connsiteY6" fmla="*/ 220538 h 607145"/>
              <a:gd name="connsiteX7" fmla="*/ 248026 w 608250"/>
              <a:gd name="connsiteY7" fmla="*/ 254289 h 607145"/>
              <a:gd name="connsiteX8" fmla="*/ 281841 w 608250"/>
              <a:gd name="connsiteY8" fmla="*/ 288040 h 607145"/>
              <a:gd name="connsiteX9" fmla="*/ 326639 w 608250"/>
              <a:gd name="connsiteY9" fmla="*/ 288040 h 607145"/>
              <a:gd name="connsiteX10" fmla="*/ 391186 w 608250"/>
              <a:gd name="connsiteY10" fmla="*/ 352465 h 607145"/>
              <a:gd name="connsiteX11" fmla="*/ 327409 w 608250"/>
              <a:gd name="connsiteY11" fmla="*/ 416986 h 607145"/>
              <a:gd name="connsiteX12" fmla="*/ 327024 w 608250"/>
              <a:gd name="connsiteY12" fmla="*/ 416986 h 607145"/>
              <a:gd name="connsiteX13" fmla="*/ 319606 w 608250"/>
              <a:gd name="connsiteY13" fmla="*/ 416986 h 607145"/>
              <a:gd name="connsiteX14" fmla="*/ 319606 w 608250"/>
              <a:gd name="connsiteY14" fmla="*/ 449006 h 607145"/>
              <a:gd name="connsiteX15" fmla="*/ 304192 w 608250"/>
              <a:gd name="connsiteY15" fmla="*/ 464391 h 607145"/>
              <a:gd name="connsiteX16" fmla="*/ 288777 w 608250"/>
              <a:gd name="connsiteY16" fmla="*/ 449006 h 607145"/>
              <a:gd name="connsiteX17" fmla="*/ 288777 w 608250"/>
              <a:gd name="connsiteY17" fmla="*/ 416986 h 607145"/>
              <a:gd name="connsiteX18" fmla="*/ 246003 w 608250"/>
              <a:gd name="connsiteY18" fmla="*/ 416986 h 607145"/>
              <a:gd name="connsiteX19" fmla="*/ 230588 w 608250"/>
              <a:gd name="connsiteY19" fmla="*/ 401601 h 607145"/>
              <a:gd name="connsiteX20" fmla="*/ 246003 w 608250"/>
              <a:gd name="connsiteY20" fmla="*/ 386216 h 607145"/>
              <a:gd name="connsiteX21" fmla="*/ 326542 w 608250"/>
              <a:gd name="connsiteY21" fmla="*/ 386216 h 607145"/>
              <a:gd name="connsiteX22" fmla="*/ 360357 w 608250"/>
              <a:gd name="connsiteY22" fmla="*/ 352465 h 607145"/>
              <a:gd name="connsiteX23" fmla="*/ 326542 w 608250"/>
              <a:gd name="connsiteY23" fmla="*/ 318810 h 607145"/>
              <a:gd name="connsiteX24" fmla="*/ 281745 w 608250"/>
              <a:gd name="connsiteY24" fmla="*/ 318810 h 607145"/>
              <a:gd name="connsiteX25" fmla="*/ 217101 w 608250"/>
              <a:gd name="connsiteY25" fmla="*/ 254289 h 607145"/>
              <a:gd name="connsiteX26" fmla="*/ 281745 w 608250"/>
              <a:gd name="connsiteY26" fmla="*/ 189768 h 607145"/>
              <a:gd name="connsiteX27" fmla="*/ 288777 w 608250"/>
              <a:gd name="connsiteY27" fmla="*/ 189768 h 607145"/>
              <a:gd name="connsiteX28" fmla="*/ 288777 w 608250"/>
              <a:gd name="connsiteY28" fmla="*/ 158421 h 607145"/>
              <a:gd name="connsiteX29" fmla="*/ 304192 w 608250"/>
              <a:gd name="connsiteY29" fmla="*/ 143036 h 607145"/>
              <a:gd name="connsiteX30" fmla="*/ 254002 w 608250"/>
              <a:gd name="connsiteY30" fmla="*/ 30872 h 607145"/>
              <a:gd name="connsiteX31" fmla="*/ 240326 w 608250"/>
              <a:gd name="connsiteY31" fmla="*/ 36546 h 607145"/>
              <a:gd name="connsiteX32" fmla="*/ 222028 w 608250"/>
              <a:gd name="connsiteY32" fmla="*/ 54915 h 607145"/>
              <a:gd name="connsiteX33" fmla="*/ 186587 w 608250"/>
              <a:gd name="connsiteY33" fmla="*/ 69534 h 607145"/>
              <a:gd name="connsiteX34" fmla="*/ 160584 w 608250"/>
              <a:gd name="connsiteY34" fmla="*/ 69534 h 607145"/>
              <a:gd name="connsiteX35" fmla="*/ 142863 w 608250"/>
              <a:gd name="connsiteY35" fmla="*/ 81459 h 607145"/>
              <a:gd name="connsiteX36" fmla="*/ 133040 w 608250"/>
              <a:gd name="connsiteY36" fmla="*/ 105406 h 607145"/>
              <a:gd name="connsiteX37" fmla="*/ 105881 w 608250"/>
              <a:gd name="connsiteY37" fmla="*/ 132431 h 607145"/>
              <a:gd name="connsiteX38" fmla="*/ 81900 w 608250"/>
              <a:gd name="connsiteY38" fmla="*/ 142337 h 607145"/>
              <a:gd name="connsiteX39" fmla="*/ 69958 w 608250"/>
              <a:gd name="connsiteY39" fmla="*/ 160033 h 607145"/>
              <a:gd name="connsiteX40" fmla="*/ 69958 w 608250"/>
              <a:gd name="connsiteY40" fmla="*/ 185904 h 607145"/>
              <a:gd name="connsiteX41" fmla="*/ 55319 w 608250"/>
              <a:gd name="connsiteY41" fmla="*/ 221296 h 607145"/>
              <a:gd name="connsiteX42" fmla="*/ 36924 w 608250"/>
              <a:gd name="connsiteY42" fmla="*/ 239665 h 607145"/>
              <a:gd name="connsiteX43" fmla="*/ 32687 w 608250"/>
              <a:gd name="connsiteY43" fmla="*/ 260535 h 607145"/>
              <a:gd name="connsiteX44" fmla="*/ 42607 w 608250"/>
              <a:gd name="connsiteY44" fmla="*/ 284578 h 607145"/>
              <a:gd name="connsiteX45" fmla="*/ 42607 w 608250"/>
              <a:gd name="connsiteY45" fmla="*/ 322759 h 607145"/>
              <a:gd name="connsiteX46" fmla="*/ 32687 w 608250"/>
              <a:gd name="connsiteY46" fmla="*/ 346707 h 607145"/>
              <a:gd name="connsiteX47" fmla="*/ 36828 w 608250"/>
              <a:gd name="connsiteY47" fmla="*/ 367672 h 607145"/>
              <a:gd name="connsiteX48" fmla="*/ 55223 w 608250"/>
              <a:gd name="connsiteY48" fmla="*/ 385945 h 607145"/>
              <a:gd name="connsiteX49" fmla="*/ 69862 w 608250"/>
              <a:gd name="connsiteY49" fmla="*/ 421337 h 607145"/>
              <a:gd name="connsiteX50" fmla="*/ 69862 w 608250"/>
              <a:gd name="connsiteY50" fmla="*/ 447304 h 607145"/>
              <a:gd name="connsiteX51" fmla="*/ 81804 w 608250"/>
              <a:gd name="connsiteY51" fmla="*/ 465000 h 607145"/>
              <a:gd name="connsiteX52" fmla="*/ 105785 w 608250"/>
              <a:gd name="connsiteY52" fmla="*/ 474810 h 607145"/>
              <a:gd name="connsiteX53" fmla="*/ 132847 w 608250"/>
              <a:gd name="connsiteY53" fmla="*/ 501931 h 607145"/>
              <a:gd name="connsiteX54" fmla="*/ 142767 w 608250"/>
              <a:gd name="connsiteY54" fmla="*/ 525878 h 607145"/>
              <a:gd name="connsiteX55" fmla="*/ 160487 w 608250"/>
              <a:gd name="connsiteY55" fmla="*/ 537804 h 607145"/>
              <a:gd name="connsiteX56" fmla="*/ 186394 w 608250"/>
              <a:gd name="connsiteY56" fmla="*/ 537804 h 607145"/>
              <a:gd name="connsiteX57" fmla="*/ 221835 w 608250"/>
              <a:gd name="connsiteY57" fmla="*/ 552422 h 607145"/>
              <a:gd name="connsiteX58" fmla="*/ 240230 w 608250"/>
              <a:gd name="connsiteY58" fmla="*/ 570791 h 607145"/>
              <a:gd name="connsiteX59" fmla="*/ 253810 w 608250"/>
              <a:gd name="connsiteY59" fmla="*/ 576369 h 607145"/>
              <a:gd name="connsiteX60" fmla="*/ 261129 w 608250"/>
              <a:gd name="connsiteY60" fmla="*/ 575023 h 607145"/>
              <a:gd name="connsiteX61" fmla="*/ 285206 w 608250"/>
              <a:gd name="connsiteY61" fmla="*/ 565117 h 607145"/>
              <a:gd name="connsiteX62" fmla="*/ 304275 w 608250"/>
              <a:gd name="connsiteY62" fmla="*/ 561270 h 607145"/>
              <a:gd name="connsiteX63" fmla="*/ 323440 w 608250"/>
              <a:gd name="connsiteY63" fmla="*/ 565117 h 607145"/>
              <a:gd name="connsiteX64" fmla="*/ 347421 w 608250"/>
              <a:gd name="connsiteY64" fmla="*/ 575023 h 607145"/>
              <a:gd name="connsiteX65" fmla="*/ 354740 w 608250"/>
              <a:gd name="connsiteY65" fmla="*/ 576369 h 607145"/>
              <a:gd name="connsiteX66" fmla="*/ 368416 w 608250"/>
              <a:gd name="connsiteY66" fmla="*/ 570791 h 607145"/>
              <a:gd name="connsiteX67" fmla="*/ 386714 w 608250"/>
              <a:gd name="connsiteY67" fmla="*/ 552422 h 607145"/>
              <a:gd name="connsiteX68" fmla="*/ 422156 w 608250"/>
              <a:gd name="connsiteY68" fmla="*/ 537804 h 607145"/>
              <a:gd name="connsiteX69" fmla="*/ 448159 w 608250"/>
              <a:gd name="connsiteY69" fmla="*/ 537804 h 607145"/>
              <a:gd name="connsiteX70" fmla="*/ 465879 w 608250"/>
              <a:gd name="connsiteY70" fmla="*/ 525878 h 607145"/>
              <a:gd name="connsiteX71" fmla="*/ 475703 w 608250"/>
              <a:gd name="connsiteY71" fmla="*/ 501931 h 607145"/>
              <a:gd name="connsiteX72" fmla="*/ 502861 w 608250"/>
              <a:gd name="connsiteY72" fmla="*/ 474810 h 607145"/>
              <a:gd name="connsiteX73" fmla="*/ 526842 w 608250"/>
              <a:gd name="connsiteY73" fmla="*/ 465000 h 607145"/>
              <a:gd name="connsiteX74" fmla="*/ 538784 w 608250"/>
              <a:gd name="connsiteY74" fmla="*/ 447304 h 607145"/>
              <a:gd name="connsiteX75" fmla="*/ 538784 w 608250"/>
              <a:gd name="connsiteY75" fmla="*/ 421337 h 607145"/>
              <a:gd name="connsiteX76" fmla="*/ 553423 w 608250"/>
              <a:gd name="connsiteY76" fmla="*/ 385945 h 607145"/>
              <a:gd name="connsiteX77" fmla="*/ 571818 w 608250"/>
              <a:gd name="connsiteY77" fmla="*/ 367672 h 607145"/>
              <a:gd name="connsiteX78" fmla="*/ 575766 w 608250"/>
              <a:gd name="connsiteY78" fmla="*/ 346707 h 607145"/>
              <a:gd name="connsiteX79" fmla="*/ 565847 w 608250"/>
              <a:gd name="connsiteY79" fmla="*/ 322759 h 607145"/>
              <a:gd name="connsiteX80" fmla="*/ 565847 w 608250"/>
              <a:gd name="connsiteY80" fmla="*/ 284578 h 607145"/>
              <a:gd name="connsiteX81" fmla="*/ 575766 w 608250"/>
              <a:gd name="connsiteY81" fmla="*/ 260535 h 607145"/>
              <a:gd name="connsiteX82" fmla="*/ 571625 w 608250"/>
              <a:gd name="connsiteY82" fmla="*/ 239665 h 607145"/>
              <a:gd name="connsiteX83" fmla="*/ 553327 w 608250"/>
              <a:gd name="connsiteY83" fmla="*/ 221296 h 607145"/>
              <a:gd name="connsiteX84" fmla="*/ 538688 w 608250"/>
              <a:gd name="connsiteY84" fmla="*/ 185904 h 607145"/>
              <a:gd name="connsiteX85" fmla="*/ 538688 w 608250"/>
              <a:gd name="connsiteY85" fmla="*/ 160033 h 607145"/>
              <a:gd name="connsiteX86" fmla="*/ 526746 w 608250"/>
              <a:gd name="connsiteY86" fmla="*/ 142337 h 607145"/>
              <a:gd name="connsiteX87" fmla="*/ 502669 w 608250"/>
              <a:gd name="connsiteY87" fmla="*/ 132431 h 607145"/>
              <a:gd name="connsiteX88" fmla="*/ 475606 w 608250"/>
              <a:gd name="connsiteY88" fmla="*/ 105406 h 607145"/>
              <a:gd name="connsiteX89" fmla="*/ 465687 w 608250"/>
              <a:gd name="connsiteY89" fmla="*/ 81459 h 607145"/>
              <a:gd name="connsiteX90" fmla="*/ 447966 w 608250"/>
              <a:gd name="connsiteY90" fmla="*/ 69534 h 607145"/>
              <a:gd name="connsiteX91" fmla="*/ 422348 w 608250"/>
              <a:gd name="connsiteY91" fmla="*/ 69534 h 607145"/>
              <a:gd name="connsiteX92" fmla="*/ 386907 w 608250"/>
              <a:gd name="connsiteY92" fmla="*/ 54915 h 607145"/>
              <a:gd name="connsiteX93" fmla="*/ 368512 w 608250"/>
              <a:gd name="connsiteY93" fmla="*/ 36546 h 607145"/>
              <a:gd name="connsiteX94" fmla="*/ 354933 w 608250"/>
              <a:gd name="connsiteY94" fmla="*/ 30872 h 607145"/>
              <a:gd name="connsiteX95" fmla="*/ 347613 w 608250"/>
              <a:gd name="connsiteY95" fmla="*/ 32314 h 607145"/>
              <a:gd name="connsiteX96" fmla="*/ 323536 w 608250"/>
              <a:gd name="connsiteY96" fmla="*/ 42220 h 607145"/>
              <a:gd name="connsiteX97" fmla="*/ 304467 w 608250"/>
              <a:gd name="connsiteY97" fmla="*/ 46067 h 607145"/>
              <a:gd name="connsiteX98" fmla="*/ 285302 w 608250"/>
              <a:gd name="connsiteY98" fmla="*/ 42220 h 607145"/>
              <a:gd name="connsiteX99" fmla="*/ 261322 w 608250"/>
              <a:gd name="connsiteY99" fmla="*/ 32314 h 607145"/>
              <a:gd name="connsiteX100" fmla="*/ 254002 w 608250"/>
              <a:gd name="connsiteY100" fmla="*/ 30872 h 607145"/>
              <a:gd name="connsiteX101" fmla="*/ 253617 w 608250"/>
              <a:gd name="connsiteY101" fmla="*/ 0 h 607145"/>
              <a:gd name="connsiteX102" fmla="*/ 272686 w 608250"/>
              <a:gd name="connsiteY102" fmla="*/ 3847 h 607145"/>
              <a:gd name="connsiteX103" fmla="*/ 296763 w 608250"/>
              <a:gd name="connsiteY103" fmla="*/ 13753 h 607145"/>
              <a:gd name="connsiteX104" fmla="*/ 311498 w 608250"/>
              <a:gd name="connsiteY104" fmla="*/ 13753 h 607145"/>
              <a:gd name="connsiteX105" fmla="*/ 335479 w 608250"/>
              <a:gd name="connsiteY105" fmla="*/ 3847 h 607145"/>
              <a:gd name="connsiteX106" fmla="*/ 354644 w 608250"/>
              <a:gd name="connsiteY106" fmla="*/ 0 h 607145"/>
              <a:gd name="connsiteX107" fmla="*/ 390085 w 608250"/>
              <a:gd name="connsiteY107" fmla="*/ 14618 h 607145"/>
              <a:gd name="connsiteX108" fmla="*/ 408480 w 608250"/>
              <a:gd name="connsiteY108" fmla="*/ 32988 h 607145"/>
              <a:gd name="connsiteX109" fmla="*/ 422059 w 608250"/>
              <a:gd name="connsiteY109" fmla="*/ 38566 h 607145"/>
              <a:gd name="connsiteX110" fmla="*/ 447966 w 608250"/>
              <a:gd name="connsiteY110" fmla="*/ 38566 h 607145"/>
              <a:gd name="connsiteX111" fmla="*/ 494194 w 608250"/>
              <a:gd name="connsiteY111" fmla="*/ 69534 h 607145"/>
              <a:gd name="connsiteX112" fmla="*/ 504113 w 608250"/>
              <a:gd name="connsiteY112" fmla="*/ 93577 h 607145"/>
              <a:gd name="connsiteX113" fmla="*/ 514515 w 608250"/>
              <a:gd name="connsiteY113" fmla="*/ 103964 h 607145"/>
              <a:gd name="connsiteX114" fmla="*/ 538495 w 608250"/>
              <a:gd name="connsiteY114" fmla="*/ 113870 h 607145"/>
              <a:gd name="connsiteX115" fmla="*/ 569506 w 608250"/>
              <a:gd name="connsiteY115" fmla="*/ 160033 h 607145"/>
              <a:gd name="connsiteX116" fmla="*/ 569506 w 608250"/>
              <a:gd name="connsiteY116" fmla="*/ 185904 h 607145"/>
              <a:gd name="connsiteX117" fmla="*/ 575092 w 608250"/>
              <a:gd name="connsiteY117" fmla="*/ 199561 h 607145"/>
              <a:gd name="connsiteX118" fmla="*/ 593583 w 608250"/>
              <a:gd name="connsiteY118" fmla="*/ 217737 h 607145"/>
              <a:gd name="connsiteX119" fmla="*/ 604370 w 608250"/>
              <a:gd name="connsiteY119" fmla="*/ 272268 h 607145"/>
              <a:gd name="connsiteX120" fmla="*/ 594546 w 608250"/>
              <a:gd name="connsiteY120" fmla="*/ 296215 h 607145"/>
              <a:gd name="connsiteX121" fmla="*/ 594546 w 608250"/>
              <a:gd name="connsiteY121" fmla="*/ 310930 h 607145"/>
              <a:gd name="connsiteX122" fmla="*/ 604370 w 608250"/>
              <a:gd name="connsiteY122" fmla="*/ 334973 h 607145"/>
              <a:gd name="connsiteX123" fmla="*/ 593583 w 608250"/>
              <a:gd name="connsiteY123" fmla="*/ 389408 h 607145"/>
              <a:gd name="connsiteX124" fmla="*/ 575285 w 608250"/>
              <a:gd name="connsiteY124" fmla="*/ 407777 h 607145"/>
              <a:gd name="connsiteX125" fmla="*/ 569603 w 608250"/>
              <a:gd name="connsiteY125" fmla="*/ 421337 h 607145"/>
              <a:gd name="connsiteX126" fmla="*/ 569603 w 608250"/>
              <a:gd name="connsiteY126" fmla="*/ 447304 h 607145"/>
              <a:gd name="connsiteX127" fmla="*/ 538688 w 608250"/>
              <a:gd name="connsiteY127" fmla="*/ 493468 h 607145"/>
              <a:gd name="connsiteX128" fmla="*/ 514611 w 608250"/>
              <a:gd name="connsiteY128" fmla="*/ 503277 h 607145"/>
              <a:gd name="connsiteX129" fmla="*/ 504210 w 608250"/>
              <a:gd name="connsiteY129" fmla="*/ 513664 h 607145"/>
              <a:gd name="connsiteX130" fmla="*/ 494386 w 608250"/>
              <a:gd name="connsiteY130" fmla="*/ 537708 h 607145"/>
              <a:gd name="connsiteX131" fmla="*/ 448159 w 608250"/>
              <a:gd name="connsiteY131" fmla="*/ 568579 h 607145"/>
              <a:gd name="connsiteX132" fmla="*/ 422156 w 608250"/>
              <a:gd name="connsiteY132" fmla="*/ 568579 h 607145"/>
              <a:gd name="connsiteX133" fmla="*/ 408576 w 608250"/>
              <a:gd name="connsiteY133" fmla="*/ 574254 h 607145"/>
              <a:gd name="connsiteX134" fmla="*/ 390181 w 608250"/>
              <a:gd name="connsiteY134" fmla="*/ 592527 h 607145"/>
              <a:gd name="connsiteX135" fmla="*/ 354740 w 608250"/>
              <a:gd name="connsiteY135" fmla="*/ 607145 h 607145"/>
              <a:gd name="connsiteX136" fmla="*/ 335671 w 608250"/>
              <a:gd name="connsiteY136" fmla="*/ 603298 h 607145"/>
              <a:gd name="connsiteX137" fmla="*/ 311594 w 608250"/>
              <a:gd name="connsiteY137" fmla="*/ 593488 h 607145"/>
              <a:gd name="connsiteX138" fmla="*/ 296859 w 608250"/>
              <a:gd name="connsiteY138" fmla="*/ 593488 h 607145"/>
              <a:gd name="connsiteX139" fmla="*/ 272878 w 608250"/>
              <a:gd name="connsiteY139" fmla="*/ 603298 h 607145"/>
              <a:gd name="connsiteX140" fmla="*/ 253713 w 608250"/>
              <a:gd name="connsiteY140" fmla="*/ 607145 h 607145"/>
              <a:gd name="connsiteX141" fmla="*/ 218272 w 608250"/>
              <a:gd name="connsiteY141" fmla="*/ 592527 h 607145"/>
              <a:gd name="connsiteX142" fmla="*/ 199877 w 608250"/>
              <a:gd name="connsiteY142" fmla="*/ 574254 h 607145"/>
              <a:gd name="connsiteX143" fmla="*/ 186298 w 608250"/>
              <a:gd name="connsiteY143" fmla="*/ 568579 h 607145"/>
              <a:gd name="connsiteX144" fmla="*/ 160391 w 608250"/>
              <a:gd name="connsiteY144" fmla="*/ 568579 h 607145"/>
              <a:gd name="connsiteX145" fmla="*/ 114163 w 608250"/>
              <a:gd name="connsiteY145" fmla="*/ 537708 h 607145"/>
              <a:gd name="connsiteX146" fmla="*/ 104244 w 608250"/>
              <a:gd name="connsiteY146" fmla="*/ 513664 h 607145"/>
              <a:gd name="connsiteX147" fmla="*/ 93842 w 608250"/>
              <a:gd name="connsiteY147" fmla="*/ 503277 h 607145"/>
              <a:gd name="connsiteX148" fmla="*/ 69862 w 608250"/>
              <a:gd name="connsiteY148" fmla="*/ 493468 h 607145"/>
              <a:gd name="connsiteX149" fmla="*/ 38851 w 608250"/>
              <a:gd name="connsiteY149" fmla="*/ 447304 h 607145"/>
              <a:gd name="connsiteX150" fmla="*/ 38851 w 608250"/>
              <a:gd name="connsiteY150" fmla="*/ 421337 h 607145"/>
              <a:gd name="connsiteX151" fmla="*/ 33265 w 608250"/>
              <a:gd name="connsiteY151" fmla="*/ 407777 h 607145"/>
              <a:gd name="connsiteX152" fmla="*/ 14581 w 608250"/>
              <a:gd name="connsiteY152" fmla="*/ 389408 h 607145"/>
              <a:gd name="connsiteX153" fmla="*/ 3795 w 608250"/>
              <a:gd name="connsiteY153" fmla="*/ 334973 h 607145"/>
              <a:gd name="connsiteX154" fmla="*/ 13714 w 608250"/>
              <a:gd name="connsiteY154" fmla="*/ 310930 h 607145"/>
              <a:gd name="connsiteX155" fmla="*/ 13714 w 608250"/>
              <a:gd name="connsiteY155" fmla="*/ 296215 h 607145"/>
              <a:gd name="connsiteX156" fmla="*/ 3795 w 608250"/>
              <a:gd name="connsiteY156" fmla="*/ 272268 h 607145"/>
              <a:gd name="connsiteX157" fmla="*/ 14774 w 608250"/>
              <a:gd name="connsiteY157" fmla="*/ 217737 h 607145"/>
              <a:gd name="connsiteX158" fmla="*/ 33072 w 608250"/>
              <a:gd name="connsiteY158" fmla="*/ 199368 h 607145"/>
              <a:gd name="connsiteX159" fmla="*/ 38754 w 608250"/>
              <a:gd name="connsiteY159" fmla="*/ 185808 h 607145"/>
              <a:gd name="connsiteX160" fmla="*/ 38754 w 608250"/>
              <a:gd name="connsiteY160" fmla="*/ 159937 h 607145"/>
              <a:gd name="connsiteX161" fmla="*/ 69669 w 608250"/>
              <a:gd name="connsiteY161" fmla="*/ 113774 h 607145"/>
              <a:gd name="connsiteX162" fmla="*/ 93746 w 608250"/>
              <a:gd name="connsiteY162" fmla="*/ 103868 h 607145"/>
              <a:gd name="connsiteX163" fmla="*/ 104147 w 608250"/>
              <a:gd name="connsiteY163" fmla="*/ 93481 h 607145"/>
              <a:gd name="connsiteX164" fmla="*/ 113971 w 608250"/>
              <a:gd name="connsiteY164" fmla="*/ 69534 h 607145"/>
              <a:gd name="connsiteX165" fmla="*/ 160198 w 608250"/>
              <a:gd name="connsiteY165" fmla="*/ 38566 h 607145"/>
              <a:gd name="connsiteX166" fmla="*/ 186202 w 608250"/>
              <a:gd name="connsiteY166" fmla="*/ 38566 h 607145"/>
              <a:gd name="connsiteX167" fmla="*/ 199781 w 608250"/>
              <a:gd name="connsiteY167" fmla="*/ 32988 h 607145"/>
              <a:gd name="connsiteX168" fmla="*/ 218176 w 608250"/>
              <a:gd name="connsiteY168" fmla="*/ 14618 h 607145"/>
              <a:gd name="connsiteX169" fmla="*/ 253617 w 608250"/>
              <a:gd name="connsiteY169" fmla="*/ 0 h 60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608250" h="607145">
                <a:moveTo>
                  <a:pt x="304192" y="143036"/>
                </a:moveTo>
                <a:cubicBezTo>
                  <a:pt x="312670" y="143036"/>
                  <a:pt x="319606" y="149959"/>
                  <a:pt x="319606" y="158421"/>
                </a:cubicBezTo>
                <a:lnTo>
                  <a:pt x="319606" y="189768"/>
                </a:lnTo>
                <a:lnTo>
                  <a:pt x="360935" y="189768"/>
                </a:lnTo>
                <a:cubicBezTo>
                  <a:pt x="369413" y="189768"/>
                  <a:pt x="376350" y="196691"/>
                  <a:pt x="376350" y="205153"/>
                </a:cubicBezTo>
                <a:cubicBezTo>
                  <a:pt x="376350" y="213615"/>
                  <a:pt x="369413" y="220538"/>
                  <a:pt x="360935" y="220538"/>
                </a:cubicBezTo>
                <a:lnTo>
                  <a:pt x="281841" y="220538"/>
                </a:lnTo>
                <a:cubicBezTo>
                  <a:pt x="263247" y="220538"/>
                  <a:pt x="248026" y="235731"/>
                  <a:pt x="248026" y="254289"/>
                </a:cubicBezTo>
                <a:cubicBezTo>
                  <a:pt x="248026" y="272847"/>
                  <a:pt x="263247" y="288040"/>
                  <a:pt x="281841" y="288040"/>
                </a:cubicBezTo>
                <a:lnTo>
                  <a:pt x="326639" y="288040"/>
                </a:lnTo>
                <a:cubicBezTo>
                  <a:pt x="362284" y="288040"/>
                  <a:pt x="391186" y="316887"/>
                  <a:pt x="391186" y="352465"/>
                </a:cubicBezTo>
                <a:cubicBezTo>
                  <a:pt x="391186" y="387754"/>
                  <a:pt x="362670" y="416505"/>
                  <a:pt x="327409" y="416986"/>
                </a:cubicBezTo>
                <a:lnTo>
                  <a:pt x="327024" y="416986"/>
                </a:lnTo>
                <a:lnTo>
                  <a:pt x="319606" y="416986"/>
                </a:lnTo>
                <a:lnTo>
                  <a:pt x="319606" y="449006"/>
                </a:lnTo>
                <a:cubicBezTo>
                  <a:pt x="319606" y="457468"/>
                  <a:pt x="312670" y="464391"/>
                  <a:pt x="304192" y="464391"/>
                </a:cubicBezTo>
                <a:cubicBezTo>
                  <a:pt x="295714" y="464391"/>
                  <a:pt x="288777" y="457468"/>
                  <a:pt x="288777" y="449006"/>
                </a:cubicBezTo>
                <a:lnTo>
                  <a:pt x="288777" y="416986"/>
                </a:lnTo>
                <a:lnTo>
                  <a:pt x="246003" y="416986"/>
                </a:lnTo>
                <a:cubicBezTo>
                  <a:pt x="237525" y="416986"/>
                  <a:pt x="230588" y="410063"/>
                  <a:pt x="230588" y="401601"/>
                </a:cubicBezTo>
                <a:cubicBezTo>
                  <a:pt x="230588" y="393139"/>
                  <a:pt x="237525" y="386216"/>
                  <a:pt x="246003" y="386216"/>
                </a:cubicBezTo>
                <a:lnTo>
                  <a:pt x="326542" y="386216"/>
                </a:lnTo>
                <a:cubicBezTo>
                  <a:pt x="345136" y="386216"/>
                  <a:pt x="360357" y="371119"/>
                  <a:pt x="360357" y="352465"/>
                </a:cubicBezTo>
                <a:cubicBezTo>
                  <a:pt x="360357" y="333907"/>
                  <a:pt x="345136" y="318810"/>
                  <a:pt x="326542" y="318810"/>
                </a:cubicBezTo>
                <a:lnTo>
                  <a:pt x="281745" y="318810"/>
                </a:lnTo>
                <a:cubicBezTo>
                  <a:pt x="246099" y="318810"/>
                  <a:pt x="217101" y="289963"/>
                  <a:pt x="217101" y="254289"/>
                </a:cubicBezTo>
                <a:cubicBezTo>
                  <a:pt x="217101" y="218615"/>
                  <a:pt x="246099" y="189768"/>
                  <a:pt x="281745" y="189768"/>
                </a:cubicBezTo>
                <a:lnTo>
                  <a:pt x="288777" y="189768"/>
                </a:lnTo>
                <a:lnTo>
                  <a:pt x="288777" y="158421"/>
                </a:lnTo>
                <a:cubicBezTo>
                  <a:pt x="288777" y="149959"/>
                  <a:pt x="295714" y="143036"/>
                  <a:pt x="304192" y="143036"/>
                </a:cubicBezTo>
                <a:close/>
                <a:moveTo>
                  <a:pt x="254002" y="30872"/>
                </a:moveTo>
                <a:cubicBezTo>
                  <a:pt x="248802" y="30872"/>
                  <a:pt x="243986" y="32988"/>
                  <a:pt x="240326" y="36546"/>
                </a:cubicBezTo>
                <a:lnTo>
                  <a:pt x="222028" y="54915"/>
                </a:lnTo>
                <a:cubicBezTo>
                  <a:pt x="212494" y="64244"/>
                  <a:pt x="199877" y="69534"/>
                  <a:pt x="186587" y="69534"/>
                </a:cubicBezTo>
                <a:lnTo>
                  <a:pt x="160584" y="69534"/>
                </a:lnTo>
                <a:cubicBezTo>
                  <a:pt x="152879" y="69534"/>
                  <a:pt x="145849" y="74246"/>
                  <a:pt x="142863" y="81459"/>
                </a:cubicBezTo>
                <a:lnTo>
                  <a:pt x="133040" y="105406"/>
                </a:lnTo>
                <a:cubicBezTo>
                  <a:pt x="127839" y="117717"/>
                  <a:pt x="118208" y="127334"/>
                  <a:pt x="105881" y="132431"/>
                </a:cubicBezTo>
                <a:lnTo>
                  <a:pt x="81900" y="142337"/>
                </a:lnTo>
                <a:cubicBezTo>
                  <a:pt x="74581" y="145319"/>
                  <a:pt x="69958" y="152243"/>
                  <a:pt x="69958" y="160033"/>
                </a:cubicBezTo>
                <a:lnTo>
                  <a:pt x="69958" y="185904"/>
                </a:lnTo>
                <a:cubicBezTo>
                  <a:pt x="69958" y="199272"/>
                  <a:pt x="64854" y="211871"/>
                  <a:pt x="55319" y="221296"/>
                </a:cubicBezTo>
                <a:lnTo>
                  <a:pt x="36924" y="239665"/>
                </a:lnTo>
                <a:cubicBezTo>
                  <a:pt x="31339" y="245147"/>
                  <a:pt x="29798" y="253418"/>
                  <a:pt x="32687" y="260535"/>
                </a:cubicBezTo>
                <a:lnTo>
                  <a:pt x="42607" y="284578"/>
                </a:lnTo>
                <a:cubicBezTo>
                  <a:pt x="47711" y="296889"/>
                  <a:pt x="47711" y="310449"/>
                  <a:pt x="42607" y="322759"/>
                </a:cubicBezTo>
                <a:lnTo>
                  <a:pt x="32687" y="346707"/>
                </a:lnTo>
                <a:cubicBezTo>
                  <a:pt x="29605" y="353920"/>
                  <a:pt x="31339" y="362094"/>
                  <a:pt x="36828" y="367672"/>
                </a:cubicBezTo>
                <a:lnTo>
                  <a:pt x="55223" y="385945"/>
                </a:lnTo>
                <a:cubicBezTo>
                  <a:pt x="64565" y="395467"/>
                  <a:pt x="69862" y="408065"/>
                  <a:pt x="69862" y="421337"/>
                </a:cubicBezTo>
                <a:lnTo>
                  <a:pt x="69862" y="447304"/>
                </a:lnTo>
                <a:cubicBezTo>
                  <a:pt x="69862" y="454998"/>
                  <a:pt x="74581" y="462019"/>
                  <a:pt x="81804" y="465000"/>
                </a:cubicBezTo>
                <a:lnTo>
                  <a:pt x="105785" y="474810"/>
                </a:lnTo>
                <a:cubicBezTo>
                  <a:pt x="118112" y="480003"/>
                  <a:pt x="127743" y="489621"/>
                  <a:pt x="132847" y="501931"/>
                </a:cubicBezTo>
                <a:lnTo>
                  <a:pt x="142767" y="525878"/>
                </a:lnTo>
                <a:cubicBezTo>
                  <a:pt x="145752" y="533187"/>
                  <a:pt x="152686" y="537804"/>
                  <a:pt x="160487" y="537804"/>
                </a:cubicBezTo>
                <a:lnTo>
                  <a:pt x="186394" y="537804"/>
                </a:lnTo>
                <a:cubicBezTo>
                  <a:pt x="199877" y="537804"/>
                  <a:pt x="212397" y="542901"/>
                  <a:pt x="221835" y="552422"/>
                </a:cubicBezTo>
                <a:lnTo>
                  <a:pt x="240230" y="570791"/>
                </a:lnTo>
                <a:cubicBezTo>
                  <a:pt x="243794" y="574350"/>
                  <a:pt x="248705" y="576369"/>
                  <a:pt x="253810" y="576369"/>
                </a:cubicBezTo>
                <a:cubicBezTo>
                  <a:pt x="256314" y="576369"/>
                  <a:pt x="258818" y="575985"/>
                  <a:pt x="261129" y="575023"/>
                </a:cubicBezTo>
                <a:lnTo>
                  <a:pt x="285206" y="565117"/>
                </a:lnTo>
                <a:cubicBezTo>
                  <a:pt x="291177" y="562520"/>
                  <a:pt x="297726" y="561270"/>
                  <a:pt x="304275" y="561270"/>
                </a:cubicBezTo>
                <a:cubicBezTo>
                  <a:pt x="310824" y="561270"/>
                  <a:pt x="317276" y="562520"/>
                  <a:pt x="323440" y="565117"/>
                </a:cubicBezTo>
                <a:lnTo>
                  <a:pt x="347421" y="575023"/>
                </a:lnTo>
                <a:cubicBezTo>
                  <a:pt x="349732" y="575889"/>
                  <a:pt x="352236" y="576369"/>
                  <a:pt x="354740" y="576369"/>
                </a:cubicBezTo>
                <a:cubicBezTo>
                  <a:pt x="359941" y="576369"/>
                  <a:pt x="364756" y="574350"/>
                  <a:pt x="368416" y="570791"/>
                </a:cubicBezTo>
                <a:lnTo>
                  <a:pt x="386714" y="552422"/>
                </a:lnTo>
                <a:cubicBezTo>
                  <a:pt x="396249" y="543093"/>
                  <a:pt x="408865" y="537804"/>
                  <a:pt x="422156" y="537804"/>
                </a:cubicBezTo>
                <a:lnTo>
                  <a:pt x="448159" y="537804"/>
                </a:lnTo>
                <a:cubicBezTo>
                  <a:pt x="455863" y="537804"/>
                  <a:pt x="462894" y="533091"/>
                  <a:pt x="465879" y="525878"/>
                </a:cubicBezTo>
                <a:lnTo>
                  <a:pt x="475703" y="501931"/>
                </a:lnTo>
                <a:cubicBezTo>
                  <a:pt x="480903" y="489621"/>
                  <a:pt x="490534" y="480003"/>
                  <a:pt x="502861" y="474810"/>
                </a:cubicBezTo>
                <a:lnTo>
                  <a:pt x="526842" y="465000"/>
                </a:lnTo>
                <a:cubicBezTo>
                  <a:pt x="534161" y="462019"/>
                  <a:pt x="538784" y="455094"/>
                  <a:pt x="538784" y="447304"/>
                </a:cubicBezTo>
                <a:lnTo>
                  <a:pt x="538784" y="421337"/>
                </a:lnTo>
                <a:cubicBezTo>
                  <a:pt x="538784" y="407873"/>
                  <a:pt x="543888" y="395467"/>
                  <a:pt x="553423" y="385945"/>
                </a:cubicBezTo>
                <a:lnTo>
                  <a:pt x="571818" y="367672"/>
                </a:lnTo>
                <a:cubicBezTo>
                  <a:pt x="577307" y="362094"/>
                  <a:pt x="578944" y="353920"/>
                  <a:pt x="575766" y="346707"/>
                </a:cubicBezTo>
                <a:lnTo>
                  <a:pt x="565847" y="322759"/>
                </a:lnTo>
                <a:cubicBezTo>
                  <a:pt x="560742" y="310449"/>
                  <a:pt x="560742" y="296889"/>
                  <a:pt x="565847" y="284578"/>
                </a:cubicBezTo>
                <a:lnTo>
                  <a:pt x="575766" y="260535"/>
                </a:lnTo>
                <a:cubicBezTo>
                  <a:pt x="578848" y="253418"/>
                  <a:pt x="577211" y="245147"/>
                  <a:pt x="571625" y="239665"/>
                </a:cubicBezTo>
                <a:lnTo>
                  <a:pt x="553327" y="221296"/>
                </a:lnTo>
                <a:cubicBezTo>
                  <a:pt x="543888" y="211871"/>
                  <a:pt x="538688" y="199272"/>
                  <a:pt x="538688" y="185904"/>
                </a:cubicBezTo>
                <a:lnTo>
                  <a:pt x="538688" y="160033"/>
                </a:lnTo>
                <a:cubicBezTo>
                  <a:pt x="538688" y="152339"/>
                  <a:pt x="533872" y="145319"/>
                  <a:pt x="526746" y="142337"/>
                </a:cubicBezTo>
                <a:lnTo>
                  <a:pt x="502669" y="132431"/>
                </a:lnTo>
                <a:cubicBezTo>
                  <a:pt x="490341" y="127334"/>
                  <a:pt x="480711" y="117717"/>
                  <a:pt x="475606" y="105406"/>
                </a:cubicBezTo>
                <a:lnTo>
                  <a:pt x="465687" y="81459"/>
                </a:lnTo>
                <a:cubicBezTo>
                  <a:pt x="462797" y="74150"/>
                  <a:pt x="455863" y="69534"/>
                  <a:pt x="447966" y="69534"/>
                </a:cubicBezTo>
                <a:lnTo>
                  <a:pt x="422348" y="69534"/>
                </a:lnTo>
                <a:cubicBezTo>
                  <a:pt x="408961" y="69534"/>
                  <a:pt x="396345" y="64340"/>
                  <a:pt x="386907" y="54915"/>
                </a:cubicBezTo>
                <a:lnTo>
                  <a:pt x="368512" y="36546"/>
                </a:lnTo>
                <a:cubicBezTo>
                  <a:pt x="364949" y="32988"/>
                  <a:pt x="360037" y="30872"/>
                  <a:pt x="354933" y="30872"/>
                </a:cubicBezTo>
                <a:cubicBezTo>
                  <a:pt x="352429" y="30872"/>
                  <a:pt x="349925" y="31256"/>
                  <a:pt x="347613" y="32314"/>
                </a:cubicBezTo>
                <a:lnTo>
                  <a:pt x="323536" y="42220"/>
                </a:lnTo>
                <a:cubicBezTo>
                  <a:pt x="317565" y="44721"/>
                  <a:pt x="311016" y="46067"/>
                  <a:pt x="304467" y="46067"/>
                </a:cubicBezTo>
                <a:cubicBezTo>
                  <a:pt x="297918" y="46067"/>
                  <a:pt x="291466" y="44721"/>
                  <a:pt x="285302" y="42220"/>
                </a:cubicBezTo>
                <a:lnTo>
                  <a:pt x="261322" y="32314"/>
                </a:lnTo>
                <a:cubicBezTo>
                  <a:pt x="259010" y="31449"/>
                  <a:pt x="256506" y="30872"/>
                  <a:pt x="254002" y="30872"/>
                </a:cubicBezTo>
                <a:close/>
                <a:moveTo>
                  <a:pt x="253617" y="0"/>
                </a:moveTo>
                <a:cubicBezTo>
                  <a:pt x="260166" y="0"/>
                  <a:pt x="266522" y="1250"/>
                  <a:pt x="272686" y="3847"/>
                </a:cubicBezTo>
                <a:lnTo>
                  <a:pt x="296763" y="13753"/>
                </a:lnTo>
                <a:cubicBezTo>
                  <a:pt x="301482" y="15676"/>
                  <a:pt x="306779" y="15676"/>
                  <a:pt x="311498" y="13753"/>
                </a:cubicBezTo>
                <a:lnTo>
                  <a:pt x="335479" y="3847"/>
                </a:lnTo>
                <a:cubicBezTo>
                  <a:pt x="341546" y="1250"/>
                  <a:pt x="348095" y="0"/>
                  <a:pt x="354644" y="0"/>
                </a:cubicBezTo>
                <a:cubicBezTo>
                  <a:pt x="368031" y="0"/>
                  <a:pt x="380551" y="5097"/>
                  <a:pt x="390085" y="14618"/>
                </a:cubicBezTo>
                <a:lnTo>
                  <a:pt x="408480" y="32988"/>
                </a:lnTo>
                <a:cubicBezTo>
                  <a:pt x="412043" y="36546"/>
                  <a:pt x="416955" y="38566"/>
                  <a:pt x="422059" y="38566"/>
                </a:cubicBezTo>
                <a:lnTo>
                  <a:pt x="447966" y="38566"/>
                </a:lnTo>
                <a:cubicBezTo>
                  <a:pt x="468287" y="38566"/>
                  <a:pt x="486393" y="50780"/>
                  <a:pt x="494194" y="69534"/>
                </a:cubicBezTo>
                <a:lnTo>
                  <a:pt x="504113" y="93577"/>
                </a:lnTo>
                <a:cubicBezTo>
                  <a:pt x="506040" y="98386"/>
                  <a:pt x="509796" y="102040"/>
                  <a:pt x="514515" y="103964"/>
                </a:cubicBezTo>
                <a:lnTo>
                  <a:pt x="538495" y="113870"/>
                </a:lnTo>
                <a:cubicBezTo>
                  <a:pt x="557372" y="121564"/>
                  <a:pt x="569506" y="139740"/>
                  <a:pt x="569506" y="160033"/>
                </a:cubicBezTo>
                <a:lnTo>
                  <a:pt x="569506" y="185904"/>
                </a:lnTo>
                <a:cubicBezTo>
                  <a:pt x="569506" y="191097"/>
                  <a:pt x="571529" y="195906"/>
                  <a:pt x="575092" y="199561"/>
                </a:cubicBezTo>
                <a:lnTo>
                  <a:pt x="593583" y="217737"/>
                </a:lnTo>
                <a:cubicBezTo>
                  <a:pt x="607837" y="232067"/>
                  <a:pt x="612267" y="253514"/>
                  <a:pt x="604370" y="272268"/>
                </a:cubicBezTo>
                <a:lnTo>
                  <a:pt x="594546" y="296215"/>
                </a:lnTo>
                <a:cubicBezTo>
                  <a:pt x="592620" y="300928"/>
                  <a:pt x="592620" y="306217"/>
                  <a:pt x="594546" y="310930"/>
                </a:cubicBezTo>
                <a:lnTo>
                  <a:pt x="604370" y="334973"/>
                </a:lnTo>
                <a:cubicBezTo>
                  <a:pt x="612074" y="353631"/>
                  <a:pt x="607837" y="375078"/>
                  <a:pt x="593583" y="389408"/>
                </a:cubicBezTo>
                <a:lnTo>
                  <a:pt x="575285" y="407777"/>
                </a:lnTo>
                <a:cubicBezTo>
                  <a:pt x="571625" y="411335"/>
                  <a:pt x="569603" y="416240"/>
                  <a:pt x="569603" y="421337"/>
                </a:cubicBezTo>
                <a:lnTo>
                  <a:pt x="569603" y="447304"/>
                </a:lnTo>
                <a:cubicBezTo>
                  <a:pt x="569603" y="467501"/>
                  <a:pt x="557372" y="485581"/>
                  <a:pt x="538688" y="493468"/>
                </a:cubicBezTo>
                <a:lnTo>
                  <a:pt x="514611" y="503277"/>
                </a:lnTo>
                <a:cubicBezTo>
                  <a:pt x="509892" y="505201"/>
                  <a:pt x="506136" y="508952"/>
                  <a:pt x="504210" y="513664"/>
                </a:cubicBezTo>
                <a:lnTo>
                  <a:pt x="494386" y="537708"/>
                </a:lnTo>
                <a:cubicBezTo>
                  <a:pt x="486682" y="556365"/>
                  <a:pt x="468383" y="568579"/>
                  <a:pt x="448159" y="568579"/>
                </a:cubicBezTo>
                <a:lnTo>
                  <a:pt x="422156" y="568579"/>
                </a:lnTo>
                <a:cubicBezTo>
                  <a:pt x="417051" y="568579"/>
                  <a:pt x="412140" y="570599"/>
                  <a:pt x="408576" y="574254"/>
                </a:cubicBezTo>
                <a:lnTo>
                  <a:pt x="390181" y="592527"/>
                </a:lnTo>
                <a:cubicBezTo>
                  <a:pt x="380743" y="601952"/>
                  <a:pt x="368127" y="607145"/>
                  <a:pt x="354740" y="607145"/>
                </a:cubicBezTo>
                <a:cubicBezTo>
                  <a:pt x="348191" y="607145"/>
                  <a:pt x="341835" y="605895"/>
                  <a:pt x="335671" y="603298"/>
                </a:cubicBezTo>
                <a:lnTo>
                  <a:pt x="311594" y="593488"/>
                </a:lnTo>
                <a:cubicBezTo>
                  <a:pt x="306875" y="591565"/>
                  <a:pt x="301578" y="591565"/>
                  <a:pt x="296859" y="593488"/>
                </a:cubicBezTo>
                <a:lnTo>
                  <a:pt x="272878" y="603298"/>
                </a:lnTo>
                <a:cubicBezTo>
                  <a:pt x="266811" y="605895"/>
                  <a:pt x="260262" y="607145"/>
                  <a:pt x="253713" y="607145"/>
                </a:cubicBezTo>
                <a:cubicBezTo>
                  <a:pt x="240326" y="607145"/>
                  <a:pt x="227806" y="602048"/>
                  <a:pt x="218272" y="592527"/>
                </a:cubicBezTo>
                <a:lnTo>
                  <a:pt x="199877" y="574254"/>
                </a:lnTo>
                <a:cubicBezTo>
                  <a:pt x="196314" y="570599"/>
                  <a:pt x="191402" y="568579"/>
                  <a:pt x="186298" y="568579"/>
                </a:cubicBezTo>
                <a:lnTo>
                  <a:pt x="160391" y="568579"/>
                </a:lnTo>
                <a:cubicBezTo>
                  <a:pt x="140070" y="568579"/>
                  <a:pt x="121964" y="556365"/>
                  <a:pt x="114163" y="537708"/>
                </a:cubicBezTo>
                <a:lnTo>
                  <a:pt x="104244" y="513664"/>
                </a:lnTo>
                <a:cubicBezTo>
                  <a:pt x="102317" y="508952"/>
                  <a:pt x="98561" y="505201"/>
                  <a:pt x="93842" y="503277"/>
                </a:cubicBezTo>
                <a:lnTo>
                  <a:pt x="69862" y="493468"/>
                </a:lnTo>
                <a:cubicBezTo>
                  <a:pt x="50985" y="485774"/>
                  <a:pt x="38851" y="467501"/>
                  <a:pt x="38851" y="447304"/>
                </a:cubicBezTo>
                <a:lnTo>
                  <a:pt x="38851" y="421337"/>
                </a:lnTo>
                <a:cubicBezTo>
                  <a:pt x="38851" y="416240"/>
                  <a:pt x="36828" y="411335"/>
                  <a:pt x="33265" y="407777"/>
                </a:cubicBezTo>
                <a:lnTo>
                  <a:pt x="14581" y="389408"/>
                </a:lnTo>
                <a:cubicBezTo>
                  <a:pt x="328" y="375078"/>
                  <a:pt x="-3910" y="353631"/>
                  <a:pt x="3795" y="334973"/>
                </a:cubicBezTo>
                <a:lnTo>
                  <a:pt x="13714" y="310930"/>
                </a:lnTo>
                <a:cubicBezTo>
                  <a:pt x="15640" y="306217"/>
                  <a:pt x="15640" y="300928"/>
                  <a:pt x="13714" y="296215"/>
                </a:cubicBezTo>
                <a:lnTo>
                  <a:pt x="3795" y="272268"/>
                </a:lnTo>
                <a:cubicBezTo>
                  <a:pt x="-3910" y="253514"/>
                  <a:pt x="328" y="232067"/>
                  <a:pt x="14774" y="217737"/>
                </a:cubicBezTo>
                <a:lnTo>
                  <a:pt x="33072" y="199368"/>
                </a:lnTo>
                <a:cubicBezTo>
                  <a:pt x="36732" y="195810"/>
                  <a:pt x="38754" y="190905"/>
                  <a:pt x="38754" y="185808"/>
                </a:cubicBezTo>
                <a:lnTo>
                  <a:pt x="38754" y="159937"/>
                </a:lnTo>
                <a:cubicBezTo>
                  <a:pt x="38754" y="139644"/>
                  <a:pt x="50985" y="121564"/>
                  <a:pt x="69669" y="113774"/>
                </a:cubicBezTo>
                <a:lnTo>
                  <a:pt x="93746" y="103868"/>
                </a:lnTo>
                <a:cubicBezTo>
                  <a:pt x="98465" y="101944"/>
                  <a:pt x="102221" y="98193"/>
                  <a:pt x="104147" y="93481"/>
                </a:cubicBezTo>
                <a:lnTo>
                  <a:pt x="113971" y="69534"/>
                </a:lnTo>
                <a:cubicBezTo>
                  <a:pt x="121675" y="50780"/>
                  <a:pt x="139974" y="38566"/>
                  <a:pt x="160198" y="38566"/>
                </a:cubicBezTo>
                <a:lnTo>
                  <a:pt x="186202" y="38566"/>
                </a:lnTo>
                <a:cubicBezTo>
                  <a:pt x="191306" y="38566"/>
                  <a:pt x="196218" y="36546"/>
                  <a:pt x="199781" y="32988"/>
                </a:cubicBezTo>
                <a:lnTo>
                  <a:pt x="218176" y="14618"/>
                </a:lnTo>
                <a:cubicBezTo>
                  <a:pt x="227614" y="5289"/>
                  <a:pt x="240230" y="0"/>
                  <a:pt x="2536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6" name="badge_126120"/>
          <p:cNvSpPr>
            <a:spLocks noChangeAspect="1"/>
          </p:cNvSpPr>
          <p:nvPr/>
        </p:nvSpPr>
        <p:spPr bwMode="auto">
          <a:xfrm>
            <a:off x="1730505" y="3510893"/>
            <a:ext cx="545369" cy="544379"/>
          </a:xfrm>
          <a:custGeom>
            <a:avLst/>
            <a:gdLst>
              <a:gd name="connsiteX0" fmla="*/ 304192 w 608250"/>
              <a:gd name="connsiteY0" fmla="*/ 143036 h 607145"/>
              <a:gd name="connsiteX1" fmla="*/ 319606 w 608250"/>
              <a:gd name="connsiteY1" fmla="*/ 158421 h 607145"/>
              <a:gd name="connsiteX2" fmla="*/ 319606 w 608250"/>
              <a:gd name="connsiteY2" fmla="*/ 189768 h 607145"/>
              <a:gd name="connsiteX3" fmla="*/ 360935 w 608250"/>
              <a:gd name="connsiteY3" fmla="*/ 189768 h 607145"/>
              <a:gd name="connsiteX4" fmla="*/ 376350 w 608250"/>
              <a:gd name="connsiteY4" fmla="*/ 205153 h 607145"/>
              <a:gd name="connsiteX5" fmla="*/ 360935 w 608250"/>
              <a:gd name="connsiteY5" fmla="*/ 220538 h 607145"/>
              <a:gd name="connsiteX6" fmla="*/ 281841 w 608250"/>
              <a:gd name="connsiteY6" fmla="*/ 220538 h 607145"/>
              <a:gd name="connsiteX7" fmla="*/ 248026 w 608250"/>
              <a:gd name="connsiteY7" fmla="*/ 254289 h 607145"/>
              <a:gd name="connsiteX8" fmla="*/ 281841 w 608250"/>
              <a:gd name="connsiteY8" fmla="*/ 288040 h 607145"/>
              <a:gd name="connsiteX9" fmla="*/ 326639 w 608250"/>
              <a:gd name="connsiteY9" fmla="*/ 288040 h 607145"/>
              <a:gd name="connsiteX10" fmla="*/ 391186 w 608250"/>
              <a:gd name="connsiteY10" fmla="*/ 352465 h 607145"/>
              <a:gd name="connsiteX11" fmla="*/ 327409 w 608250"/>
              <a:gd name="connsiteY11" fmla="*/ 416986 h 607145"/>
              <a:gd name="connsiteX12" fmla="*/ 327024 w 608250"/>
              <a:gd name="connsiteY12" fmla="*/ 416986 h 607145"/>
              <a:gd name="connsiteX13" fmla="*/ 319606 w 608250"/>
              <a:gd name="connsiteY13" fmla="*/ 416986 h 607145"/>
              <a:gd name="connsiteX14" fmla="*/ 319606 w 608250"/>
              <a:gd name="connsiteY14" fmla="*/ 449006 h 607145"/>
              <a:gd name="connsiteX15" fmla="*/ 304192 w 608250"/>
              <a:gd name="connsiteY15" fmla="*/ 464391 h 607145"/>
              <a:gd name="connsiteX16" fmla="*/ 288777 w 608250"/>
              <a:gd name="connsiteY16" fmla="*/ 449006 h 607145"/>
              <a:gd name="connsiteX17" fmla="*/ 288777 w 608250"/>
              <a:gd name="connsiteY17" fmla="*/ 416986 h 607145"/>
              <a:gd name="connsiteX18" fmla="*/ 246003 w 608250"/>
              <a:gd name="connsiteY18" fmla="*/ 416986 h 607145"/>
              <a:gd name="connsiteX19" fmla="*/ 230588 w 608250"/>
              <a:gd name="connsiteY19" fmla="*/ 401601 h 607145"/>
              <a:gd name="connsiteX20" fmla="*/ 246003 w 608250"/>
              <a:gd name="connsiteY20" fmla="*/ 386216 h 607145"/>
              <a:gd name="connsiteX21" fmla="*/ 326542 w 608250"/>
              <a:gd name="connsiteY21" fmla="*/ 386216 h 607145"/>
              <a:gd name="connsiteX22" fmla="*/ 360357 w 608250"/>
              <a:gd name="connsiteY22" fmla="*/ 352465 h 607145"/>
              <a:gd name="connsiteX23" fmla="*/ 326542 w 608250"/>
              <a:gd name="connsiteY23" fmla="*/ 318810 h 607145"/>
              <a:gd name="connsiteX24" fmla="*/ 281745 w 608250"/>
              <a:gd name="connsiteY24" fmla="*/ 318810 h 607145"/>
              <a:gd name="connsiteX25" fmla="*/ 217101 w 608250"/>
              <a:gd name="connsiteY25" fmla="*/ 254289 h 607145"/>
              <a:gd name="connsiteX26" fmla="*/ 281745 w 608250"/>
              <a:gd name="connsiteY26" fmla="*/ 189768 h 607145"/>
              <a:gd name="connsiteX27" fmla="*/ 288777 w 608250"/>
              <a:gd name="connsiteY27" fmla="*/ 189768 h 607145"/>
              <a:gd name="connsiteX28" fmla="*/ 288777 w 608250"/>
              <a:gd name="connsiteY28" fmla="*/ 158421 h 607145"/>
              <a:gd name="connsiteX29" fmla="*/ 304192 w 608250"/>
              <a:gd name="connsiteY29" fmla="*/ 143036 h 607145"/>
              <a:gd name="connsiteX30" fmla="*/ 254002 w 608250"/>
              <a:gd name="connsiteY30" fmla="*/ 30872 h 607145"/>
              <a:gd name="connsiteX31" fmla="*/ 240326 w 608250"/>
              <a:gd name="connsiteY31" fmla="*/ 36546 h 607145"/>
              <a:gd name="connsiteX32" fmla="*/ 222028 w 608250"/>
              <a:gd name="connsiteY32" fmla="*/ 54915 h 607145"/>
              <a:gd name="connsiteX33" fmla="*/ 186587 w 608250"/>
              <a:gd name="connsiteY33" fmla="*/ 69534 h 607145"/>
              <a:gd name="connsiteX34" fmla="*/ 160584 w 608250"/>
              <a:gd name="connsiteY34" fmla="*/ 69534 h 607145"/>
              <a:gd name="connsiteX35" fmla="*/ 142863 w 608250"/>
              <a:gd name="connsiteY35" fmla="*/ 81459 h 607145"/>
              <a:gd name="connsiteX36" fmla="*/ 133040 w 608250"/>
              <a:gd name="connsiteY36" fmla="*/ 105406 h 607145"/>
              <a:gd name="connsiteX37" fmla="*/ 105881 w 608250"/>
              <a:gd name="connsiteY37" fmla="*/ 132431 h 607145"/>
              <a:gd name="connsiteX38" fmla="*/ 81900 w 608250"/>
              <a:gd name="connsiteY38" fmla="*/ 142337 h 607145"/>
              <a:gd name="connsiteX39" fmla="*/ 69958 w 608250"/>
              <a:gd name="connsiteY39" fmla="*/ 160033 h 607145"/>
              <a:gd name="connsiteX40" fmla="*/ 69958 w 608250"/>
              <a:gd name="connsiteY40" fmla="*/ 185904 h 607145"/>
              <a:gd name="connsiteX41" fmla="*/ 55319 w 608250"/>
              <a:gd name="connsiteY41" fmla="*/ 221296 h 607145"/>
              <a:gd name="connsiteX42" fmla="*/ 36924 w 608250"/>
              <a:gd name="connsiteY42" fmla="*/ 239665 h 607145"/>
              <a:gd name="connsiteX43" fmla="*/ 32687 w 608250"/>
              <a:gd name="connsiteY43" fmla="*/ 260535 h 607145"/>
              <a:gd name="connsiteX44" fmla="*/ 42607 w 608250"/>
              <a:gd name="connsiteY44" fmla="*/ 284578 h 607145"/>
              <a:gd name="connsiteX45" fmla="*/ 42607 w 608250"/>
              <a:gd name="connsiteY45" fmla="*/ 322759 h 607145"/>
              <a:gd name="connsiteX46" fmla="*/ 32687 w 608250"/>
              <a:gd name="connsiteY46" fmla="*/ 346707 h 607145"/>
              <a:gd name="connsiteX47" fmla="*/ 36828 w 608250"/>
              <a:gd name="connsiteY47" fmla="*/ 367672 h 607145"/>
              <a:gd name="connsiteX48" fmla="*/ 55223 w 608250"/>
              <a:gd name="connsiteY48" fmla="*/ 385945 h 607145"/>
              <a:gd name="connsiteX49" fmla="*/ 69862 w 608250"/>
              <a:gd name="connsiteY49" fmla="*/ 421337 h 607145"/>
              <a:gd name="connsiteX50" fmla="*/ 69862 w 608250"/>
              <a:gd name="connsiteY50" fmla="*/ 447304 h 607145"/>
              <a:gd name="connsiteX51" fmla="*/ 81804 w 608250"/>
              <a:gd name="connsiteY51" fmla="*/ 465000 h 607145"/>
              <a:gd name="connsiteX52" fmla="*/ 105785 w 608250"/>
              <a:gd name="connsiteY52" fmla="*/ 474810 h 607145"/>
              <a:gd name="connsiteX53" fmla="*/ 132847 w 608250"/>
              <a:gd name="connsiteY53" fmla="*/ 501931 h 607145"/>
              <a:gd name="connsiteX54" fmla="*/ 142767 w 608250"/>
              <a:gd name="connsiteY54" fmla="*/ 525878 h 607145"/>
              <a:gd name="connsiteX55" fmla="*/ 160487 w 608250"/>
              <a:gd name="connsiteY55" fmla="*/ 537804 h 607145"/>
              <a:gd name="connsiteX56" fmla="*/ 186394 w 608250"/>
              <a:gd name="connsiteY56" fmla="*/ 537804 h 607145"/>
              <a:gd name="connsiteX57" fmla="*/ 221835 w 608250"/>
              <a:gd name="connsiteY57" fmla="*/ 552422 h 607145"/>
              <a:gd name="connsiteX58" fmla="*/ 240230 w 608250"/>
              <a:gd name="connsiteY58" fmla="*/ 570791 h 607145"/>
              <a:gd name="connsiteX59" fmla="*/ 253810 w 608250"/>
              <a:gd name="connsiteY59" fmla="*/ 576369 h 607145"/>
              <a:gd name="connsiteX60" fmla="*/ 261129 w 608250"/>
              <a:gd name="connsiteY60" fmla="*/ 575023 h 607145"/>
              <a:gd name="connsiteX61" fmla="*/ 285206 w 608250"/>
              <a:gd name="connsiteY61" fmla="*/ 565117 h 607145"/>
              <a:gd name="connsiteX62" fmla="*/ 304275 w 608250"/>
              <a:gd name="connsiteY62" fmla="*/ 561270 h 607145"/>
              <a:gd name="connsiteX63" fmla="*/ 323440 w 608250"/>
              <a:gd name="connsiteY63" fmla="*/ 565117 h 607145"/>
              <a:gd name="connsiteX64" fmla="*/ 347421 w 608250"/>
              <a:gd name="connsiteY64" fmla="*/ 575023 h 607145"/>
              <a:gd name="connsiteX65" fmla="*/ 354740 w 608250"/>
              <a:gd name="connsiteY65" fmla="*/ 576369 h 607145"/>
              <a:gd name="connsiteX66" fmla="*/ 368416 w 608250"/>
              <a:gd name="connsiteY66" fmla="*/ 570791 h 607145"/>
              <a:gd name="connsiteX67" fmla="*/ 386714 w 608250"/>
              <a:gd name="connsiteY67" fmla="*/ 552422 h 607145"/>
              <a:gd name="connsiteX68" fmla="*/ 422156 w 608250"/>
              <a:gd name="connsiteY68" fmla="*/ 537804 h 607145"/>
              <a:gd name="connsiteX69" fmla="*/ 448159 w 608250"/>
              <a:gd name="connsiteY69" fmla="*/ 537804 h 607145"/>
              <a:gd name="connsiteX70" fmla="*/ 465879 w 608250"/>
              <a:gd name="connsiteY70" fmla="*/ 525878 h 607145"/>
              <a:gd name="connsiteX71" fmla="*/ 475703 w 608250"/>
              <a:gd name="connsiteY71" fmla="*/ 501931 h 607145"/>
              <a:gd name="connsiteX72" fmla="*/ 502861 w 608250"/>
              <a:gd name="connsiteY72" fmla="*/ 474810 h 607145"/>
              <a:gd name="connsiteX73" fmla="*/ 526842 w 608250"/>
              <a:gd name="connsiteY73" fmla="*/ 465000 h 607145"/>
              <a:gd name="connsiteX74" fmla="*/ 538784 w 608250"/>
              <a:gd name="connsiteY74" fmla="*/ 447304 h 607145"/>
              <a:gd name="connsiteX75" fmla="*/ 538784 w 608250"/>
              <a:gd name="connsiteY75" fmla="*/ 421337 h 607145"/>
              <a:gd name="connsiteX76" fmla="*/ 553423 w 608250"/>
              <a:gd name="connsiteY76" fmla="*/ 385945 h 607145"/>
              <a:gd name="connsiteX77" fmla="*/ 571818 w 608250"/>
              <a:gd name="connsiteY77" fmla="*/ 367672 h 607145"/>
              <a:gd name="connsiteX78" fmla="*/ 575766 w 608250"/>
              <a:gd name="connsiteY78" fmla="*/ 346707 h 607145"/>
              <a:gd name="connsiteX79" fmla="*/ 565847 w 608250"/>
              <a:gd name="connsiteY79" fmla="*/ 322759 h 607145"/>
              <a:gd name="connsiteX80" fmla="*/ 565847 w 608250"/>
              <a:gd name="connsiteY80" fmla="*/ 284578 h 607145"/>
              <a:gd name="connsiteX81" fmla="*/ 575766 w 608250"/>
              <a:gd name="connsiteY81" fmla="*/ 260535 h 607145"/>
              <a:gd name="connsiteX82" fmla="*/ 571625 w 608250"/>
              <a:gd name="connsiteY82" fmla="*/ 239665 h 607145"/>
              <a:gd name="connsiteX83" fmla="*/ 553327 w 608250"/>
              <a:gd name="connsiteY83" fmla="*/ 221296 h 607145"/>
              <a:gd name="connsiteX84" fmla="*/ 538688 w 608250"/>
              <a:gd name="connsiteY84" fmla="*/ 185904 h 607145"/>
              <a:gd name="connsiteX85" fmla="*/ 538688 w 608250"/>
              <a:gd name="connsiteY85" fmla="*/ 160033 h 607145"/>
              <a:gd name="connsiteX86" fmla="*/ 526746 w 608250"/>
              <a:gd name="connsiteY86" fmla="*/ 142337 h 607145"/>
              <a:gd name="connsiteX87" fmla="*/ 502669 w 608250"/>
              <a:gd name="connsiteY87" fmla="*/ 132431 h 607145"/>
              <a:gd name="connsiteX88" fmla="*/ 475606 w 608250"/>
              <a:gd name="connsiteY88" fmla="*/ 105406 h 607145"/>
              <a:gd name="connsiteX89" fmla="*/ 465687 w 608250"/>
              <a:gd name="connsiteY89" fmla="*/ 81459 h 607145"/>
              <a:gd name="connsiteX90" fmla="*/ 447966 w 608250"/>
              <a:gd name="connsiteY90" fmla="*/ 69534 h 607145"/>
              <a:gd name="connsiteX91" fmla="*/ 422348 w 608250"/>
              <a:gd name="connsiteY91" fmla="*/ 69534 h 607145"/>
              <a:gd name="connsiteX92" fmla="*/ 386907 w 608250"/>
              <a:gd name="connsiteY92" fmla="*/ 54915 h 607145"/>
              <a:gd name="connsiteX93" fmla="*/ 368512 w 608250"/>
              <a:gd name="connsiteY93" fmla="*/ 36546 h 607145"/>
              <a:gd name="connsiteX94" fmla="*/ 354933 w 608250"/>
              <a:gd name="connsiteY94" fmla="*/ 30872 h 607145"/>
              <a:gd name="connsiteX95" fmla="*/ 347613 w 608250"/>
              <a:gd name="connsiteY95" fmla="*/ 32314 h 607145"/>
              <a:gd name="connsiteX96" fmla="*/ 323536 w 608250"/>
              <a:gd name="connsiteY96" fmla="*/ 42220 h 607145"/>
              <a:gd name="connsiteX97" fmla="*/ 304467 w 608250"/>
              <a:gd name="connsiteY97" fmla="*/ 46067 h 607145"/>
              <a:gd name="connsiteX98" fmla="*/ 285302 w 608250"/>
              <a:gd name="connsiteY98" fmla="*/ 42220 h 607145"/>
              <a:gd name="connsiteX99" fmla="*/ 261322 w 608250"/>
              <a:gd name="connsiteY99" fmla="*/ 32314 h 607145"/>
              <a:gd name="connsiteX100" fmla="*/ 254002 w 608250"/>
              <a:gd name="connsiteY100" fmla="*/ 30872 h 607145"/>
              <a:gd name="connsiteX101" fmla="*/ 253617 w 608250"/>
              <a:gd name="connsiteY101" fmla="*/ 0 h 607145"/>
              <a:gd name="connsiteX102" fmla="*/ 272686 w 608250"/>
              <a:gd name="connsiteY102" fmla="*/ 3847 h 607145"/>
              <a:gd name="connsiteX103" fmla="*/ 296763 w 608250"/>
              <a:gd name="connsiteY103" fmla="*/ 13753 h 607145"/>
              <a:gd name="connsiteX104" fmla="*/ 311498 w 608250"/>
              <a:gd name="connsiteY104" fmla="*/ 13753 h 607145"/>
              <a:gd name="connsiteX105" fmla="*/ 335479 w 608250"/>
              <a:gd name="connsiteY105" fmla="*/ 3847 h 607145"/>
              <a:gd name="connsiteX106" fmla="*/ 354644 w 608250"/>
              <a:gd name="connsiteY106" fmla="*/ 0 h 607145"/>
              <a:gd name="connsiteX107" fmla="*/ 390085 w 608250"/>
              <a:gd name="connsiteY107" fmla="*/ 14618 h 607145"/>
              <a:gd name="connsiteX108" fmla="*/ 408480 w 608250"/>
              <a:gd name="connsiteY108" fmla="*/ 32988 h 607145"/>
              <a:gd name="connsiteX109" fmla="*/ 422059 w 608250"/>
              <a:gd name="connsiteY109" fmla="*/ 38566 h 607145"/>
              <a:gd name="connsiteX110" fmla="*/ 447966 w 608250"/>
              <a:gd name="connsiteY110" fmla="*/ 38566 h 607145"/>
              <a:gd name="connsiteX111" fmla="*/ 494194 w 608250"/>
              <a:gd name="connsiteY111" fmla="*/ 69534 h 607145"/>
              <a:gd name="connsiteX112" fmla="*/ 504113 w 608250"/>
              <a:gd name="connsiteY112" fmla="*/ 93577 h 607145"/>
              <a:gd name="connsiteX113" fmla="*/ 514515 w 608250"/>
              <a:gd name="connsiteY113" fmla="*/ 103964 h 607145"/>
              <a:gd name="connsiteX114" fmla="*/ 538495 w 608250"/>
              <a:gd name="connsiteY114" fmla="*/ 113870 h 607145"/>
              <a:gd name="connsiteX115" fmla="*/ 569506 w 608250"/>
              <a:gd name="connsiteY115" fmla="*/ 160033 h 607145"/>
              <a:gd name="connsiteX116" fmla="*/ 569506 w 608250"/>
              <a:gd name="connsiteY116" fmla="*/ 185904 h 607145"/>
              <a:gd name="connsiteX117" fmla="*/ 575092 w 608250"/>
              <a:gd name="connsiteY117" fmla="*/ 199561 h 607145"/>
              <a:gd name="connsiteX118" fmla="*/ 593583 w 608250"/>
              <a:gd name="connsiteY118" fmla="*/ 217737 h 607145"/>
              <a:gd name="connsiteX119" fmla="*/ 604370 w 608250"/>
              <a:gd name="connsiteY119" fmla="*/ 272268 h 607145"/>
              <a:gd name="connsiteX120" fmla="*/ 594546 w 608250"/>
              <a:gd name="connsiteY120" fmla="*/ 296215 h 607145"/>
              <a:gd name="connsiteX121" fmla="*/ 594546 w 608250"/>
              <a:gd name="connsiteY121" fmla="*/ 310930 h 607145"/>
              <a:gd name="connsiteX122" fmla="*/ 604370 w 608250"/>
              <a:gd name="connsiteY122" fmla="*/ 334973 h 607145"/>
              <a:gd name="connsiteX123" fmla="*/ 593583 w 608250"/>
              <a:gd name="connsiteY123" fmla="*/ 389408 h 607145"/>
              <a:gd name="connsiteX124" fmla="*/ 575285 w 608250"/>
              <a:gd name="connsiteY124" fmla="*/ 407777 h 607145"/>
              <a:gd name="connsiteX125" fmla="*/ 569603 w 608250"/>
              <a:gd name="connsiteY125" fmla="*/ 421337 h 607145"/>
              <a:gd name="connsiteX126" fmla="*/ 569603 w 608250"/>
              <a:gd name="connsiteY126" fmla="*/ 447304 h 607145"/>
              <a:gd name="connsiteX127" fmla="*/ 538688 w 608250"/>
              <a:gd name="connsiteY127" fmla="*/ 493468 h 607145"/>
              <a:gd name="connsiteX128" fmla="*/ 514611 w 608250"/>
              <a:gd name="connsiteY128" fmla="*/ 503277 h 607145"/>
              <a:gd name="connsiteX129" fmla="*/ 504210 w 608250"/>
              <a:gd name="connsiteY129" fmla="*/ 513664 h 607145"/>
              <a:gd name="connsiteX130" fmla="*/ 494386 w 608250"/>
              <a:gd name="connsiteY130" fmla="*/ 537708 h 607145"/>
              <a:gd name="connsiteX131" fmla="*/ 448159 w 608250"/>
              <a:gd name="connsiteY131" fmla="*/ 568579 h 607145"/>
              <a:gd name="connsiteX132" fmla="*/ 422156 w 608250"/>
              <a:gd name="connsiteY132" fmla="*/ 568579 h 607145"/>
              <a:gd name="connsiteX133" fmla="*/ 408576 w 608250"/>
              <a:gd name="connsiteY133" fmla="*/ 574254 h 607145"/>
              <a:gd name="connsiteX134" fmla="*/ 390181 w 608250"/>
              <a:gd name="connsiteY134" fmla="*/ 592527 h 607145"/>
              <a:gd name="connsiteX135" fmla="*/ 354740 w 608250"/>
              <a:gd name="connsiteY135" fmla="*/ 607145 h 607145"/>
              <a:gd name="connsiteX136" fmla="*/ 335671 w 608250"/>
              <a:gd name="connsiteY136" fmla="*/ 603298 h 607145"/>
              <a:gd name="connsiteX137" fmla="*/ 311594 w 608250"/>
              <a:gd name="connsiteY137" fmla="*/ 593488 h 607145"/>
              <a:gd name="connsiteX138" fmla="*/ 296859 w 608250"/>
              <a:gd name="connsiteY138" fmla="*/ 593488 h 607145"/>
              <a:gd name="connsiteX139" fmla="*/ 272878 w 608250"/>
              <a:gd name="connsiteY139" fmla="*/ 603298 h 607145"/>
              <a:gd name="connsiteX140" fmla="*/ 253713 w 608250"/>
              <a:gd name="connsiteY140" fmla="*/ 607145 h 607145"/>
              <a:gd name="connsiteX141" fmla="*/ 218272 w 608250"/>
              <a:gd name="connsiteY141" fmla="*/ 592527 h 607145"/>
              <a:gd name="connsiteX142" fmla="*/ 199877 w 608250"/>
              <a:gd name="connsiteY142" fmla="*/ 574254 h 607145"/>
              <a:gd name="connsiteX143" fmla="*/ 186298 w 608250"/>
              <a:gd name="connsiteY143" fmla="*/ 568579 h 607145"/>
              <a:gd name="connsiteX144" fmla="*/ 160391 w 608250"/>
              <a:gd name="connsiteY144" fmla="*/ 568579 h 607145"/>
              <a:gd name="connsiteX145" fmla="*/ 114163 w 608250"/>
              <a:gd name="connsiteY145" fmla="*/ 537708 h 607145"/>
              <a:gd name="connsiteX146" fmla="*/ 104244 w 608250"/>
              <a:gd name="connsiteY146" fmla="*/ 513664 h 607145"/>
              <a:gd name="connsiteX147" fmla="*/ 93842 w 608250"/>
              <a:gd name="connsiteY147" fmla="*/ 503277 h 607145"/>
              <a:gd name="connsiteX148" fmla="*/ 69862 w 608250"/>
              <a:gd name="connsiteY148" fmla="*/ 493468 h 607145"/>
              <a:gd name="connsiteX149" fmla="*/ 38851 w 608250"/>
              <a:gd name="connsiteY149" fmla="*/ 447304 h 607145"/>
              <a:gd name="connsiteX150" fmla="*/ 38851 w 608250"/>
              <a:gd name="connsiteY150" fmla="*/ 421337 h 607145"/>
              <a:gd name="connsiteX151" fmla="*/ 33265 w 608250"/>
              <a:gd name="connsiteY151" fmla="*/ 407777 h 607145"/>
              <a:gd name="connsiteX152" fmla="*/ 14581 w 608250"/>
              <a:gd name="connsiteY152" fmla="*/ 389408 h 607145"/>
              <a:gd name="connsiteX153" fmla="*/ 3795 w 608250"/>
              <a:gd name="connsiteY153" fmla="*/ 334973 h 607145"/>
              <a:gd name="connsiteX154" fmla="*/ 13714 w 608250"/>
              <a:gd name="connsiteY154" fmla="*/ 310930 h 607145"/>
              <a:gd name="connsiteX155" fmla="*/ 13714 w 608250"/>
              <a:gd name="connsiteY155" fmla="*/ 296215 h 607145"/>
              <a:gd name="connsiteX156" fmla="*/ 3795 w 608250"/>
              <a:gd name="connsiteY156" fmla="*/ 272268 h 607145"/>
              <a:gd name="connsiteX157" fmla="*/ 14774 w 608250"/>
              <a:gd name="connsiteY157" fmla="*/ 217737 h 607145"/>
              <a:gd name="connsiteX158" fmla="*/ 33072 w 608250"/>
              <a:gd name="connsiteY158" fmla="*/ 199368 h 607145"/>
              <a:gd name="connsiteX159" fmla="*/ 38754 w 608250"/>
              <a:gd name="connsiteY159" fmla="*/ 185808 h 607145"/>
              <a:gd name="connsiteX160" fmla="*/ 38754 w 608250"/>
              <a:gd name="connsiteY160" fmla="*/ 159937 h 607145"/>
              <a:gd name="connsiteX161" fmla="*/ 69669 w 608250"/>
              <a:gd name="connsiteY161" fmla="*/ 113774 h 607145"/>
              <a:gd name="connsiteX162" fmla="*/ 93746 w 608250"/>
              <a:gd name="connsiteY162" fmla="*/ 103868 h 607145"/>
              <a:gd name="connsiteX163" fmla="*/ 104147 w 608250"/>
              <a:gd name="connsiteY163" fmla="*/ 93481 h 607145"/>
              <a:gd name="connsiteX164" fmla="*/ 113971 w 608250"/>
              <a:gd name="connsiteY164" fmla="*/ 69534 h 607145"/>
              <a:gd name="connsiteX165" fmla="*/ 160198 w 608250"/>
              <a:gd name="connsiteY165" fmla="*/ 38566 h 607145"/>
              <a:gd name="connsiteX166" fmla="*/ 186202 w 608250"/>
              <a:gd name="connsiteY166" fmla="*/ 38566 h 607145"/>
              <a:gd name="connsiteX167" fmla="*/ 199781 w 608250"/>
              <a:gd name="connsiteY167" fmla="*/ 32988 h 607145"/>
              <a:gd name="connsiteX168" fmla="*/ 218176 w 608250"/>
              <a:gd name="connsiteY168" fmla="*/ 14618 h 607145"/>
              <a:gd name="connsiteX169" fmla="*/ 253617 w 608250"/>
              <a:gd name="connsiteY169" fmla="*/ 0 h 60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608250" h="607145">
                <a:moveTo>
                  <a:pt x="304192" y="143036"/>
                </a:moveTo>
                <a:cubicBezTo>
                  <a:pt x="312670" y="143036"/>
                  <a:pt x="319606" y="149959"/>
                  <a:pt x="319606" y="158421"/>
                </a:cubicBezTo>
                <a:lnTo>
                  <a:pt x="319606" y="189768"/>
                </a:lnTo>
                <a:lnTo>
                  <a:pt x="360935" y="189768"/>
                </a:lnTo>
                <a:cubicBezTo>
                  <a:pt x="369413" y="189768"/>
                  <a:pt x="376350" y="196691"/>
                  <a:pt x="376350" y="205153"/>
                </a:cubicBezTo>
                <a:cubicBezTo>
                  <a:pt x="376350" y="213615"/>
                  <a:pt x="369413" y="220538"/>
                  <a:pt x="360935" y="220538"/>
                </a:cubicBezTo>
                <a:lnTo>
                  <a:pt x="281841" y="220538"/>
                </a:lnTo>
                <a:cubicBezTo>
                  <a:pt x="263247" y="220538"/>
                  <a:pt x="248026" y="235731"/>
                  <a:pt x="248026" y="254289"/>
                </a:cubicBezTo>
                <a:cubicBezTo>
                  <a:pt x="248026" y="272847"/>
                  <a:pt x="263247" y="288040"/>
                  <a:pt x="281841" y="288040"/>
                </a:cubicBezTo>
                <a:lnTo>
                  <a:pt x="326639" y="288040"/>
                </a:lnTo>
                <a:cubicBezTo>
                  <a:pt x="362284" y="288040"/>
                  <a:pt x="391186" y="316887"/>
                  <a:pt x="391186" y="352465"/>
                </a:cubicBezTo>
                <a:cubicBezTo>
                  <a:pt x="391186" y="387754"/>
                  <a:pt x="362670" y="416505"/>
                  <a:pt x="327409" y="416986"/>
                </a:cubicBezTo>
                <a:lnTo>
                  <a:pt x="327024" y="416986"/>
                </a:lnTo>
                <a:lnTo>
                  <a:pt x="319606" y="416986"/>
                </a:lnTo>
                <a:lnTo>
                  <a:pt x="319606" y="449006"/>
                </a:lnTo>
                <a:cubicBezTo>
                  <a:pt x="319606" y="457468"/>
                  <a:pt x="312670" y="464391"/>
                  <a:pt x="304192" y="464391"/>
                </a:cubicBezTo>
                <a:cubicBezTo>
                  <a:pt x="295714" y="464391"/>
                  <a:pt x="288777" y="457468"/>
                  <a:pt x="288777" y="449006"/>
                </a:cubicBezTo>
                <a:lnTo>
                  <a:pt x="288777" y="416986"/>
                </a:lnTo>
                <a:lnTo>
                  <a:pt x="246003" y="416986"/>
                </a:lnTo>
                <a:cubicBezTo>
                  <a:pt x="237525" y="416986"/>
                  <a:pt x="230588" y="410063"/>
                  <a:pt x="230588" y="401601"/>
                </a:cubicBezTo>
                <a:cubicBezTo>
                  <a:pt x="230588" y="393139"/>
                  <a:pt x="237525" y="386216"/>
                  <a:pt x="246003" y="386216"/>
                </a:cubicBezTo>
                <a:lnTo>
                  <a:pt x="326542" y="386216"/>
                </a:lnTo>
                <a:cubicBezTo>
                  <a:pt x="345136" y="386216"/>
                  <a:pt x="360357" y="371119"/>
                  <a:pt x="360357" y="352465"/>
                </a:cubicBezTo>
                <a:cubicBezTo>
                  <a:pt x="360357" y="333907"/>
                  <a:pt x="345136" y="318810"/>
                  <a:pt x="326542" y="318810"/>
                </a:cubicBezTo>
                <a:lnTo>
                  <a:pt x="281745" y="318810"/>
                </a:lnTo>
                <a:cubicBezTo>
                  <a:pt x="246099" y="318810"/>
                  <a:pt x="217101" y="289963"/>
                  <a:pt x="217101" y="254289"/>
                </a:cubicBezTo>
                <a:cubicBezTo>
                  <a:pt x="217101" y="218615"/>
                  <a:pt x="246099" y="189768"/>
                  <a:pt x="281745" y="189768"/>
                </a:cubicBezTo>
                <a:lnTo>
                  <a:pt x="288777" y="189768"/>
                </a:lnTo>
                <a:lnTo>
                  <a:pt x="288777" y="158421"/>
                </a:lnTo>
                <a:cubicBezTo>
                  <a:pt x="288777" y="149959"/>
                  <a:pt x="295714" y="143036"/>
                  <a:pt x="304192" y="143036"/>
                </a:cubicBezTo>
                <a:close/>
                <a:moveTo>
                  <a:pt x="254002" y="30872"/>
                </a:moveTo>
                <a:cubicBezTo>
                  <a:pt x="248802" y="30872"/>
                  <a:pt x="243986" y="32988"/>
                  <a:pt x="240326" y="36546"/>
                </a:cubicBezTo>
                <a:lnTo>
                  <a:pt x="222028" y="54915"/>
                </a:lnTo>
                <a:cubicBezTo>
                  <a:pt x="212494" y="64244"/>
                  <a:pt x="199877" y="69534"/>
                  <a:pt x="186587" y="69534"/>
                </a:cubicBezTo>
                <a:lnTo>
                  <a:pt x="160584" y="69534"/>
                </a:lnTo>
                <a:cubicBezTo>
                  <a:pt x="152879" y="69534"/>
                  <a:pt x="145849" y="74246"/>
                  <a:pt x="142863" y="81459"/>
                </a:cubicBezTo>
                <a:lnTo>
                  <a:pt x="133040" y="105406"/>
                </a:lnTo>
                <a:cubicBezTo>
                  <a:pt x="127839" y="117717"/>
                  <a:pt x="118208" y="127334"/>
                  <a:pt x="105881" y="132431"/>
                </a:cubicBezTo>
                <a:lnTo>
                  <a:pt x="81900" y="142337"/>
                </a:lnTo>
                <a:cubicBezTo>
                  <a:pt x="74581" y="145319"/>
                  <a:pt x="69958" y="152243"/>
                  <a:pt x="69958" y="160033"/>
                </a:cubicBezTo>
                <a:lnTo>
                  <a:pt x="69958" y="185904"/>
                </a:lnTo>
                <a:cubicBezTo>
                  <a:pt x="69958" y="199272"/>
                  <a:pt x="64854" y="211871"/>
                  <a:pt x="55319" y="221296"/>
                </a:cubicBezTo>
                <a:lnTo>
                  <a:pt x="36924" y="239665"/>
                </a:lnTo>
                <a:cubicBezTo>
                  <a:pt x="31339" y="245147"/>
                  <a:pt x="29798" y="253418"/>
                  <a:pt x="32687" y="260535"/>
                </a:cubicBezTo>
                <a:lnTo>
                  <a:pt x="42607" y="284578"/>
                </a:lnTo>
                <a:cubicBezTo>
                  <a:pt x="47711" y="296889"/>
                  <a:pt x="47711" y="310449"/>
                  <a:pt x="42607" y="322759"/>
                </a:cubicBezTo>
                <a:lnTo>
                  <a:pt x="32687" y="346707"/>
                </a:lnTo>
                <a:cubicBezTo>
                  <a:pt x="29605" y="353920"/>
                  <a:pt x="31339" y="362094"/>
                  <a:pt x="36828" y="367672"/>
                </a:cubicBezTo>
                <a:lnTo>
                  <a:pt x="55223" y="385945"/>
                </a:lnTo>
                <a:cubicBezTo>
                  <a:pt x="64565" y="395467"/>
                  <a:pt x="69862" y="408065"/>
                  <a:pt x="69862" y="421337"/>
                </a:cubicBezTo>
                <a:lnTo>
                  <a:pt x="69862" y="447304"/>
                </a:lnTo>
                <a:cubicBezTo>
                  <a:pt x="69862" y="454998"/>
                  <a:pt x="74581" y="462019"/>
                  <a:pt x="81804" y="465000"/>
                </a:cubicBezTo>
                <a:lnTo>
                  <a:pt x="105785" y="474810"/>
                </a:lnTo>
                <a:cubicBezTo>
                  <a:pt x="118112" y="480003"/>
                  <a:pt x="127743" y="489621"/>
                  <a:pt x="132847" y="501931"/>
                </a:cubicBezTo>
                <a:lnTo>
                  <a:pt x="142767" y="525878"/>
                </a:lnTo>
                <a:cubicBezTo>
                  <a:pt x="145752" y="533187"/>
                  <a:pt x="152686" y="537804"/>
                  <a:pt x="160487" y="537804"/>
                </a:cubicBezTo>
                <a:lnTo>
                  <a:pt x="186394" y="537804"/>
                </a:lnTo>
                <a:cubicBezTo>
                  <a:pt x="199877" y="537804"/>
                  <a:pt x="212397" y="542901"/>
                  <a:pt x="221835" y="552422"/>
                </a:cubicBezTo>
                <a:lnTo>
                  <a:pt x="240230" y="570791"/>
                </a:lnTo>
                <a:cubicBezTo>
                  <a:pt x="243794" y="574350"/>
                  <a:pt x="248705" y="576369"/>
                  <a:pt x="253810" y="576369"/>
                </a:cubicBezTo>
                <a:cubicBezTo>
                  <a:pt x="256314" y="576369"/>
                  <a:pt x="258818" y="575985"/>
                  <a:pt x="261129" y="575023"/>
                </a:cubicBezTo>
                <a:lnTo>
                  <a:pt x="285206" y="565117"/>
                </a:lnTo>
                <a:cubicBezTo>
                  <a:pt x="291177" y="562520"/>
                  <a:pt x="297726" y="561270"/>
                  <a:pt x="304275" y="561270"/>
                </a:cubicBezTo>
                <a:cubicBezTo>
                  <a:pt x="310824" y="561270"/>
                  <a:pt x="317276" y="562520"/>
                  <a:pt x="323440" y="565117"/>
                </a:cubicBezTo>
                <a:lnTo>
                  <a:pt x="347421" y="575023"/>
                </a:lnTo>
                <a:cubicBezTo>
                  <a:pt x="349732" y="575889"/>
                  <a:pt x="352236" y="576369"/>
                  <a:pt x="354740" y="576369"/>
                </a:cubicBezTo>
                <a:cubicBezTo>
                  <a:pt x="359941" y="576369"/>
                  <a:pt x="364756" y="574350"/>
                  <a:pt x="368416" y="570791"/>
                </a:cubicBezTo>
                <a:lnTo>
                  <a:pt x="386714" y="552422"/>
                </a:lnTo>
                <a:cubicBezTo>
                  <a:pt x="396249" y="543093"/>
                  <a:pt x="408865" y="537804"/>
                  <a:pt x="422156" y="537804"/>
                </a:cubicBezTo>
                <a:lnTo>
                  <a:pt x="448159" y="537804"/>
                </a:lnTo>
                <a:cubicBezTo>
                  <a:pt x="455863" y="537804"/>
                  <a:pt x="462894" y="533091"/>
                  <a:pt x="465879" y="525878"/>
                </a:cubicBezTo>
                <a:lnTo>
                  <a:pt x="475703" y="501931"/>
                </a:lnTo>
                <a:cubicBezTo>
                  <a:pt x="480903" y="489621"/>
                  <a:pt x="490534" y="480003"/>
                  <a:pt x="502861" y="474810"/>
                </a:cubicBezTo>
                <a:lnTo>
                  <a:pt x="526842" y="465000"/>
                </a:lnTo>
                <a:cubicBezTo>
                  <a:pt x="534161" y="462019"/>
                  <a:pt x="538784" y="455094"/>
                  <a:pt x="538784" y="447304"/>
                </a:cubicBezTo>
                <a:lnTo>
                  <a:pt x="538784" y="421337"/>
                </a:lnTo>
                <a:cubicBezTo>
                  <a:pt x="538784" y="407873"/>
                  <a:pt x="543888" y="395467"/>
                  <a:pt x="553423" y="385945"/>
                </a:cubicBezTo>
                <a:lnTo>
                  <a:pt x="571818" y="367672"/>
                </a:lnTo>
                <a:cubicBezTo>
                  <a:pt x="577307" y="362094"/>
                  <a:pt x="578944" y="353920"/>
                  <a:pt x="575766" y="346707"/>
                </a:cubicBezTo>
                <a:lnTo>
                  <a:pt x="565847" y="322759"/>
                </a:lnTo>
                <a:cubicBezTo>
                  <a:pt x="560742" y="310449"/>
                  <a:pt x="560742" y="296889"/>
                  <a:pt x="565847" y="284578"/>
                </a:cubicBezTo>
                <a:lnTo>
                  <a:pt x="575766" y="260535"/>
                </a:lnTo>
                <a:cubicBezTo>
                  <a:pt x="578848" y="253418"/>
                  <a:pt x="577211" y="245147"/>
                  <a:pt x="571625" y="239665"/>
                </a:cubicBezTo>
                <a:lnTo>
                  <a:pt x="553327" y="221296"/>
                </a:lnTo>
                <a:cubicBezTo>
                  <a:pt x="543888" y="211871"/>
                  <a:pt x="538688" y="199272"/>
                  <a:pt x="538688" y="185904"/>
                </a:cubicBezTo>
                <a:lnTo>
                  <a:pt x="538688" y="160033"/>
                </a:lnTo>
                <a:cubicBezTo>
                  <a:pt x="538688" y="152339"/>
                  <a:pt x="533872" y="145319"/>
                  <a:pt x="526746" y="142337"/>
                </a:cubicBezTo>
                <a:lnTo>
                  <a:pt x="502669" y="132431"/>
                </a:lnTo>
                <a:cubicBezTo>
                  <a:pt x="490341" y="127334"/>
                  <a:pt x="480711" y="117717"/>
                  <a:pt x="475606" y="105406"/>
                </a:cubicBezTo>
                <a:lnTo>
                  <a:pt x="465687" y="81459"/>
                </a:lnTo>
                <a:cubicBezTo>
                  <a:pt x="462797" y="74150"/>
                  <a:pt x="455863" y="69534"/>
                  <a:pt x="447966" y="69534"/>
                </a:cubicBezTo>
                <a:lnTo>
                  <a:pt x="422348" y="69534"/>
                </a:lnTo>
                <a:cubicBezTo>
                  <a:pt x="408961" y="69534"/>
                  <a:pt x="396345" y="64340"/>
                  <a:pt x="386907" y="54915"/>
                </a:cubicBezTo>
                <a:lnTo>
                  <a:pt x="368512" y="36546"/>
                </a:lnTo>
                <a:cubicBezTo>
                  <a:pt x="364949" y="32988"/>
                  <a:pt x="360037" y="30872"/>
                  <a:pt x="354933" y="30872"/>
                </a:cubicBezTo>
                <a:cubicBezTo>
                  <a:pt x="352429" y="30872"/>
                  <a:pt x="349925" y="31256"/>
                  <a:pt x="347613" y="32314"/>
                </a:cubicBezTo>
                <a:lnTo>
                  <a:pt x="323536" y="42220"/>
                </a:lnTo>
                <a:cubicBezTo>
                  <a:pt x="317565" y="44721"/>
                  <a:pt x="311016" y="46067"/>
                  <a:pt x="304467" y="46067"/>
                </a:cubicBezTo>
                <a:cubicBezTo>
                  <a:pt x="297918" y="46067"/>
                  <a:pt x="291466" y="44721"/>
                  <a:pt x="285302" y="42220"/>
                </a:cubicBezTo>
                <a:lnTo>
                  <a:pt x="261322" y="32314"/>
                </a:lnTo>
                <a:cubicBezTo>
                  <a:pt x="259010" y="31449"/>
                  <a:pt x="256506" y="30872"/>
                  <a:pt x="254002" y="30872"/>
                </a:cubicBezTo>
                <a:close/>
                <a:moveTo>
                  <a:pt x="253617" y="0"/>
                </a:moveTo>
                <a:cubicBezTo>
                  <a:pt x="260166" y="0"/>
                  <a:pt x="266522" y="1250"/>
                  <a:pt x="272686" y="3847"/>
                </a:cubicBezTo>
                <a:lnTo>
                  <a:pt x="296763" y="13753"/>
                </a:lnTo>
                <a:cubicBezTo>
                  <a:pt x="301482" y="15676"/>
                  <a:pt x="306779" y="15676"/>
                  <a:pt x="311498" y="13753"/>
                </a:cubicBezTo>
                <a:lnTo>
                  <a:pt x="335479" y="3847"/>
                </a:lnTo>
                <a:cubicBezTo>
                  <a:pt x="341546" y="1250"/>
                  <a:pt x="348095" y="0"/>
                  <a:pt x="354644" y="0"/>
                </a:cubicBezTo>
                <a:cubicBezTo>
                  <a:pt x="368031" y="0"/>
                  <a:pt x="380551" y="5097"/>
                  <a:pt x="390085" y="14618"/>
                </a:cubicBezTo>
                <a:lnTo>
                  <a:pt x="408480" y="32988"/>
                </a:lnTo>
                <a:cubicBezTo>
                  <a:pt x="412043" y="36546"/>
                  <a:pt x="416955" y="38566"/>
                  <a:pt x="422059" y="38566"/>
                </a:cubicBezTo>
                <a:lnTo>
                  <a:pt x="447966" y="38566"/>
                </a:lnTo>
                <a:cubicBezTo>
                  <a:pt x="468287" y="38566"/>
                  <a:pt x="486393" y="50780"/>
                  <a:pt x="494194" y="69534"/>
                </a:cubicBezTo>
                <a:lnTo>
                  <a:pt x="504113" y="93577"/>
                </a:lnTo>
                <a:cubicBezTo>
                  <a:pt x="506040" y="98386"/>
                  <a:pt x="509796" y="102040"/>
                  <a:pt x="514515" y="103964"/>
                </a:cubicBezTo>
                <a:lnTo>
                  <a:pt x="538495" y="113870"/>
                </a:lnTo>
                <a:cubicBezTo>
                  <a:pt x="557372" y="121564"/>
                  <a:pt x="569506" y="139740"/>
                  <a:pt x="569506" y="160033"/>
                </a:cubicBezTo>
                <a:lnTo>
                  <a:pt x="569506" y="185904"/>
                </a:lnTo>
                <a:cubicBezTo>
                  <a:pt x="569506" y="191097"/>
                  <a:pt x="571529" y="195906"/>
                  <a:pt x="575092" y="199561"/>
                </a:cubicBezTo>
                <a:lnTo>
                  <a:pt x="593583" y="217737"/>
                </a:lnTo>
                <a:cubicBezTo>
                  <a:pt x="607837" y="232067"/>
                  <a:pt x="612267" y="253514"/>
                  <a:pt x="604370" y="272268"/>
                </a:cubicBezTo>
                <a:lnTo>
                  <a:pt x="594546" y="296215"/>
                </a:lnTo>
                <a:cubicBezTo>
                  <a:pt x="592620" y="300928"/>
                  <a:pt x="592620" y="306217"/>
                  <a:pt x="594546" y="310930"/>
                </a:cubicBezTo>
                <a:lnTo>
                  <a:pt x="604370" y="334973"/>
                </a:lnTo>
                <a:cubicBezTo>
                  <a:pt x="612074" y="353631"/>
                  <a:pt x="607837" y="375078"/>
                  <a:pt x="593583" y="389408"/>
                </a:cubicBezTo>
                <a:lnTo>
                  <a:pt x="575285" y="407777"/>
                </a:lnTo>
                <a:cubicBezTo>
                  <a:pt x="571625" y="411335"/>
                  <a:pt x="569603" y="416240"/>
                  <a:pt x="569603" y="421337"/>
                </a:cubicBezTo>
                <a:lnTo>
                  <a:pt x="569603" y="447304"/>
                </a:lnTo>
                <a:cubicBezTo>
                  <a:pt x="569603" y="467501"/>
                  <a:pt x="557372" y="485581"/>
                  <a:pt x="538688" y="493468"/>
                </a:cubicBezTo>
                <a:lnTo>
                  <a:pt x="514611" y="503277"/>
                </a:lnTo>
                <a:cubicBezTo>
                  <a:pt x="509892" y="505201"/>
                  <a:pt x="506136" y="508952"/>
                  <a:pt x="504210" y="513664"/>
                </a:cubicBezTo>
                <a:lnTo>
                  <a:pt x="494386" y="537708"/>
                </a:lnTo>
                <a:cubicBezTo>
                  <a:pt x="486682" y="556365"/>
                  <a:pt x="468383" y="568579"/>
                  <a:pt x="448159" y="568579"/>
                </a:cubicBezTo>
                <a:lnTo>
                  <a:pt x="422156" y="568579"/>
                </a:lnTo>
                <a:cubicBezTo>
                  <a:pt x="417051" y="568579"/>
                  <a:pt x="412140" y="570599"/>
                  <a:pt x="408576" y="574254"/>
                </a:cubicBezTo>
                <a:lnTo>
                  <a:pt x="390181" y="592527"/>
                </a:lnTo>
                <a:cubicBezTo>
                  <a:pt x="380743" y="601952"/>
                  <a:pt x="368127" y="607145"/>
                  <a:pt x="354740" y="607145"/>
                </a:cubicBezTo>
                <a:cubicBezTo>
                  <a:pt x="348191" y="607145"/>
                  <a:pt x="341835" y="605895"/>
                  <a:pt x="335671" y="603298"/>
                </a:cubicBezTo>
                <a:lnTo>
                  <a:pt x="311594" y="593488"/>
                </a:lnTo>
                <a:cubicBezTo>
                  <a:pt x="306875" y="591565"/>
                  <a:pt x="301578" y="591565"/>
                  <a:pt x="296859" y="593488"/>
                </a:cubicBezTo>
                <a:lnTo>
                  <a:pt x="272878" y="603298"/>
                </a:lnTo>
                <a:cubicBezTo>
                  <a:pt x="266811" y="605895"/>
                  <a:pt x="260262" y="607145"/>
                  <a:pt x="253713" y="607145"/>
                </a:cubicBezTo>
                <a:cubicBezTo>
                  <a:pt x="240326" y="607145"/>
                  <a:pt x="227806" y="602048"/>
                  <a:pt x="218272" y="592527"/>
                </a:cubicBezTo>
                <a:lnTo>
                  <a:pt x="199877" y="574254"/>
                </a:lnTo>
                <a:cubicBezTo>
                  <a:pt x="196314" y="570599"/>
                  <a:pt x="191402" y="568579"/>
                  <a:pt x="186298" y="568579"/>
                </a:cubicBezTo>
                <a:lnTo>
                  <a:pt x="160391" y="568579"/>
                </a:lnTo>
                <a:cubicBezTo>
                  <a:pt x="140070" y="568579"/>
                  <a:pt x="121964" y="556365"/>
                  <a:pt x="114163" y="537708"/>
                </a:cubicBezTo>
                <a:lnTo>
                  <a:pt x="104244" y="513664"/>
                </a:lnTo>
                <a:cubicBezTo>
                  <a:pt x="102317" y="508952"/>
                  <a:pt x="98561" y="505201"/>
                  <a:pt x="93842" y="503277"/>
                </a:cubicBezTo>
                <a:lnTo>
                  <a:pt x="69862" y="493468"/>
                </a:lnTo>
                <a:cubicBezTo>
                  <a:pt x="50985" y="485774"/>
                  <a:pt x="38851" y="467501"/>
                  <a:pt x="38851" y="447304"/>
                </a:cubicBezTo>
                <a:lnTo>
                  <a:pt x="38851" y="421337"/>
                </a:lnTo>
                <a:cubicBezTo>
                  <a:pt x="38851" y="416240"/>
                  <a:pt x="36828" y="411335"/>
                  <a:pt x="33265" y="407777"/>
                </a:cubicBezTo>
                <a:lnTo>
                  <a:pt x="14581" y="389408"/>
                </a:lnTo>
                <a:cubicBezTo>
                  <a:pt x="328" y="375078"/>
                  <a:pt x="-3910" y="353631"/>
                  <a:pt x="3795" y="334973"/>
                </a:cubicBezTo>
                <a:lnTo>
                  <a:pt x="13714" y="310930"/>
                </a:lnTo>
                <a:cubicBezTo>
                  <a:pt x="15640" y="306217"/>
                  <a:pt x="15640" y="300928"/>
                  <a:pt x="13714" y="296215"/>
                </a:cubicBezTo>
                <a:lnTo>
                  <a:pt x="3795" y="272268"/>
                </a:lnTo>
                <a:cubicBezTo>
                  <a:pt x="-3910" y="253514"/>
                  <a:pt x="328" y="232067"/>
                  <a:pt x="14774" y="217737"/>
                </a:cubicBezTo>
                <a:lnTo>
                  <a:pt x="33072" y="199368"/>
                </a:lnTo>
                <a:cubicBezTo>
                  <a:pt x="36732" y="195810"/>
                  <a:pt x="38754" y="190905"/>
                  <a:pt x="38754" y="185808"/>
                </a:cubicBezTo>
                <a:lnTo>
                  <a:pt x="38754" y="159937"/>
                </a:lnTo>
                <a:cubicBezTo>
                  <a:pt x="38754" y="139644"/>
                  <a:pt x="50985" y="121564"/>
                  <a:pt x="69669" y="113774"/>
                </a:cubicBezTo>
                <a:lnTo>
                  <a:pt x="93746" y="103868"/>
                </a:lnTo>
                <a:cubicBezTo>
                  <a:pt x="98465" y="101944"/>
                  <a:pt x="102221" y="98193"/>
                  <a:pt x="104147" y="93481"/>
                </a:cubicBezTo>
                <a:lnTo>
                  <a:pt x="113971" y="69534"/>
                </a:lnTo>
                <a:cubicBezTo>
                  <a:pt x="121675" y="50780"/>
                  <a:pt x="139974" y="38566"/>
                  <a:pt x="160198" y="38566"/>
                </a:cubicBezTo>
                <a:lnTo>
                  <a:pt x="186202" y="38566"/>
                </a:lnTo>
                <a:cubicBezTo>
                  <a:pt x="191306" y="38566"/>
                  <a:pt x="196218" y="36546"/>
                  <a:pt x="199781" y="32988"/>
                </a:cubicBezTo>
                <a:lnTo>
                  <a:pt x="218176" y="14618"/>
                </a:lnTo>
                <a:cubicBezTo>
                  <a:pt x="227614" y="5289"/>
                  <a:pt x="240230" y="0"/>
                  <a:pt x="2536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7" name="badge_126120"/>
          <p:cNvSpPr>
            <a:spLocks noChangeAspect="1"/>
          </p:cNvSpPr>
          <p:nvPr/>
        </p:nvSpPr>
        <p:spPr bwMode="auto">
          <a:xfrm>
            <a:off x="1730505" y="4918488"/>
            <a:ext cx="545369" cy="544379"/>
          </a:xfrm>
          <a:custGeom>
            <a:avLst/>
            <a:gdLst>
              <a:gd name="connsiteX0" fmla="*/ 304192 w 608250"/>
              <a:gd name="connsiteY0" fmla="*/ 143036 h 607145"/>
              <a:gd name="connsiteX1" fmla="*/ 319606 w 608250"/>
              <a:gd name="connsiteY1" fmla="*/ 158421 h 607145"/>
              <a:gd name="connsiteX2" fmla="*/ 319606 w 608250"/>
              <a:gd name="connsiteY2" fmla="*/ 189768 h 607145"/>
              <a:gd name="connsiteX3" fmla="*/ 360935 w 608250"/>
              <a:gd name="connsiteY3" fmla="*/ 189768 h 607145"/>
              <a:gd name="connsiteX4" fmla="*/ 376350 w 608250"/>
              <a:gd name="connsiteY4" fmla="*/ 205153 h 607145"/>
              <a:gd name="connsiteX5" fmla="*/ 360935 w 608250"/>
              <a:gd name="connsiteY5" fmla="*/ 220538 h 607145"/>
              <a:gd name="connsiteX6" fmla="*/ 281841 w 608250"/>
              <a:gd name="connsiteY6" fmla="*/ 220538 h 607145"/>
              <a:gd name="connsiteX7" fmla="*/ 248026 w 608250"/>
              <a:gd name="connsiteY7" fmla="*/ 254289 h 607145"/>
              <a:gd name="connsiteX8" fmla="*/ 281841 w 608250"/>
              <a:gd name="connsiteY8" fmla="*/ 288040 h 607145"/>
              <a:gd name="connsiteX9" fmla="*/ 326639 w 608250"/>
              <a:gd name="connsiteY9" fmla="*/ 288040 h 607145"/>
              <a:gd name="connsiteX10" fmla="*/ 391186 w 608250"/>
              <a:gd name="connsiteY10" fmla="*/ 352465 h 607145"/>
              <a:gd name="connsiteX11" fmla="*/ 327409 w 608250"/>
              <a:gd name="connsiteY11" fmla="*/ 416986 h 607145"/>
              <a:gd name="connsiteX12" fmla="*/ 327024 w 608250"/>
              <a:gd name="connsiteY12" fmla="*/ 416986 h 607145"/>
              <a:gd name="connsiteX13" fmla="*/ 319606 w 608250"/>
              <a:gd name="connsiteY13" fmla="*/ 416986 h 607145"/>
              <a:gd name="connsiteX14" fmla="*/ 319606 w 608250"/>
              <a:gd name="connsiteY14" fmla="*/ 449006 h 607145"/>
              <a:gd name="connsiteX15" fmla="*/ 304192 w 608250"/>
              <a:gd name="connsiteY15" fmla="*/ 464391 h 607145"/>
              <a:gd name="connsiteX16" fmla="*/ 288777 w 608250"/>
              <a:gd name="connsiteY16" fmla="*/ 449006 h 607145"/>
              <a:gd name="connsiteX17" fmla="*/ 288777 w 608250"/>
              <a:gd name="connsiteY17" fmla="*/ 416986 h 607145"/>
              <a:gd name="connsiteX18" fmla="*/ 246003 w 608250"/>
              <a:gd name="connsiteY18" fmla="*/ 416986 h 607145"/>
              <a:gd name="connsiteX19" fmla="*/ 230588 w 608250"/>
              <a:gd name="connsiteY19" fmla="*/ 401601 h 607145"/>
              <a:gd name="connsiteX20" fmla="*/ 246003 w 608250"/>
              <a:gd name="connsiteY20" fmla="*/ 386216 h 607145"/>
              <a:gd name="connsiteX21" fmla="*/ 326542 w 608250"/>
              <a:gd name="connsiteY21" fmla="*/ 386216 h 607145"/>
              <a:gd name="connsiteX22" fmla="*/ 360357 w 608250"/>
              <a:gd name="connsiteY22" fmla="*/ 352465 h 607145"/>
              <a:gd name="connsiteX23" fmla="*/ 326542 w 608250"/>
              <a:gd name="connsiteY23" fmla="*/ 318810 h 607145"/>
              <a:gd name="connsiteX24" fmla="*/ 281745 w 608250"/>
              <a:gd name="connsiteY24" fmla="*/ 318810 h 607145"/>
              <a:gd name="connsiteX25" fmla="*/ 217101 w 608250"/>
              <a:gd name="connsiteY25" fmla="*/ 254289 h 607145"/>
              <a:gd name="connsiteX26" fmla="*/ 281745 w 608250"/>
              <a:gd name="connsiteY26" fmla="*/ 189768 h 607145"/>
              <a:gd name="connsiteX27" fmla="*/ 288777 w 608250"/>
              <a:gd name="connsiteY27" fmla="*/ 189768 h 607145"/>
              <a:gd name="connsiteX28" fmla="*/ 288777 w 608250"/>
              <a:gd name="connsiteY28" fmla="*/ 158421 h 607145"/>
              <a:gd name="connsiteX29" fmla="*/ 304192 w 608250"/>
              <a:gd name="connsiteY29" fmla="*/ 143036 h 607145"/>
              <a:gd name="connsiteX30" fmla="*/ 254002 w 608250"/>
              <a:gd name="connsiteY30" fmla="*/ 30872 h 607145"/>
              <a:gd name="connsiteX31" fmla="*/ 240326 w 608250"/>
              <a:gd name="connsiteY31" fmla="*/ 36546 h 607145"/>
              <a:gd name="connsiteX32" fmla="*/ 222028 w 608250"/>
              <a:gd name="connsiteY32" fmla="*/ 54915 h 607145"/>
              <a:gd name="connsiteX33" fmla="*/ 186587 w 608250"/>
              <a:gd name="connsiteY33" fmla="*/ 69534 h 607145"/>
              <a:gd name="connsiteX34" fmla="*/ 160584 w 608250"/>
              <a:gd name="connsiteY34" fmla="*/ 69534 h 607145"/>
              <a:gd name="connsiteX35" fmla="*/ 142863 w 608250"/>
              <a:gd name="connsiteY35" fmla="*/ 81459 h 607145"/>
              <a:gd name="connsiteX36" fmla="*/ 133040 w 608250"/>
              <a:gd name="connsiteY36" fmla="*/ 105406 h 607145"/>
              <a:gd name="connsiteX37" fmla="*/ 105881 w 608250"/>
              <a:gd name="connsiteY37" fmla="*/ 132431 h 607145"/>
              <a:gd name="connsiteX38" fmla="*/ 81900 w 608250"/>
              <a:gd name="connsiteY38" fmla="*/ 142337 h 607145"/>
              <a:gd name="connsiteX39" fmla="*/ 69958 w 608250"/>
              <a:gd name="connsiteY39" fmla="*/ 160033 h 607145"/>
              <a:gd name="connsiteX40" fmla="*/ 69958 w 608250"/>
              <a:gd name="connsiteY40" fmla="*/ 185904 h 607145"/>
              <a:gd name="connsiteX41" fmla="*/ 55319 w 608250"/>
              <a:gd name="connsiteY41" fmla="*/ 221296 h 607145"/>
              <a:gd name="connsiteX42" fmla="*/ 36924 w 608250"/>
              <a:gd name="connsiteY42" fmla="*/ 239665 h 607145"/>
              <a:gd name="connsiteX43" fmla="*/ 32687 w 608250"/>
              <a:gd name="connsiteY43" fmla="*/ 260535 h 607145"/>
              <a:gd name="connsiteX44" fmla="*/ 42607 w 608250"/>
              <a:gd name="connsiteY44" fmla="*/ 284578 h 607145"/>
              <a:gd name="connsiteX45" fmla="*/ 42607 w 608250"/>
              <a:gd name="connsiteY45" fmla="*/ 322759 h 607145"/>
              <a:gd name="connsiteX46" fmla="*/ 32687 w 608250"/>
              <a:gd name="connsiteY46" fmla="*/ 346707 h 607145"/>
              <a:gd name="connsiteX47" fmla="*/ 36828 w 608250"/>
              <a:gd name="connsiteY47" fmla="*/ 367672 h 607145"/>
              <a:gd name="connsiteX48" fmla="*/ 55223 w 608250"/>
              <a:gd name="connsiteY48" fmla="*/ 385945 h 607145"/>
              <a:gd name="connsiteX49" fmla="*/ 69862 w 608250"/>
              <a:gd name="connsiteY49" fmla="*/ 421337 h 607145"/>
              <a:gd name="connsiteX50" fmla="*/ 69862 w 608250"/>
              <a:gd name="connsiteY50" fmla="*/ 447304 h 607145"/>
              <a:gd name="connsiteX51" fmla="*/ 81804 w 608250"/>
              <a:gd name="connsiteY51" fmla="*/ 465000 h 607145"/>
              <a:gd name="connsiteX52" fmla="*/ 105785 w 608250"/>
              <a:gd name="connsiteY52" fmla="*/ 474810 h 607145"/>
              <a:gd name="connsiteX53" fmla="*/ 132847 w 608250"/>
              <a:gd name="connsiteY53" fmla="*/ 501931 h 607145"/>
              <a:gd name="connsiteX54" fmla="*/ 142767 w 608250"/>
              <a:gd name="connsiteY54" fmla="*/ 525878 h 607145"/>
              <a:gd name="connsiteX55" fmla="*/ 160487 w 608250"/>
              <a:gd name="connsiteY55" fmla="*/ 537804 h 607145"/>
              <a:gd name="connsiteX56" fmla="*/ 186394 w 608250"/>
              <a:gd name="connsiteY56" fmla="*/ 537804 h 607145"/>
              <a:gd name="connsiteX57" fmla="*/ 221835 w 608250"/>
              <a:gd name="connsiteY57" fmla="*/ 552422 h 607145"/>
              <a:gd name="connsiteX58" fmla="*/ 240230 w 608250"/>
              <a:gd name="connsiteY58" fmla="*/ 570791 h 607145"/>
              <a:gd name="connsiteX59" fmla="*/ 253810 w 608250"/>
              <a:gd name="connsiteY59" fmla="*/ 576369 h 607145"/>
              <a:gd name="connsiteX60" fmla="*/ 261129 w 608250"/>
              <a:gd name="connsiteY60" fmla="*/ 575023 h 607145"/>
              <a:gd name="connsiteX61" fmla="*/ 285206 w 608250"/>
              <a:gd name="connsiteY61" fmla="*/ 565117 h 607145"/>
              <a:gd name="connsiteX62" fmla="*/ 304275 w 608250"/>
              <a:gd name="connsiteY62" fmla="*/ 561270 h 607145"/>
              <a:gd name="connsiteX63" fmla="*/ 323440 w 608250"/>
              <a:gd name="connsiteY63" fmla="*/ 565117 h 607145"/>
              <a:gd name="connsiteX64" fmla="*/ 347421 w 608250"/>
              <a:gd name="connsiteY64" fmla="*/ 575023 h 607145"/>
              <a:gd name="connsiteX65" fmla="*/ 354740 w 608250"/>
              <a:gd name="connsiteY65" fmla="*/ 576369 h 607145"/>
              <a:gd name="connsiteX66" fmla="*/ 368416 w 608250"/>
              <a:gd name="connsiteY66" fmla="*/ 570791 h 607145"/>
              <a:gd name="connsiteX67" fmla="*/ 386714 w 608250"/>
              <a:gd name="connsiteY67" fmla="*/ 552422 h 607145"/>
              <a:gd name="connsiteX68" fmla="*/ 422156 w 608250"/>
              <a:gd name="connsiteY68" fmla="*/ 537804 h 607145"/>
              <a:gd name="connsiteX69" fmla="*/ 448159 w 608250"/>
              <a:gd name="connsiteY69" fmla="*/ 537804 h 607145"/>
              <a:gd name="connsiteX70" fmla="*/ 465879 w 608250"/>
              <a:gd name="connsiteY70" fmla="*/ 525878 h 607145"/>
              <a:gd name="connsiteX71" fmla="*/ 475703 w 608250"/>
              <a:gd name="connsiteY71" fmla="*/ 501931 h 607145"/>
              <a:gd name="connsiteX72" fmla="*/ 502861 w 608250"/>
              <a:gd name="connsiteY72" fmla="*/ 474810 h 607145"/>
              <a:gd name="connsiteX73" fmla="*/ 526842 w 608250"/>
              <a:gd name="connsiteY73" fmla="*/ 465000 h 607145"/>
              <a:gd name="connsiteX74" fmla="*/ 538784 w 608250"/>
              <a:gd name="connsiteY74" fmla="*/ 447304 h 607145"/>
              <a:gd name="connsiteX75" fmla="*/ 538784 w 608250"/>
              <a:gd name="connsiteY75" fmla="*/ 421337 h 607145"/>
              <a:gd name="connsiteX76" fmla="*/ 553423 w 608250"/>
              <a:gd name="connsiteY76" fmla="*/ 385945 h 607145"/>
              <a:gd name="connsiteX77" fmla="*/ 571818 w 608250"/>
              <a:gd name="connsiteY77" fmla="*/ 367672 h 607145"/>
              <a:gd name="connsiteX78" fmla="*/ 575766 w 608250"/>
              <a:gd name="connsiteY78" fmla="*/ 346707 h 607145"/>
              <a:gd name="connsiteX79" fmla="*/ 565847 w 608250"/>
              <a:gd name="connsiteY79" fmla="*/ 322759 h 607145"/>
              <a:gd name="connsiteX80" fmla="*/ 565847 w 608250"/>
              <a:gd name="connsiteY80" fmla="*/ 284578 h 607145"/>
              <a:gd name="connsiteX81" fmla="*/ 575766 w 608250"/>
              <a:gd name="connsiteY81" fmla="*/ 260535 h 607145"/>
              <a:gd name="connsiteX82" fmla="*/ 571625 w 608250"/>
              <a:gd name="connsiteY82" fmla="*/ 239665 h 607145"/>
              <a:gd name="connsiteX83" fmla="*/ 553327 w 608250"/>
              <a:gd name="connsiteY83" fmla="*/ 221296 h 607145"/>
              <a:gd name="connsiteX84" fmla="*/ 538688 w 608250"/>
              <a:gd name="connsiteY84" fmla="*/ 185904 h 607145"/>
              <a:gd name="connsiteX85" fmla="*/ 538688 w 608250"/>
              <a:gd name="connsiteY85" fmla="*/ 160033 h 607145"/>
              <a:gd name="connsiteX86" fmla="*/ 526746 w 608250"/>
              <a:gd name="connsiteY86" fmla="*/ 142337 h 607145"/>
              <a:gd name="connsiteX87" fmla="*/ 502669 w 608250"/>
              <a:gd name="connsiteY87" fmla="*/ 132431 h 607145"/>
              <a:gd name="connsiteX88" fmla="*/ 475606 w 608250"/>
              <a:gd name="connsiteY88" fmla="*/ 105406 h 607145"/>
              <a:gd name="connsiteX89" fmla="*/ 465687 w 608250"/>
              <a:gd name="connsiteY89" fmla="*/ 81459 h 607145"/>
              <a:gd name="connsiteX90" fmla="*/ 447966 w 608250"/>
              <a:gd name="connsiteY90" fmla="*/ 69534 h 607145"/>
              <a:gd name="connsiteX91" fmla="*/ 422348 w 608250"/>
              <a:gd name="connsiteY91" fmla="*/ 69534 h 607145"/>
              <a:gd name="connsiteX92" fmla="*/ 386907 w 608250"/>
              <a:gd name="connsiteY92" fmla="*/ 54915 h 607145"/>
              <a:gd name="connsiteX93" fmla="*/ 368512 w 608250"/>
              <a:gd name="connsiteY93" fmla="*/ 36546 h 607145"/>
              <a:gd name="connsiteX94" fmla="*/ 354933 w 608250"/>
              <a:gd name="connsiteY94" fmla="*/ 30872 h 607145"/>
              <a:gd name="connsiteX95" fmla="*/ 347613 w 608250"/>
              <a:gd name="connsiteY95" fmla="*/ 32314 h 607145"/>
              <a:gd name="connsiteX96" fmla="*/ 323536 w 608250"/>
              <a:gd name="connsiteY96" fmla="*/ 42220 h 607145"/>
              <a:gd name="connsiteX97" fmla="*/ 304467 w 608250"/>
              <a:gd name="connsiteY97" fmla="*/ 46067 h 607145"/>
              <a:gd name="connsiteX98" fmla="*/ 285302 w 608250"/>
              <a:gd name="connsiteY98" fmla="*/ 42220 h 607145"/>
              <a:gd name="connsiteX99" fmla="*/ 261322 w 608250"/>
              <a:gd name="connsiteY99" fmla="*/ 32314 h 607145"/>
              <a:gd name="connsiteX100" fmla="*/ 254002 w 608250"/>
              <a:gd name="connsiteY100" fmla="*/ 30872 h 607145"/>
              <a:gd name="connsiteX101" fmla="*/ 253617 w 608250"/>
              <a:gd name="connsiteY101" fmla="*/ 0 h 607145"/>
              <a:gd name="connsiteX102" fmla="*/ 272686 w 608250"/>
              <a:gd name="connsiteY102" fmla="*/ 3847 h 607145"/>
              <a:gd name="connsiteX103" fmla="*/ 296763 w 608250"/>
              <a:gd name="connsiteY103" fmla="*/ 13753 h 607145"/>
              <a:gd name="connsiteX104" fmla="*/ 311498 w 608250"/>
              <a:gd name="connsiteY104" fmla="*/ 13753 h 607145"/>
              <a:gd name="connsiteX105" fmla="*/ 335479 w 608250"/>
              <a:gd name="connsiteY105" fmla="*/ 3847 h 607145"/>
              <a:gd name="connsiteX106" fmla="*/ 354644 w 608250"/>
              <a:gd name="connsiteY106" fmla="*/ 0 h 607145"/>
              <a:gd name="connsiteX107" fmla="*/ 390085 w 608250"/>
              <a:gd name="connsiteY107" fmla="*/ 14618 h 607145"/>
              <a:gd name="connsiteX108" fmla="*/ 408480 w 608250"/>
              <a:gd name="connsiteY108" fmla="*/ 32988 h 607145"/>
              <a:gd name="connsiteX109" fmla="*/ 422059 w 608250"/>
              <a:gd name="connsiteY109" fmla="*/ 38566 h 607145"/>
              <a:gd name="connsiteX110" fmla="*/ 447966 w 608250"/>
              <a:gd name="connsiteY110" fmla="*/ 38566 h 607145"/>
              <a:gd name="connsiteX111" fmla="*/ 494194 w 608250"/>
              <a:gd name="connsiteY111" fmla="*/ 69534 h 607145"/>
              <a:gd name="connsiteX112" fmla="*/ 504113 w 608250"/>
              <a:gd name="connsiteY112" fmla="*/ 93577 h 607145"/>
              <a:gd name="connsiteX113" fmla="*/ 514515 w 608250"/>
              <a:gd name="connsiteY113" fmla="*/ 103964 h 607145"/>
              <a:gd name="connsiteX114" fmla="*/ 538495 w 608250"/>
              <a:gd name="connsiteY114" fmla="*/ 113870 h 607145"/>
              <a:gd name="connsiteX115" fmla="*/ 569506 w 608250"/>
              <a:gd name="connsiteY115" fmla="*/ 160033 h 607145"/>
              <a:gd name="connsiteX116" fmla="*/ 569506 w 608250"/>
              <a:gd name="connsiteY116" fmla="*/ 185904 h 607145"/>
              <a:gd name="connsiteX117" fmla="*/ 575092 w 608250"/>
              <a:gd name="connsiteY117" fmla="*/ 199561 h 607145"/>
              <a:gd name="connsiteX118" fmla="*/ 593583 w 608250"/>
              <a:gd name="connsiteY118" fmla="*/ 217737 h 607145"/>
              <a:gd name="connsiteX119" fmla="*/ 604370 w 608250"/>
              <a:gd name="connsiteY119" fmla="*/ 272268 h 607145"/>
              <a:gd name="connsiteX120" fmla="*/ 594546 w 608250"/>
              <a:gd name="connsiteY120" fmla="*/ 296215 h 607145"/>
              <a:gd name="connsiteX121" fmla="*/ 594546 w 608250"/>
              <a:gd name="connsiteY121" fmla="*/ 310930 h 607145"/>
              <a:gd name="connsiteX122" fmla="*/ 604370 w 608250"/>
              <a:gd name="connsiteY122" fmla="*/ 334973 h 607145"/>
              <a:gd name="connsiteX123" fmla="*/ 593583 w 608250"/>
              <a:gd name="connsiteY123" fmla="*/ 389408 h 607145"/>
              <a:gd name="connsiteX124" fmla="*/ 575285 w 608250"/>
              <a:gd name="connsiteY124" fmla="*/ 407777 h 607145"/>
              <a:gd name="connsiteX125" fmla="*/ 569603 w 608250"/>
              <a:gd name="connsiteY125" fmla="*/ 421337 h 607145"/>
              <a:gd name="connsiteX126" fmla="*/ 569603 w 608250"/>
              <a:gd name="connsiteY126" fmla="*/ 447304 h 607145"/>
              <a:gd name="connsiteX127" fmla="*/ 538688 w 608250"/>
              <a:gd name="connsiteY127" fmla="*/ 493468 h 607145"/>
              <a:gd name="connsiteX128" fmla="*/ 514611 w 608250"/>
              <a:gd name="connsiteY128" fmla="*/ 503277 h 607145"/>
              <a:gd name="connsiteX129" fmla="*/ 504210 w 608250"/>
              <a:gd name="connsiteY129" fmla="*/ 513664 h 607145"/>
              <a:gd name="connsiteX130" fmla="*/ 494386 w 608250"/>
              <a:gd name="connsiteY130" fmla="*/ 537708 h 607145"/>
              <a:gd name="connsiteX131" fmla="*/ 448159 w 608250"/>
              <a:gd name="connsiteY131" fmla="*/ 568579 h 607145"/>
              <a:gd name="connsiteX132" fmla="*/ 422156 w 608250"/>
              <a:gd name="connsiteY132" fmla="*/ 568579 h 607145"/>
              <a:gd name="connsiteX133" fmla="*/ 408576 w 608250"/>
              <a:gd name="connsiteY133" fmla="*/ 574254 h 607145"/>
              <a:gd name="connsiteX134" fmla="*/ 390181 w 608250"/>
              <a:gd name="connsiteY134" fmla="*/ 592527 h 607145"/>
              <a:gd name="connsiteX135" fmla="*/ 354740 w 608250"/>
              <a:gd name="connsiteY135" fmla="*/ 607145 h 607145"/>
              <a:gd name="connsiteX136" fmla="*/ 335671 w 608250"/>
              <a:gd name="connsiteY136" fmla="*/ 603298 h 607145"/>
              <a:gd name="connsiteX137" fmla="*/ 311594 w 608250"/>
              <a:gd name="connsiteY137" fmla="*/ 593488 h 607145"/>
              <a:gd name="connsiteX138" fmla="*/ 296859 w 608250"/>
              <a:gd name="connsiteY138" fmla="*/ 593488 h 607145"/>
              <a:gd name="connsiteX139" fmla="*/ 272878 w 608250"/>
              <a:gd name="connsiteY139" fmla="*/ 603298 h 607145"/>
              <a:gd name="connsiteX140" fmla="*/ 253713 w 608250"/>
              <a:gd name="connsiteY140" fmla="*/ 607145 h 607145"/>
              <a:gd name="connsiteX141" fmla="*/ 218272 w 608250"/>
              <a:gd name="connsiteY141" fmla="*/ 592527 h 607145"/>
              <a:gd name="connsiteX142" fmla="*/ 199877 w 608250"/>
              <a:gd name="connsiteY142" fmla="*/ 574254 h 607145"/>
              <a:gd name="connsiteX143" fmla="*/ 186298 w 608250"/>
              <a:gd name="connsiteY143" fmla="*/ 568579 h 607145"/>
              <a:gd name="connsiteX144" fmla="*/ 160391 w 608250"/>
              <a:gd name="connsiteY144" fmla="*/ 568579 h 607145"/>
              <a:gd name="connsiteX145" fmla="*/ 114163 w 608250"/>
              <a:gd name="connsiteY145" fmla="*/ 537708 h 607145"/>
              <a:gd name="connsiteX146" fmla="*/ 104244 w 608250"/>
              <a:gd name="connsiteY146" fmla="*/ 513664 h 607145"/>
              <a:gd name="connsiteX147" fmla="*/ 93842 w 608250"/>
              <a:gd name="connsiteY147" fmla="*/ 503277 h 607145"/>
              <a:gd name="connsiteX148" fmla="*/ 69862 w 608250"/>
              <a:gd name="connsiteY148" fmla="*/ 493468 h 607145"/>
              <a:gd name="connsiteX149" fmla="*/ 38851 w 608250"/>
              <a:gd name="connsiteY149" fmla="*/ 447304 h 607145"/>
              <a:gd name="connsiteX150" fmla="*/ 38851 w 608250"/>
              <a:gd name="connsiteY150" fmla="*/ 421337 h 607145"/>
              <a:gd name="connsiteX151" fmla="*/ 33265 w 608250"/>
              <a:gd name="connsiteY151" fmla="*/ 407777 h 607145"/>
              <a:gd name="connsiteX152" fmla="*/ 14581 w 608250"/>
              <a:gd name="connsiteY152" fmla="*/ 389408 h 607145"/>
              <a:gd name="connsiteX153" fmla="*/ 3795 w 608250"/>
              <a:gd name="connsiteY153" fmla="*/ 334973 h 607145"/>
              <a:gd name="connsiteX154" fmla="*/ 13714 w 608250"/>
              <a:gd name="connsiteY154" fmla="*/ 310930 h 607145"/>
              <a:gd name="connsiteX155" fmla="*/ 13714 w 608250"/>
              <a:gd name="connsiteY155" fmla="*/ 296215 h 607145"/>
              <a:gd name="connsiteX156" fmla="*/ 3795 w 608250"/>
              <a:gd name="connsiteY156" fmla="*/ 272268 h 607145"/>
              <a:gd name="connsiteX157" fmla="*/ 14774 w 608250"/>
              <a:gd name="connsiteY157" fmla="*/ 217737 h 607145"/>
              <a:gd name="connsiteX158" fmla="*/ 33072 w 608250"/>
              <a:gd name="connsiteY158" fmla="*/ 199368 h 607145"/>
              <a:gd name="connsiteX159" fmla="*/ 38754 w 608250"/>
              <a:gd name="connsiteY159" fmla="*/ 185808 h 607145"/>
              <a:gd name="connsiteX160" fmla="*/ 38754 w 608250"/>
              <a:gd name="connsiteY160" fmla="*/ 159937 h 607145"/>
              <a:gd name="connsiteX161" fmla="*/ 69669 w 608250"/>
              <a:gd name="connsiteY161" fmla="*/ 113774 h 607145"/>
              <a:gd name="connsiteX162" fmla="*/ 93746 w 608250"/>
              <a:gd name="connsiteY162" fmla="*/ 103868 h 607145"/>
              <a:gd name="connsiteX163" fmla="*/ 104147 w 608250"/>
              <a:gd name="connsiteY163" fmla="*/ 93481 h 607145"/>
              <a:gd name="connsiteX164" fmla="*/ 113971 w 608250"/>
              <a:gd name="connsiteY164" fmla="*/ 69534 h 607145"/>
              <a:gd name="connsiteX165" fmla="*/ 160198 w 608250"/>
              <a:gd name="connsiteY165" fmla="*/ 38566 h 607145"/>
              <a:gd name="connsiteX166" fmla="*/ 186202 w 608250"/>
              <a:gd name="connsiteY166" fmla="*/ 38566 h 607145"/>
              <a:gd name="connsiteX167" fmla="*/ 199781 w 608250"/>
              <a:gd name="connsiteY167" fmla="*/ 32988 h 607145"/>
              <a:gd name="connsiteX168" fmla="*/ 218176 w 608250"/>
              <a:gd name="connsiteY168" fmla="*/ 14618 h 607145"/>
              <a:gd name="connsiteX169" fmla="*/ 253617 w 608250"/>
              <a:gd name="connsiteY169" fmla="*/ 0 h 607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</a:cxnLst>
            <a:rect l="l" t="t" r="r" b="b"/>
            <a:pathLst>
              <a:path w="608250" h="607145">
                <a:moveTo>
                  <a:pt x="304192" y="143036"/>
                </a:moveTo>
                <a:cubicBezTo>
                  <a:pt x="312670" y="143036"/>
                  <a:pt x="319606" y="149959"/>
                  <a:pt x="319606" y="158421"/>
                </a:cubicBezTo>
                <a:lnTo>
                  <a:pt x="319606" y="189768"/>
                </a:lnTo>
                <a:lnTo>
                  <a:pt x="360935" y="189768"/>
                </a:lnTo>
                <a:cubicBezTo>
                  <a:pt x="369413" y="189768"/>
                  <a:pt x="376350" y="196691"/>
                  <a:pt x="376350" y="205153"/>
                </a:cubicBezTo>
                <a:cubicBezTo>
                  <a:pt x="376350" y="213615"/>
                  <a:pt x="369413" y="220538"/>
                  <a:pt x="360935" y="220538"/>
                </a:cubicBezTo>
                <a:lnTo>
                  <a:pt x="281841" y="220538"/>
                </a:lnTo>
                <a:cubicBezTo>
                  <a:pt x="263247" y="220538"/>
                  <a:pt x="248026" y="235731"/>
                  <a:pt x="248026" y="254289"/>
                </a:cubicBezTo>
                <a:cubicBezTo>
                  <a:pt x="248026" y="272847"/>
                  <a:pt x="263247" y="288040"/>
                  <a:pt x="281841" y="288040"/>
                </a:cubicBezTo>
                <a:lnTo>
                  <a:pt x="326639" y="288040"/>
                </a:lnTo>
                <a:cubicBezTo>
                  <a:pt x="362284" y="288040"/>
                  <a:pt x="391186" y="316887"/>
                  <a:pt x="391186" y="352465"/>
                </a:cubicBezTo>
                <a:cubicBezTo>
                  <a:pt x="391186" y="387754"/>
                  <a:pt x="362670" y="416505"/>
                  <a:pt x="327409" y="416986"/>
                </a:cubicBezTo>
                <a:lnTo>
                  <a:pt x="327024" y="416986"/>
                </a:lnTo>
                <a:lnTo>
                  <a:pt x="319606" y="416986"/>
                </a:lnTo>
                <a:lnTo>
                  <a:pt x="319606" y="449006"/>
                </a:lnTo>
                <a:cubicBezTo>
                  <a:pt x="319606" y="457468"/>
                  <a:pt x="312670" y="464391"/>
                  <a:pt x="304192" y="464391"/>
                </a:cubicBezTo>
                <a:cubicBezTo>
                  <a:pt x="295714" y="464391"/>
                  <a:pt x="288777" y="457468"/>
                  <a:pt x="288777" y="449006"/>
                </a:cubicBezTo>
                <a:lnTo>
                  <a:pt x="288777" y="416986"/>
                </a:lnTo>
                <a:lnTo>
                  <a:pt x="246003" y="416986"/>
                </a:lnTo>
                <a:cubicBezTo>
                  <a:pt x="237525" y="416986"/>
                  <a:pt x="230588" y="410063"/>
                  <a:pt x="230588" y="401601"/>
                </a:cubicBezTo>
                <a:cubicBezTo>
                  <a:pt x="230588" y="393139"/>
                  <a:pt x="237525" y="386216"/>
                  <a:pt x="246003" y="386216"/>
                </a:cubicBezTo>
                <a:lnTo>
                  <a:pt x="326542" y="386216"/>
                </a:lnTo>
                <a:cubicBezTo>
                  <a:pt x="345136" y="386216"/>
                  <a:pt x="360357" y="371119"/>
                  <a:pt x="360357" y="352465"/>
                </a:cubicBezTo>
                <a:cubicBezTo>
                  <a:pt x="360357" y="333907"/>
                  <a:pt x="345136" y="318810"/>
                  <a:pt x="326542" y="318810"/>
                </a:cubicBezTo>
                <a:lnTo>
                  <a:pt x="281745" y="318810"/>
                </a:lnTo>
                <a:cubicBezTo>
                  <a:pt x="246099" y="318810"/>
                  <a:pt x="217101" y="289963"/>
                  <a:pt x="217101" y="254289"/>
                </a:cubicBezTo>
                <a:cubicBezTo>
                  <a:pt x="217101" y="218615"/>
                  <a:pt x="246099" y="189768"/>
                  <a:pt x="281745" y="189768"/>
                </a:cubicBezTo>
                <a:lnTo>
                  <a:pt x="288777" y="189768"/>
                </a:lnTo>
                <a:lnTo>
                  <a:pt x="288777" y="158421"/>
                </a:lnTo>
                <a:cubicBezTo>
                  <a:pt x="288777" y="149959"/>
                  <a:pt x="295714" y="143036"/>
                  <a:pt x="304192" y="143036"/>
                </a:cubicBezTo>
                <a:close/>
                <a:moveTo>
                  <a:pt x="254002" y="30872"/>
                </a:moveTo>
                <a:cubicBezTo>
                  <a:pt x="248802" y="30872"/>
                  <a:pt x="243986" y="32988"/>
                  <a:pt x="240326" y="36546"/>
                </a:cubicBezTo>
                <a:lnTo>
                  <a:pt x="222028" y="54915"/>
                </a:lnTo>
                <a:cubicBezTo>
                  <a:pt x="212494" y="64244"/>
                  <a:pt x="199877" y="69534"/>
                  <a:pt x="186587" y="69534"/>
                </a:cubicBezTo>
                <a:lnTo>
                  <a:pt x="160584" y="69534"/>
                </a:lnTo>
                <a:cubicBezTo>
                  <a:pt x="152879" y="69534"/>
                  <a:pt x="145849" y="74246"/>
                  <a:pt x="142863" y="81459"/>
                </a:cubicBezTo>
                <a:lnTo>
                  <a:pt x="133040" y="105406"/>
                </a:lnTo>
                <a:cubicBezTo>
                  <a:pt x="127839" y="117717"/>
                  <a:pt x="118208" y="127334"/>
                  <a:pt x="105881" y="132431"/>
                </a:cubicBezTo>
                <a:lnTo>
                  <a:pt x="81900" y="142337"/>
                </a:lnTo>
                <a:cubicBezTo>
                  <a:pt x="74581" y="145319"/>
                  <a:pt x="69958" y="152243"/>
                  <a:pt x="69958" y="160033"/>
                </a:cubicBezTo>
                <a:lnTo>
                  <a:pt x="69958" y="185904"/>
                </a:lnTo>
                <a:cubicBezTo>
                  <a:pt x="69958" y="199272"/>
                  <a:pt x="64854" y="211871"/>
                  <a:pt x="55319" y="221296"/>
                </a:cubicBezTo>
                <a:lnTo>
                  <a:pt x="36924" y="239665"/>
                </a:lnTo>
                <a:cubicBezTo>
                  <a:pt x="31339" y="245147"/>
                  <a:pt x="29798" y="253418"/>
                  <a:pt x="32687" y="260535"/>
                </a:cubicBezTo>
                <a:lnTo>
                  <a:pt x="42607" y="284578"/>
                </a:lnTo>
                <a:cubicBezTo>
                  <a:pt x="47711" y="296889"/>
                  <a:pt x="47711" y="310449"/>
                  <a:pt x="42607" y="322759"/>
                </a:cubicBezTo>
                <a:lnTo>
                  <a:pt x="32687" y="346707"/>
                </a:lnTo>
                <a:cubicBezTo>
                  <a:pt x="29605" y="353920"/>
                  <a:pt x="31339" y="362094"/>
                  <a:pt x="36828" y="367672"/>
                </a:cubicBezTo>
                <a:lnTo>
                  <a:pt x="55223" y="385945"/>
                </a:lnTo>
                <a:cubicBezTo>
                  <a:pt x="64565" y="395467"/>
                  <a:pt x="69862" y="408065"/>
                  <a:pt x="69862" y="421337"/>
                </a:cubicBezTo>
                <a:lnTo>
                  <a:pt x="69862" y="447304"/>
                </a:lnTo>
                <a:cubicBezTo>
                  <a:pt x="69862" y="454998"/>
                  <a:pt x="74581" y="462019"/>
                  <a:pt x="81804" y="465000"/>
                </a:cubicBezTo>
                <a:lnTo>
                  <a:pt x="105785" y="474810"/>
                </a:lnTo>
                <a:cubicBezTo>
                  <a:pt x="118112" y="480003"/>
                  <a:pt x="127743" y="489621"/>
                  <a:pt x="132847" y="501931"/>
                </a:cubicBezTo>
                <a:lnTo>
                  <a:pt x="142767" y="525878"/>
                </a:lnTo>
                <a:cubicBezTo>
                  <a:pt x="145752" y="533187"/>
                  <a:pt x="152686" y="537804"/>
                  <a:pt x="160487" y="537804"/>
                </a:cubicBezTo>
                <a:lnTo>
                  <a:pt x="186394" y="537804"/>
                </a:lnTo>
                <a:cubicBezTo>
                  <a:pt x="199877" y="537804"/>
                  <a:pt x="212397" y="542901"/>
                  <a:pt x="221835" y="552422"/>
                </a:cubicBezTo>
                <a:lnTo>
                  <a:pt x="240230" y="570791"/>
                </a:lnTo>
                <a:cubicBezTo>
                  <a:pt x="243794" y="574350"/>
                  <a:pt x="248705" y="576369"/>
                  <a:pt x="253810" y="576369"/>
                </a:cubicBezTo>
                <a:cubicBezTo>
                  <a:pt x="256314" y="576369"/>
                  <a:pt x="258818" y="575985"/>
                  <a:pt x="261129" y="575023"/>
                </a:cubicBezTo>
                <a:lnTo>
                  <a:pt x="285206" y="565117"/>
                </a:lnTo>
                <a:cubicBezTo>
                  <a:pt x="291177" y="562520"/>
                  <a:pt x="297726" y="561270"/>
                  <a:pt x="304275" y="561270"/>
                </a:cubicBezTo>
                <a:cubicBezTo>
                  <a:pt x="310824" y="561270"/>
                  <a:pt x="317276" y="562520"/>
                  <a:pt x="323440" y="565117"/>
                </a:cubicBezTo>
                <a:lnTo>
                  <a:pt x="347421" y="575023"/>
                </a:lnTo>
                <a:cubicBezTo>
                  <a:pt x="349732" y="575889"/>
                  <a:pt x="352236" y="576369"/>
                  <a:pt x="354740" y="576369"/>
                </a:cubicBezTo>
                <a:cubicBezTo>
                  <a:pt x="359941" y="576369"/>
                  <a:pt x="364756" y="574350"/>
                  <a:pt x="368416" y="570791"/>
                </a:cubicBezTo>
                <a:lnTo>
                  <a:pt x="386714" y="552422"/>
                </a:lnTo>
                <a:cubicBezTo>
                  <a:pt x="396249" y="543093"/>
                  <a:pt x="408865" y="537804"/>
                  <a:pt x="422156" y="537804"/>
                </a:cubicBezTo>
                <a:lnTo>
                  <a:pt x="448159" y="537804"/>
                </a:lnTo>
                <a:cubicBezTo>
                  <a:pt x="455863" y="537804"/>
                  <a:pt x="462894" y="533091"/>
                  <a:pt x="465879" y="525878"/>
                </a:cubicBezTo>
                <a:lnTo>
                  <a:pt x="475703" y="501931"/>
                </a:lnTo>
                <a:cubicBezTo>
                  <a:pt x="480903" y="489621"/>
                  <a:pt x="490534" y="480003"/>
                  <a:pt x="502861" y="474810"/>
                </a:cubicBezTo>
                <a:lnTo>
                  <a:pt x="526842" y="465000"/>
                </a:lnTo>
                <a:cubicBezTo>
                  <a:pt x="534161" y="462019"/>
                  <a:pt x="538784" y="455094"/>
                  <a:pt x="538784" y="447304"/>
                </a:cubicBezTo>
                <a:lnTo>
                  <a:pt x="538784" y="421337"/>
                </a:lnTo>
                <a:cubicBezTo>
                  <a:pt x="538784" y="407873"/>
                  <a:pt x="543888" y="395467"/>
                  <a:pt x="553423" y="385945"/>
                </a:cubicBezTo>
                <a:lnTo>
                  <a:pt x="571818" y="367672"/>
                </a:lnTo>
                <a:cubicBezTo>
                  <a:pt x="577307" y="362094"/>
                  <a:pt x="578944" y="353920"/>
                  <a:pt x="575766" y="346707"/>
                </a:cubicBezTo>
                <a:lnTo>
                  <a:pt x="565847" y="322759"/>
                </a:lnTo>
                <a:cubicBezTo>
                  <a:pt x="560742" y="310449"/>
                  <a:pt x="560742" y="296889"/>
                  <a:pt x="565847" y="284578"/>
                </a:cubicBezTo>
                <a:lnTo>
                  <a:pt x="575766" y="260535"/>
                </a:lnTo>
                <a:cubicBezTo>
                  <a:pt x="578848" y="253418"/>
                  <a:pt x="577211" y="245147"/>
                  <a:pt x="571625" y="239665"/>
                </a:cubicBezTo>
                <a:lnTo>
                  <a:pt x="553327" y="221296"/>
                </a:lnTo>
                <a:cubicBezTo>
                  <a:pt x="543888" y="211871"/>
                  <a:pt x="538688" y="199272"/>
                  <a:pt x="538688" y="185904"/>
                </a:cubicBezTo>
                <a:lnTo>
                  <a:pt x="538688" y="160033"/>
                </a:lnTo>
                <a:cubicBezTo>
                  <a:pt x="538688" y="152339"/>
                  <a:pt x="533872" y="145319"/>
                  <a:pt x="526746" y="142337"/>
                </a:cubicBezTo>
                <a:lnTo>
                  <a:pt x="502669" y="132431"/>
                </a:lnTo>
                <a:cubicBezTo>
                  <a:pt x="490341" y="127334"/>
                  <a:pt x="480711" y="117717"/>
                  <a:pt x="475606" y="105406"/>
                </a:cubicBezTo>
                <a:lnTo>
                  <a:pt x="465687" y="81459"/>
                </a:lnTo>
                <a:cubicBezTo>
                  <a:pt x="462797" y="74150"/>
                  <a:pt x="455863" y="69534"/>
                  <a:pt x="447966" y="69534"/>
                </a:cubicBezTo>
                <a:lnTo>
                  <a:pt x="422348" y="69534"/>
                </a:lnTo>
                <a:cubicBezTo>
                  <a:pt x="408961" y="69534"/>
                  <a:pt x="396345" y="64340"/>
                  <a:pt x="386907" y="54915"/>
                </a:cubicBezTo>
                <a:lnTo>
                  <a:pt x="368512" y="36546"/>
                </a:lnTo>
                <a:cubicBezTo>
                  <a:pt x="364949" y="32988"/>
                  <a:pt x="360037" y="30872"/>
                  <a:pt x="354933" y="30872"/>
                </a:cubicBezTo>
                <a:cubicBezTo>
                  <a:pt x="352429" y="30872"/>
                  <a:pt x="349925" y="31256"/>
                  <a:pt x="347613" y="32314"/>
                </a:cubicBezTo>
                <a:lnTo>
                  <a:pt x="323536" y="42220"/>
                </a:lnTo>
                <a:cubicBezTo>
                  <a:pt x="317565" y="44721"/>
                  <a:pt x="311016" y="46067"/>
                  <a:pt x="304467" y="46067"/>
                </a:cubicBezTo>
                <a:cubicBezTo>
                  <a:pt x="297918" y="46067"/>
                  <a:pt x="291466" y="44721"/>
                  <a:pt x="285302" y="42220"/>
                </a:cubicBezTo>
                <a:lnTo>
                  <a:pt x="261322" y="32314"/>
                </a:lnTo>
                <a:cubicBezTo>
                  <a:pt x="259010" y="31449"/>
                  <a:pt x="256506" y="30872"/>
                  <a:pt x="254002" y="30872"/>
                </a:cubicBezTo>
                <a:close/>
                <a:moveTo>
                  <a:pt x="253617" y="0"/>
                </a:moveTo>
                <a:cubicBezTo>
                  <a:pt x="260166" y="0"/>
                  <a:pt x="266522" y="1250"/>
                  <a:pt x="272686" y="3847"/>
                </a:cubicBezTo>
                <a:lnTo>
                  <a:pt x="296763" y="13753"/>
                </a:lnTo>
                <a:cubicBezTo>
                  <a:pt x="301482" y="15676"/>
                  <a:pt x="306779" y="15676"/>
                  <a:pt x="311498" y="13753"/>
                </a:cubicBezTo>
                <a:lnTo>
                  <a:pt x="335479" y="3847"/>
                </a:lnTo>
                <a:cubicBezTo>
                  <a:pt x="341546" y="1250"/>
                  <a:pt x="348095" y="0"/>
                  <a:pt x="354644" y="0"/>
                </a:cubicBezTo>
                <a:cubicBezTo>
                  <a:pt x="368031" y="0"/>
                  <a:pt x="380551" y="5097"/>
                  <a:pt x="390085" y="14618"/>
                </a:cubicBezTo>
                <a:lnTo>
                  <a:pt x="408480" y="32988"/>
                </a:lnTo>
                <a:cubicBezTo>
                  <a:pt x="412043" y="36546"/>
                  <a:pt x="416955" y="38566"/>
                  <a:pt x="422059" y="38566"/>
                </a:cubicBezTo>
                <a:lnTo>
                  <a:pt x="447966" y="38566"/>
                </a:lnTo>
                <a:cubicBezTo>
                  <a:pt x="468287" y="38566"/>
                  <a:pt x="486393" y="50780"/>
                  <a:pt x="494194" y="69534"/>
                </a:cubicBezTo>
                <a:lnTo>
                  <a:pt x="504113" y="93577"/>
                </a:lnTo>
                <a:cubicBezTo>
                  <a:pt x="506040" y="98386"/>
                  <a:pt x="509796" y="102040"/>
                  <a:pt x="514515" y="103964"/>
                </a:cubicBezTo>
                <a:lnTo>
                  <a:pt x="538495" y="113870"/>
                </a:lnTo>
                <a:cubicBezTo>
                  <a:pt x="557372" y="121564"/>
                  <a:pt x="569506" y="139740"/>
                  <a:pt x="569506" y="160033"/>
                </a:cubicBezTo>
                <a:lnTo>
                  <a:pt x="569506" y="185904"/>
                </a:lnTo>
                <a:cubicBezTo>
                  <a:pt x="569506" y="191097"/>
                  <a:pt x="571529" y="195906"/>
                  <a:pt x="575092" y="199561"/>
                </a:cubicBezTo>
                <a:lnTo>
                  <a:pt x="593583" y="217737"/>
                </a:lnTo>
                <a:cubicBezTo>
                  <a:pt x="607837" y="232067"/>
                  <a:pt x="612267" y="253514"/>
                  <a:pt x="604370" y="272268"/>
                </a:cubicBezTo>
                <a:lnTo>
                  <a:pt x="594546" y="296215"/>
                </a:lnTo>
                <a:cubicBezTo>
                  <a:pt x="592620" y="300928"/>
                  <a:pt x="592620" y="306217"/>
                  <a:pt x="594546" y="310930"/>
                </a:cubicBezTo>
                <a:lnTo>
                  <a:pt x="604370" y="334973"/>
                </a:lnTo>
                <a:cubicBezTo>
                  <a:pt x="612074" y="353631"/>
                  <a:pt x="607837" y="375078"/>
                  <a:pt x="593583" y="389408"/>
                </a:cubicBezTo>
                <a:lnTo>
                  <a:pt x="575285" y="407777"/>
                </a:lnTo>
                <a:cubicBezTo>
                  <a:pt x="571625" y="411335"/>
                  <a:pt x="569603" y="416240"/>
                  <a:pt x="569603" y="421337"/>
                </a:cubicBezTo>
                <a:lnTo>
                  <a:pt x="569603" y="447304"/>
                </a:lnTo>
                <a:cubicBezTo>
                  <a:pt x="569603" y="467501"/>
                  <a:pt x="557372" y="485581"/>
                  <a:pt x="538688" y="493468"/>
                </a:cubicBezTo>
                <a:lnTo>
                  <a:pt x="514611" y="503277"/>
                </a:lnTo>
                <a:cubicBezTo>
                  <a:pt x="509892" y="505201"/>
                  <a:pt x="506136" y="508952"/>
                  <a:pt x="504210" y="513664"/>
                </a:cubicBezTo>
                <a:lnTo>
                  <a:pt x="494386" y="537708"/>
                </a:lnTo>
                <a:cubicBezTo>
                  <a:pt x="486682" y="556365"/>
                  <a:pt x="468383" y="568579"/>
                  <a:pt x="448159" y="568579"/>
                </a:cubicBezTo>
                <a:lnTo>
                  <a:pt x="422156" y="568579"/>
                </a:lnTo>
                <a:cubicBezTo>
                  <a:pt x="417051" y="568579"/>
                  <a:pt x="412140" y="570599"/>
                  <a:pt x="408576" y="574254"/>
                </a:cubicBezTo>
                <a:lnTo>
                  <a:pt x="390181" y="592527"/>
                </a:lnTo>
                <a:cubicBezTo>
                  <a:pt x="380743" y="601952"/>
                  <a:pt x="368127" y="607145"/>
                  <a:pt x="354740" y="607145"/>
                </a:cubicBezTo>
                <a:cubicBezTo>
                  <a:pt x="348191" y="607145"/>
                  <a:pt x="341835" y="605895"/>
                  <a:pt x="335671" y="603298"/>
                </a:cubicBezTo>
                <a:lnTo>
                  <a:pt x="311594" y="593488"/>
                </a:lnTo>
                <a:cubicBezTo>
                  <a:pt x="306875" y="591565"/>
                  <a:pt x="301578" y="591565"/>
                  <a:pt x="296859" y="593488"/>
                </a:cubicBezTo>
                <a:lnTo>
                  <a:pt x="272878" y="603298"/>
                </a:lnTo>
                <a:cubicBezTo>
                  <a:pt x="266811" y="605895"/>
                  <a:pt x="260262" y="607145"/>
                  <a:pt x="253713" y="607145"/>
                </a:cubicBezTo>
                <a:cubicBezTo>
                  <a:pt x="240326" y="607145"/>
                  <a:pt x="227806" y="602048"/>
                  <a:pt x="218272" y="592527"/>
                </a:cubicBezTo>
                <a:lnTo>
                  <a:pt x="199877" y="574254"/>
                </a:lnTo>
                <a:cubicBezTo>
                  <a:pt x="196314" y="570599"/>
                  <a:pt x="191402" y="568579"/>
                  <a:pt x="186298" y="568579"/>
                </a:cubicBezTo>
                <a:lnTo>
                  <a:pt x="160391" y="568579"/>
                </a:lnTo>
                <a:cubicBezTo>
                  <a:pt x="140070" y="568579"/>
                  <a:pt x="121964" y="556365"/>
                  <a:pt x="114163" y="537708"/>
                </a:cubicBezTo>
                <a:lnTo>
                  <a:pt x="104244" y="513664"/>
                </a:lnTo>
                <a:cubicBezTo>
                  <a:pt x="102317" y="508952"/>
                  <a:pt x="98561" y="505201"/>
                  <a:pt x="93842" y="503277"/>
                </a:cubicBezTo>
                <a:lnTo>
                  <a:pt x="69862" y="493468"/>
                </a:lnTo>
                <a:cubicBezTo>
                  <a:pt x="50985" y="485774"/>
                  <a:pt x="38851" y="467501"/>
                  <a:pt x="38851" y="447304"/>
                </a:cubicBezTo>
                <a:lnTo>
                  <a:pt x="38851" y="421337"/>
                </a:lnTo>
                <a:cubicBezTo>
                  <a:pt x="38851" y="416240"/>
                  <a:pt x="36828" y="411335"/>
                  <a:pt x="33265" y="407777"/>
                </a:cubicBezTo>
                <a:lnTo>
                  <a:pt x="14581" y="389408"/>
                </a:lnTo>
                <a:cubicBezTo>
                  <a:pt x="328" y="375078"/>
                  <a:pt x="-3910" y="353631"/>
                  <a:pt x="3795" y="334973"/>
                </a:cubicBezTo>
                <a:lnTo>
                  <a:pt x="13714" y="310930"/>
                </a:lnTo>
                <a:cubicBezTo>
                  <a:pt x="15640" y="306217"/>
                  <a:pt x="15640" y="300928"/>
                  <a:pt x="13714" y="296215"/>
                </a:cubicBezTo>
                <a:lnTo>
                  <a:pt x="3795" y="272268"/>
                </a:lnTo>
                <a:cubicBezTo>
                  <a:pt x="-3910" y="253514"/>
                  <a:pt x="328" y="232067"/>
                  <a:pt x="14774" y="217737"/>
                </a:cubicBezTo>
                <a:lnTo>
                  <a:pt x="33072" y="199368"/>
                </a:lnTo>
                <a:cubicBezTo>
                  <a:pt x="36732" y="195810"/>
                  <a:pt x="38754" y="190905"/>
                  <a:pt x="38754" y="185808"/>
                </a:cubicBezTo>
                <a:lnTo>
                  <a:pt x="38754" y="159937"/>
                </a:lnTo>
                <a:cubicBezTo>
                  <a:pt x="38754" y="139644"/>
                  <a:pt x="50985" y="121564"/>
                  <a:pt x="69669" y="113774"/>
                </a:cubicBezTo>
                <a:lnTo>
                  <a:pt x="93746" y="103868"/>
                </a:lnTo>
                <a:cubicBezTo>
                  <a:pt x="98465" y="101944"/>
                  <a:pt x="102221" y="98193"/>
                  <a:pt x="104147" y="93481"/>
                </a:cubicBezTo>
                <a:lnTo>
                  <a:pt x="113971" y="69534"/>
                </a:lnTo>
                <a:cubicBezTo>
                  <a:pt x="121675" y="50780"/>
                  <a:pt x="139974" y="38566"/>
                  <a:pt x="160198" y="38566"/>
                </a:cubicBezTo>
                <a:lnTo>
                  <a:pt x="186202" y="38566"/>
                </a:lnTo>
                <a:cubicBezTo>
                  <a:pt x="191306" y="38566"/>
                  <a:pt x="196218" y="36546"/>
                  <a:pt x="199781" y="32988"/>
                </a:cubicBezTo>
                <a:lnTo>
                  <a:pt x="218176" y="14618"/>
                </a:lnTo>
                <a:cubicBezTo>
                  <a:pt x="227614" y="5289"/>
                  <a:pt x="240230" y="0"/>
                  <a:pt x="25361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8" name="Freeform 41">
            <a:extLst>
              <a:ext uri="{FF2B5EF4-FFF2-40B4-BE49-F238E27FC236}">
                <a16:creationId xmlns:a16="http://schemas.microsoft.com/office/drawing/2014/main" id="{51DEC990-71E8-4E44-8E2B-E457405E938D}"/>
              </a:ext>
            </a:extLst>
          </p:cNvPr>
          <p:cNvSpPr>
            <a:spLocks noEditPoints="1"/>
          </p:cNvSpPr>
          <p:nvPr/>
        </p:nvSpPr>
        <p:spPr bwMode="auto">
          <a:xfrm>
            <a:off x="8113577" y="1816441"/>
            <a:ext cx="449586" cy="544379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Freeform 41">
            <a:extLst>
              <a:ext uri="{FF2B5EF4-FFF2-40B4-BE49-F238E27FC236}">
                <a16:creationId xmlns:a16="http://schemas.microsoft.com/office/drawing/2014/main" id="{51DEC990-71E8-4E44-8E2B-E457405E938D}"/>
              </a:ext>
            </a:extLst>
          </p:cNvPr>
          <p:cNvSpPr>
            <a:spLocks noEditPoints="1"/>
          </p:cNvSpPr>
          <p:nvPr/>
        </p:nvSpPr>
        <p:spPr bwMode="auto">
          <a:xfrm>
            <a:off x="8113577" y="3473873"/>
            <a:ext cx="449586" cy="544379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275874" y="5640011"/>
            <a:ext cx="1980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其他項目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經審查後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計畫審查結果併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通知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是否可支用。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/>
        </p:nvSpPr>
        <p:spPr>
          <a:xfrm rot="9540000">
            <a:off x="11406828" y="6134038"/>
            <a:ext cx="575692" cy="575692"/>
          </a:xfrm>
          <a:prstGeom prst="ellipse">
            <a:avLst/>
          </a:prstGeom>
          <a:solidFill>
            <a:srgbClr val="5B7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椭圆 14"/>
          <p:cNvSpPr/>
          <p:nvPr/>
        </p:nvSpPr>
        <p:spPr>
          <a:xfrm rot="9540000">
            <a:off x="10739355" y="5755671"/>
            <a:ext cx="256854" cy="256854"/>
          </a:xfrm>
          <a:prstGeom prst="ellipse">
            <a:avLst/>
          </a:prstGeom>
          <a:solidFill>
            <a:srgbClr val="F3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0" name="文本框 5"/>
          <p:cNvSpPr txBox="1"/>
          <p:nvPr/>
        </p:nvSpPr>
        <p:spPr>
          <a:xfrm>
            <a:off x="524510" y="398780"/>
            <a:ext cx="327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成果考核</a:t>
            </a:r>
          </a:p>
        </p:txBody>
      </p:sp>
      <p:grpSp>
        <p:nvGrpSpPr>
          <p:cNvPr id="92" name="组合 13"/>
          <p:cNvGrpSpPr/>
          <p:nvPr/>
        </p:nvGrpSpPr>
        <p:grpSpPr>
          <a:xfrm>
            <a:off x="2737273" y="2370908"/>
            <a:ext cx="928562" cy="2138401"/>
            <a:chOff x="2210594" y="1730587"/>
            <a:chExt cx="928562" cy="2138401"/>
          </a:xfrm>
        </p:grpSpPr>
        <p:cxnSp>
          <p:nvCxnSpPr>
            <p:cNvPr id="93" name="直接连接符 14"/>
            <p:cNvCxnSpPr/>
            <p:nvPr/>
          </p:nvCxnSpPr>
          <p:spPr>
            <a:xfrm>
              <a:off x="2210594" y="3160810"/>
              <a:ext cx="928562" cy="708178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16"/>
            <p:cNvCxnSpPr/>
            <p:nvPr/>
          </p:nvCxnSpPr>
          <p:spPr>
            <a:xfrm flipV="1">
              <a:off x="2210594" y="1730587"/>
              <a:ext cx="920215" cy="66138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组合 1"/>
          <p:cNvGrpSpPr/>
          <p:nvPr/>
        </p:nvGrpSpPr>
        <p:grpSpPr>
          <a:xfrm>
            <a:off x="3539806" y="1925769"/>
            <a:ext cx="727805" cy="727324"/>
            <a:chOff x="3356926" y="1209247"/>
            <a:chExt cx="727805" cy="727324"/>
          </a:xfrm>
        </p:grpSpPr>
        <p:sp>
          <p:nvSpPr>
            <p:cNvPr id="97" name="椭圆 59"/>
            <p:cNvSpPr/>
            <p:nvPr/>
          </p:nvSpPr>
          <p:spPr>
            <a:xfrm>
              <a:off x="3356926" y="1209247"/>
              <a:ext cx="727805" cy="727324"/>
            </a:xfrm>
            <a:prstGeom prst="ellipse">
              <a:avLst/>
            </a:prstGeom>
            <a:solidFill>
              <a:srgbClr val="01ACBE"/>
            </a:soli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2540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98" name="文本框 37"/>
            <p:cNvSpPr>
              <a:spLocks noChangeArrowheads="1"/>
            </p:cNvSpPr>
            <p:nvPr/>
          </p:nvSpPr>
          <p:spPr bwMode="auto">
            <a:xfrm>
              <a:off x="3457307" y="132957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每月</a:t>
              </a:r>
              <a:endParaRPr lang="en-US" altLang="zh-TW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sym typeface="微软雅黑" pitchFamily="34" charset="-122"/>
                </a:rPr>
                <a:t>考核</a:t>
              </a:r>
              <a:endParaRPr lang="zh-CN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微软雅黑" pitchFamily="34" charset="-122"/>
              </a:endParaRPr>
            </a:p>
          </p:txBody>
        </p:sp>
      </p:grpSp>
      <p:grpSp>
        <p:nvGrpSpPr>
          <p:cNvPr id="102" name="组合 3"/>
          <p:cNvGrpSpPr/>
          <p:nvPr/>
        </p:nvGrpSpPr>
        <p:grpSpPr>
          <a:xfrm>
            <a:off x="3548153" y="4223419"/>
            <a:ext cx="727805" cy="727324"/>
            <a:chOff x="3365273" y="3506897"/>
            <a:chExt cx="727805" cy="727324"/>
          </a:xfrm>
        </p:grpSpPr>
        <p:sp>
          <p:nvSpPr>
            <p:cNvPr id="103" name="椭圆 61"/>
            <p:cNvSpPr/>
            <p:nvPr/>
          </p:nvSpPr>
          <p:spPr>
            <a:xfrm>
              <a:off x="3365273" y="3506897"/>
              <a:ext cx="727805" cy="727324"/>
            </a:xfrm>
            <a:prstGeom prst="ellipse">
              <a:avLst/>
            </a:prstGeom>
            <a:solidFill>
              <a:srgbClr val="FFB850"/>
            </a:solidFill>
            <a:ln w="1587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2540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04" name="文本框 37"/>
            <p:cNvSpPr>
              <a:spLocks noChangeArrowheads="1"/>
            </p:cNvSpPr>
            <p:nvPr/>
          </p:nvSpPr>
          <p:spPr bwMode="auto">
            <a:xfrm>
              <a:off x="3448961" y="3630528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  <a:sym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方正正纤黑简体" panose="02000000000000000000" pitchFamily="2" charset="-122"/>
                  <a:ea typeface="方正正纤黑简体" panose="02000000000000000000" pitchFamily="2" charset="-122"/>
                  <a:sym typeface="微软雅黑" pitchFamily="34" charset="-122"/>
                </a:rPr>
                <a:t>成果</a:t>
              </a:r>
              <a:endParaRPr lang="en-US" altLang="zh-TW" sz="1400" b="1" dirty="0" smtClean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sym typeface="微软雅黑" pitchFamily="34" charset="-122"/>
              </a:endParaRPr>
            </a:p>
            <a:p>
              <a:pPr algn="ctr" eaLnBrk="1" hangingPunct="1">
                <a:spcBef>
                  <a:spcPct val="0"/>
                </a:spcBef>
                <a:buFont typeface="Arial" charset="0"/>
                <a:buNone/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方正正纤黑简体" panose="02000000000000000000" pitchFamily="2" charset="-122"/>
                  <a:ea typeface="方正正纤黑简体" panose="02000000000000000000" pitchFamily="2" charset="-122"/>
                  <a:sym typeface="微软雅黑" pitchFamily="34" charset="-122"/>
                </a:rPr>
                <a:t>報告</a:t>
              </a:r>
              <a:endParaRPr lang="zh-CN" altLang="en-US" sz="1400" b="1" dirty="0">
                <a:solidFill>
                  <a:schemeClr val="bg1"/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  <a:sym typeface="微软雅黑" pitchFamily="34" charset="-122"/>
              </a:endParaRPr>
            </a:p>
          </p:txBody>
        </p:sp>
      </p:grpSp>
      <p:grpSp>
        <p:nvGrpSpPr>
          <p:cNvPr id="105" name="组合 55"/>
          <p:cNvGrpSpPr/>
          <p:nvPr/>
        </p:nvGrpSpPr>
        <p:grpSpPr>
          <a:xfrm>
            <a:off x="1783510" y="2865353"/>
            <a:ext cx="1105961" cy="1102714"/>
            <a:chOff x="2212932" y="1540880"/>
            <a:chExt cx="862441" cy="883685"/>
          </a:xfrm>
        </p:grpSpPr>
        <p:sp>
          <p:nvSpPr>
            <p:cNvPr id="106" name="椭圆 56"/>
            <p:cNvSpPr/>
            <p:nvPr/>
          </p:nvSpPr>
          <p:spPr>
            <a:xfrm>
              <a:off x="2212932" y="1540880"/>
              <a:ext cx="862441" cy="883685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07" name="椭圆 57"/>
            <p:cNvSpPr/>
            <p:nvPr/>
          </p:nvSpPr>
          <p:spPr>
            <a:xfrm>
              <a:off x="2288503" y="1627073"/>
              <a:ext cx="711301" cy="711301"/>
            </a:xfrm>
            <a:prstGeom prst="ellipse">
              <a:avLst/>
            </a:prstGeom>
            <a:solidFill>
              <a:srgbClr val="E87071"/>
            </a:solidFill>
            <a:ln w="15875">
              <a:solidFill>
                <a:schemeClr val="bg1"/>
              </a:soli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108" name="文本框 17"/>
            <p:cNvSpPr txBox="1"/>
            <p:nvPr/>
          </p:nvSpPr>
          <p:spPr>
            <a:xfrm>
              <a:off x="2365045" y="1762141"/>
              <a:ext cx="558216" cy="517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成果考</a:t>
              </a:r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核</a:t>
              </a:r>
              <a:endParaRPr lang="zh-CN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4514342" y="1907592"/>
            <a:ext cx="2951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每月執行進度報告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(60%)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14342" y="2332170"/>
            <a:ext cx="332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TW" altLang="zh-TW" b="1" kern="0" dirty="0">
                <a:solidFill>
                  <a:srgbClr val="EA552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每月</a:t>
            </a:r>
            <a:r>
              <a:rPr lang="en-US" altLang="zh-TW" b="1" kern="0" dirty="0">
                <a:solidFill>
                  <a:srgbClr val="EA552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zh-TW" altLang="zh-TW" b="1" kern="0" dirty="0">
                <a:solidFill>
                  <a:srgbClr val="EA552B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zh-TW" altLang="zh-TW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前需繳交月進度報告書</a:t>
            </a:r>
            <a:endParaRPr lang="zh-TW" altLang="en-US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4514341" y="4242236"/>
            <a:ext cx="3807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執行成果報告書及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海報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40%)</a:t>
            </a:r>
          </a:p>
        </p:txBody>
      </p:sp>
      <p:sp>
        <p:nvSpPr>
          <p:cNvPr id="110" name="矩形 109"/>
          <p:cNvSpPr/>
          <p:nvPr/>
        </p:nvSpPr>
        <p:spPr>
          <a:xfrm>
            <a:off x="4589628" y="4674927"/>
            <a:ext cx="5232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TW" altLang="en-US" kern="0" dirty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需於</a:t>
            </a:r>
            <a:r>
              <a:rPr lang="en-US" altLang="zh-TW" kern="0" dirty="0" smtClean="0">
                <a:solidFill>
                  <a:srgbClr val="0093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111/12/05</a:t>
            </a:r>
            <a:r>
              <a:rPr lang="zh-TW" altLang="en-US" kern="0" dirty="0" smtClean="0">
                <a:solidFill>
                  <a:srgbClr val="0093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</a:t>
            </a:r>
            <a:r>
              <a:rPr lang="zh-TW" altLang="en-US" kern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繳交總成果報告書及海報電子檔</a:t>
            </a:r>
            <a:endParaRPr lang="zh-TW" altLang="en-US" kern="0" dirty="0">
              <a:solidFill>
                <a:prstClr val="black">
                  <a:lumMod val="95000"/>
                  <a:lumOff val="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1" name="圓角矩形 110"/>
          <p:cNvSpPr/>
          <p:nvPr/>
        </p:nvSpPr>
        <p:spPr>
          <a:xfrm>
            <a:off x="1978574" y="5570770"/>
            <a:ext cx="8148776" cy="902774"/>
          </a:xfrm>
          <a:prstGeom prst="roundRect">
            <a:avLst/>
          </a:prstGeom>
          <a:solidFill>
            <a:sysClr val="window" lastClr="FFFFFF"/>
          </a:solidFill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未於規定時間繳交報告，且情勢嚴重者，將取消並收回該社群補助。</a:t>
            </a:r>
            <a:endParaRPr kumimoji="0" lang="en-US" altLang="zh-TW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285750" lvl="0" indent="-285750" defTabSz="457200">
              <a:buFont typeface="Wingdings" panose="05000000000000000000" pitchFamily="2" charset="2"/>
              <a:buChar char="p"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優秀學生自主學習社群，需</a:t>
            </a:r>
            <a:r>
              <a:rPr lang="zh-TW" altLang="en-US" b="1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r>
              <a:rPr lang="zh-TW" altLang="en-US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成果發表影片</a:t>
            </a:r>
            <a:r>
              <a:rPr lang="en-US" altLang="zh-TW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en-US" altLang="zh-TW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</a:p>
        </p:txBody>
      </p:sp>
      <p:sp>
        <p:nvSpPr>
          <p:cNvPr id="112" name="文字方塊 111"/>
          <p:cNvSpPr txBox="1"/>
          <p:nvPr/>
        </p:nvSpPr>
        <p:spPr>
          <a:xfrm>
            <a:off x="1020815" y="1097590"/>
            <a:ext cx="9187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每學期末進行「優秀社群」選拔，並給予兩千元禮卷之獎勵，預計每一類別各選出三組。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7ACC-C85D-4C6A-AE95-01788930D5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1522</Words>
  <Application>Microsoft Office PowerPoint</Application>
  <PresentationFormat>寬螢幕</PresentationFormat>
  <Paragraphs>204</Paragraphs>
  <Slides>17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20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39" baseType="lpstr">
      <vt:lpstr>Arial Unicode MS</vt:lpstr>
      <vt:lpstr>等线</vt:lpstr>
      <vt:lpstr>等线 Light</vt:lpstr>
      <vt:lpstr>FontAwesome</vt:lpstr>
      <vt:lpstr>Impact MT Std</vt:lpstr>
      <vt:lpstr>微软雅黑</vt:lpstr>
      <vt:lpstr>Open Sans</vt:lpstr>
      <vt:lpstr>宋体</vt:lpstr>
      <vt:lpstr>宋体</vt:lpstr>
      <vt:lpstr>Source Han Serif SC</vt:lpstr>
      <vt:lpstr>Yu Gothic Medium</vt:lpstr>
      <vt:lpstr>方正正纤黑简体</vt:lpstr>
      <vt:lpstr>方正黑体简体</vt:lpstr>
      <vt:lpstr>微軟正黑體</vt:lpstr>
      <vt:lpstr>新細明體</vt:lpstr>
      <vt:lpstr>Arial</vt:lpstr>
      <vt:lpstr>Calibri</vt:lpstr>
      <vt:lpstr>Elephant</vt:lpstr>
      <vt:lpstr>Times New Roman</vt:lpstr>
      <vt:lpstr>Wingdings</vt:lpstr>
      <vt:lpstr>Office 主题​​</vt:lpstr>
      <vt:lpstr>1_Office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JEN</cp:lastModifiedBy>
  <cp:revision>57</cp:revision>
  <cp:lastPrinted>2021-12-15T08:44:11Z</cp:lastPrinted>
  <dcterms:created xsi:type="dcterms:W3CDTF">2019-04-01T08:23:00Z</dcterms:created>
  <dcterms:modified xsi:type="dcterms:W3CDTF">2022-06-14T03:33:14Z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