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63" r:id="rId2"/>
    <p:sldId id="257" r:id="rId3"/>
    <p:sldId id="258" r:id="rId4"/>
    <p:sldId id="259" r:id="rId5"/>
    <p:sldId id="260" r:id="rId6"/>
    <p:sldId id="261" r:id="rId7"/>
    <p:sldId id="264" r:id="rId8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4091"/>
    <a:srgbClr val="F6AB1A"/>
    <a:srgbClr val="A61F6B"/>
    <a:srgbClr val="DE531A"/>
    <a:srgbClr val="D01C43"/>
    <a:srgbClr val="1469AC"/>
    <a:srgbClr val="1E9B93"/>
    <a:srgbClr val="FBF4D5"/>
    <a:srgbClr val="FFFDD1"/>
    <a:srgbClr val="221F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84" autoAdjust="0"/>
    <p:restoredTop sz="94660"/>
  </p:normalViewPr>
  <p:slideViewPr>
    <p:cSldViewPr snapToGrid="0">
      <p:cViewPr varScale="1">
        <p:scale>
          <a:sx n="66" d="100"/>
          <a:sy n="66" d="100"/>
        </p:scale>
        <p:origin x="25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301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A2985-A1C5-499F-9C1B-DEB19289B0FB}" type="datetimeFigureOut">
              <a:rPr lang="zh-TW" altLang="en-US" smtClean="0"/>
              <a:t>2021/6/29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AF7F36-6817-420F-9247-4C5F9AE8C6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8123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Master" Target="../slideMasters/slideMaster1.xml" 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2021/6/29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6001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2021/6/29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9904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2021/6/29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4567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58000" cy="9905998"/>
          </a:xfrm>
          <a:prstGeom prst="rect">
            <a:avLst/>
          </a:prstGeom>
        </p:spPr>
      </p:pic>
      <p:sp>
        <p:nvSpPr>
          <p:cNvPr id="4" name="矩形 3"/>
          <p:cNvSpPr/>
          <p:nvPr userDrawn="1"/>
        </p:nvSpPr>
        <p:spPr>
          <a:xfrm>
            <a:off x="4581143" y="0"/>
            <a:ext cx="1905963" cy="1073426"/>
          </a:xfrm>
          <a:prstGeom prst="rect">
            <a:avLst/>
          </a:prstGeom>
          <a:solidFill>
            <a:srgbClr val="1E9B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01521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5" name="矩形 4"/>
          <p:cNvSpPr/>
          <p:nvPr userDrawn="1"/>
        </p:nvSpPr>
        <p:spPr>
          <a:xfrm>
            <a:off x="4581143" y="0"/>
            <a:ext cx="1905963" cy="1073426"/>
          </a:xfrm>
          <a:prstGeom prst="rect">
            <a:avLst/>
          </a:prstGeom>
          <a:solidFill>
            <a:srgbClr val="146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7615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4" name="矩形 3"/>
          <p:cNvSpPr/>
          <p:nvPr userDrawn="1"/>
        </p:nvSpPr>
        <p:spPr>
          <a:xfrm>
            <a:off x="4581143" y="0"/>
            <a:ext cx="1905963" cy="1073426"/>
          </a:xfrm>
          <a:prstGeom prst="rect">
            <a:avLst/>
          </a:prstGeom>
          <a:solidFill>
            <a:srgbClr val="D01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3885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4" name="矩形 3"/>
          <p:cNvSpPr/>
          <p:nvPr userDrawn="1"/>
        </p:nvSpPr>
        <p:spPr>
          <a:xfrm>
            <a:off x="4581143" y="0"/>
            <a:ext cx="1905963" cy="1073426"/>
          </a:xfrm>
          <a:prstGeom prst="rect">
            <a:avLst/>
          </a:prstGeom>
          <a:solidFill>
            <a:srgbClr val="DE53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8756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4" name="矩形 3"/>
          <p:cNvSpPr/>
          <p:nvPr userDrawn="1"/>
        </p:nvSpPr>
        <p:spPr>
          <a:xfrm>
            <a:off x="4581143" y="0"/>
            <a:ext cx="1905963" cy="1073426"/>
          </a:xfrm>
          <a:prstGeom prst="rect">
            <a:avLst/>
          </a:prstGeom>
          <a:solidFill>
            <a:srgbClr val="A61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64158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4" name="矩形 3"/>
          <p:cNvSpPr/>
          <p:nvPr userDrawn="1"/>
        </p:nvSpPr>
        <p:spPr>
          <a:xfrm>
            <a:off x="4581143" y="0"/>
            <a:ext cx="1905963" cy="1073426"/>
          </a:xfrm>
          <a:prstGeom prst="rect">
            <a:avLst/>
          </a:prstGeom>
          <a:solidFill>
            <a:srgbClr val="494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57993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58000" cy="9905998"/>
          </a:xfrm>
          <a:prstGeom prst="rect">
            <a:avLst/>
          </a:prstGeom>
        </p:spPr>
      </p:pic>
      <p:sp>
        <p:nvSpPr>
          <p:cNvPr id="4" name="矩形 3"/>
          <p:cNvSpPr/>
          <p:nvPr userDrawn="1"/>
        </p:nvSpPr>
        <p:spPr>
          <a:xfrm>
            <a:off x="4568951" y="0"/>
            <a:ext cx="1905963" cy="1073426"/>
          </a:xfrm>
          <a:prstGeom prst="rect">
            <a:avLst/>
          </a:prstGeom>
          <a:solidFill>
            <a:srgbClr val="F6AB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7279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2021/6/29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71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2021/6/29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8451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2021/6/29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9513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2021/6/29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0099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2021/6/29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6420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2021/6/29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9061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2021/6/29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7458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D3CE-27EA-42C9-9DCA-E435E058FFDA}" type="datetimeFigureOut">
              <a:rPr lang="zh-TW" altLang="en-US" smtClean="0"/>
              <a:t>2021/6/29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701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slideLayout" Target="../slideLayouts/slideLayout1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theme" Target="../theme/theme1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FD3CE-27EA-42C9-9DCA-E435E058FFDA}" type="datetimeFigureOut">
              <a:rPr lang="zh-TW" altLang="en-US" smtClean="0"/>
              <a:t>2021/6/29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9B18B-05EA-45C8-8F7A-C1D18DFCCC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350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  <p:sldLayoutId id="2147483714" r:id="rId1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 /><Relationship Id="rId1" Type="http://schemas.openxmlformats.org/officeDocument/2006/relationships/slideLayout" Target="../slideLayouts/slideLayout1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 /><Relationship Id="rId1" Type="http://schemas.openxmlformats.org/officeDocument/2006/relationships/slideLayout" Target="../slideLayouts/slideLayout13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 /><Relationship Id="rId1" Type="http://schemas.openxmlformats.org/officeDocument/2006/relationships/slideLayout" Target="../slideLayouts/slideLayout14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 /><Relationship Id="rId1" Type="http://schemas.openxmlformats.org/officeDocument/2006/relationships/slideLayout" Target="../slideLayouts/slideLayout16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 /><Relationship Id="rId1" Type="http://schemas.openxmlformats.org/officeDocument/2006/relationships/slideLayout" Target="../slideLayouts/slideLayout17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文字方塊 39">
            <a:extLst>
              <a:ext uri="{FF2B5EF4-FFF2-40B4-BE49-F238E27FC236}">
                <a16:creationId xmlns:a16="http://schemas.microsoft.com/office/drawing/2014/main" id="{DBA8AA00-5016-4AFE-9743-E101748440FA}"/>
              </a:ext>
            </a:extLst>
          </p:cNvPr>
          <p:cNvSpPr txBox="1"/>
          <p:nvPr/>
        </p:nvSpPr>
        <p:spPr>
          <a:xfrm>
            <a:off x="685771" y="146573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800" b="1" dirty="0">
                <a:solidFill>
                  <a:srgbClr val="0BA29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技術名稱</a:t>
            </a:r>
          </a:p>
        </p:txBody>
      </p:sp>
      <p:pic>
        <p:nvPicPr>
          <p:cNvPr id="39" name="圖片 38">
            <a:extLst>
              <a:ext uri="{FF2B5EF4-FFF2-40B4-BE49-F238E27FC236}">
                <a16:creationId xmlns:a16="http://schemas.microsoft.com/office/drawing/2014/main" id="{D1806EAE-FA9C-4BFD-99F4-F4C2479F5A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407" y="1463162"/>
            <a:ext cx="348885" cy="301343"/>
          </a:xfrm>
          <a:prstGeom prst="rect">
            <a:avLst/>
          </a:prstGeom>
        </p:spPr>
      </p:pic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724C186E-A4BA-4A27-BA6C-090523AC04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11441"/>
              </p:ext>
            </p:extLst>
          </p:nvPr>
        </p:nvGraphicFramePr>
        <p:xfrm>
          <a:off x="371848" y="2033375"/>
          <a:ext cx="6114446" cy="5093139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480765">
                  <a:extLst>
                    <a:ext uri="{9D8B030D-6E8A-4147-A177-3AD203B41FA5}">
                      <a16:colId xmlns:a16="http://schemas.microsoft.com/office/drawing/2014/main" val="2534418098"/>
                    </a:ext>
                  </a:extLst>
                </a:gridCol>
                <a:gridCol w="4633681">
                  <a:extLst>
                    <a:ext uri="{9D8B030D-6E8A-4147-A177-3AD203B41FA5}">
                      <a16:colId xmlns:a16="http://schemas.microsoft.com/office/drawing/2014/main" val="3189570751"/>
                    </a:ext>
                  </a:extLst>
                </a:gridCol>
              </a:tblGrid>
              <a:tr h="1502713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技術摘要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0BA2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A2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BA2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rgbClr val="0BA2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2551600"/>
                  </a:ext>
                </a:extLst>
              </a:tr>
              <a:tr h="1017740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現有技術描述、問題及其缺陷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0BA2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rgbClr val="DEE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BA2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E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218973"/>
                  </a:ext>
                </a:extLst>
              </a:tr>
              <a:tr h="1178188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本技術發明之目的及達成功效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0BA2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BA2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3479330"/>
                  </a:ext>
                </a:extLst>
              </a:tr>
              <a:tr h="705961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適用產業類別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0BA2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EE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BA2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765718"/>
                  </a:ext>
                </a:extLst>
              </a:tr>
              <a:tr h="317386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關鍵字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0BA2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BA2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5420037"/>
                  </a:ext>
                </a:extLst>
              </a:tr>
              <a:tr h="371151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相關專利號碼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0BA2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EE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BA2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F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11666"/>
                  </a:ext>
                </a:extLst>
              </a:tr>
            </a:tbl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id="{EEB623C7-CC86-40E4-ABD4-5863AE75514E}"/>
              </a:ext>
            </a:extLst>
          </p:cNvPr>
          <p:cNvSpPr/>
          <p:nvPr/>
        </p:nvSpPr>
        <p:spPr>
          <a:xfrm>
            <a:off x="1841194" y="1441559"/>
            <a:ext cx="4645099" cy="394636"/>
          </a:xfrm>
          <a:prstGeom prst="rect">
            <a:avLst/>
          </a:prstGeom>
          <a:solidFill>
            <a:srgbClr val="DEEF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b="1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4711263" y="443545"/>
            <a:ext cx="15966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大學</a:t>
            </a:r>
          </a:p>
        </p:txBody>
      </p:sp>
      <p:sp>
        <p:nvSpPr>
          <p:cNvPr id="15" name="文字方塊 14"/>
          <p:cNvSpPr txBox="1"/>
          <p:nvPr/>
        </p:nvSpPr>
        <p:spPr>
          <a:xfrm>
            <a:off x="4725738" y="321033"/>
            <a:ext cx="6463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研發單位</a:t>
            </a:r>
          </a:p>
        </p:txBody>
      </p:sp>
      <p:cxnSp>
        <p:nvCxnSpPr>
          <p:cNvPr id="14" name="直線接點 13"/>
          <p:cNvCxnSpPr/>
          <p:nvPr/>
        </p:nvCxnSpPr>
        <p:spPr>
          <a:xfrm>
            <a:off x="5326854" y="428755"/>
            <a:ext cx="87153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字方塊 21"/>
          <p:cNvSpPr txBox="1"/>
          <p:nvPr/>
        </p:nvSpPr>
        <p:spPr>
          <a:xfrm>
            <a:off x="4720881" y="638374"/>
            <a:ext cx="15772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OOOOOOO University</a:t>
            </a:r>
            <a:endParaRPr lang="zh-TW" altLang="en-US" sz="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369407" y="7302085"/>
            <a:ext cx="2818293" cy="2113709"/>
          </a:xfrm>
          <a:prstGeom prst="rect">
            <a:avLst/>
          </a:prstGeom>
          <a:solidFill>
            <a:schemeClr val="bg1"/>
          </a:solidFill>
          <a:ln>
            <a:solidFill>
              <a:srgbClr val="1E9B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41" name="矩形 40"/>
          <p:cNvSpPr/>
          <p:nvPr/>
        </p:nvSpPr>
        <p:spPr>
          <a:xfrm>
            <a:off x="3302001" y="7302085"/>
            <a:ext cx="1418880" cy="2113709"/>
          </a:xfrm>
          <a:prstGeom prst="rect">
            <a:avLst/>
          </a:prstGeom>
          <a:solidFill>
            <a:schemeClr val="bg1"/>
          </a:solidFill>
          <a:ln>
            <a:solidFill>
              <a:srgbClr val="1E9B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42" name="矩形 41"/>
          <p:cNvSpPr/>
          <p:nvPr/>
        </p:nvSpPr>
        <p:spPr>
          <a:xfrm>
            <a:off x="4822481" y="7302085"/>
            <a:ext cx="1651111" cy="2114729"/>
          </a:xfrm>
          <a:prstGeom prst="rect">
            <a:avLst/>
          </a:prstGeom>
          <a:solidFill>
            <a:schemeClr val="bg1"/>
          </a:solidFill>
          <a:ln>
            <a:solidFill>
              <a:srgbClr val="1E9B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</p:spTree>
    <p:extLst>
      <p:ext uri="{BB962C8B-B14F-4D97-AF65-F5344CB8AC3E}">
        <p14:creationId xmlns:p14="http://schemas.microsoft.com/office/powerpoint/2010/main" val="2160492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字方塊 11">
            <a:extLst>
              <a:ext uri="{FF2B5EF4-FFF2-40B4-BE49-F238E27FC236}">
                <a16:creationId xmlns:a16="http://schemas.microsoft.com/office/drawing/2014/main" id="{D57A55EA-8C1D-43DD-9037-91CDA1B5F9BC}"/>
              </a:ext>
            </a:extLst>
          </p:cNvPr>
          <p:cNvSpPr txBox="1"/>
          <p:nvPr/>
        </p:nvSpPr>
        <p:spPr>
          <a:xfrm>
            <a:off x="685131" y="146645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800" b="1" dirty="0">
                <a:solidFill>
                  <a:srgbClr val="0E6EB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技術名稱</a:t>
            </a: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10F0696E-14DF-4B12-9189-93C00293F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086" y="1461693"/>
            <a:ext cx="348885" cy="306240"/>
          </a:xfrm>
          <a:prstGeom prst="rect">
            <a:avLst/>
          </a:prstGeom>
        </p:spPr>
      </p:pic>
      <p:graphicFrame>
        <p:nvGraphicFramePr>
          <p:cNvPr id="17" name="表格 16">
            <a:extLst>
              <a:ext uri="{FF2B5EF4-FFF2-40B4-BE49-F238E27FC236}">
                <a16:creationId xmlns:a16="http://schemas.microsoft.com/office/drawing/2014/main" id="{C6FFFC84-F777-4B02-AEB0-E4A7082A64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661164"/>
              </p:ext>
            </p:extLst>
          </p:nvPr>
        </p:nvGraphicFramePr>
        <p:xfrm>
          <a:off x="372486" y="2032704"/>
          <a:ext cx="6113807" cy="5123094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469427">
                  <a:extLst>
                    <a:ext uri="{9D8B030D-6E8A-4147-A177-3AD203B41FA5}">
                      <a16:colId xmlns:a16="http://schemas.microsoft.com/office/drawing/2014/main" val="2534418098"/>
                    </a:ext>
                  </a:extLst>
                </a:gridCol>
                <a:gridCol w="4644380">
                  <a:extLst>
                    <a:ext uri="{9D8B030D-6E8A-4147-A177-3AD203B41FA5}">
                      <a16:colId xmlns:a16="http://schemas.microsoft.com/office/drawing/2014/main" val="3189570751"/>
                    </a:ext>
                  </a:extLst>
                </a:gridCol>
              </a:tblGrid>
              <a:tr h="142019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技術摘要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0E6E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E6E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E6E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rgbClr val="0E6E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2551600"/>
                  </a:ext>
                </a:extLst>
              </a:tr>
              <a:tr h="961852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現有技術描述、問題及其缺陷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0E6E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rgbClr val="E1E8F5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E6E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8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218973"/>
                  </a:ext>
                </a:extLst>
              </a:tr>
              <a:tr h="146196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本技術發明之目的及達成功效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0E6E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E6E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3479330"/>
                  </a:ext>
                </a:extLst>
              </a:tr>
              <a:tr h="66719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適用產業類別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0E6E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1E8F5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E6E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1E8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765718"/>
                  </a:ext>
                </a:extLst>
              </a:tr>
              <a:tr h="305945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關鍵字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0E6E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E6E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879884"/>
                  </a:ext>
                </a:extLst>
              </a:tr>
              <a:tr h="305945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相關專利號碼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0E6E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E6E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8F5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E6E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rgbClr val="0E6E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8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143574"/>
                  </a:ext>
                </a:extLst>
              </a:tr>
            </a:tbl>
          </a:graphicData>
        </a:graphic>
      </p:graphicFrame>
      <p:sp>
        <p:nvSpPr>
          <p:cNvPr id="18" name="矩形 17">
            <a:extLst>
              <a:ext uri="{FF2B5EF4-FFF2-40B4-BE49-F238E27FC236}">
                <a16:creationId xmlns:a16="http://schemas.microsoft.com/office/drawing/2014/main" id="{862333BD-5058-4381-8D8D-43A87C4350E7}"/>
              </a:ext>
            </a:extLst>
          </p:cNvPr>
          <p:cNvSpPr/>
          <p:nvPr/>
        </p:nvSpPr>
        <p:spPr>
          <a:xfrm>
            <a:off x="1841196" y="1441611"/>
            <a:ext cx="4645098" cy="394636"/>
          </a:xfrm>
          <a:prstGeom prst="rect">
            <a:avLst/>
          </a:prstGeom>
          <a:solidFill>
            <a:srgbClr val="E1E8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b="1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69407" y="7302085"/>
            <a:ext cx="2818293" cy="2113709"/>
          </a:xfrm>
          <a:prstGeom prst="rect">
            <a:avLst/>
          </a:prstGeom>
          <a:solidFill>
            <a:schemeClr val="bg1"/>
          </a:solidFill>
          <a:ln>
            <a:solidFill>
              <a:srgbClr val="1469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26" name="矩形 25"/>
          <p:cNvSpPr/>
          <p:nvPr/>
        </p:nvSpPr>
        <p:spPr>
          <a:xfrm>
            <a:off x="3302001" y="7302085"/>
            <a:ext cx="1418880" cy="2113709"/>
          </a:xfrm>
          <a:prstGeom prst="rect">
            <a:avLst/>
          </a:prstGeom>
          <a:solidFill>
            <a:schemeClr val="bg1"/>
          </a:solidFill>
          <a:ln>
            <a:solidFill>
              <a:srgbClr val="1469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27" name="矩形 26"/>
          <p:cNvSpPr/>
          <p:nvPr/>
        </p:nvSpPr>
        <p:spPr>
          <a:xfrm>
            <a:off x="4822481" y="7302085"/>
            <a:ext cx="1651111" cy="2114729"/>
          </a:xfrm>
          <a:prstGeom prst="rect">
            <a:avLst/>
          </a:prstGeom>
          <a:solidFill>
            <a:schemeClr val="bg1"/>
          </a:solidFill>
          <a:ln>
            <a:solidFill>
              <a:srgbClr val="1469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4711263" y="443545"/>
            <a:ext cx="15966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大學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4725738" y="321033"/>
            <a:ext cx="6463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研發單位</a:t>
            </a:r>
          </a:p>
        </p:txBody>
      </p:sp>
      <p:cxnSp>
        <p:nvCxnSpPr>
          <p:cNvPr id="11" name="直線接點 10"/>
          <p:cNvCxnSpPr/>
          <p:nvPr/>
        </p:nvCxnSpPr>
        <p:spPr>
          <a:xfrm>
            <a:off x="5326854" y="428755"/>
            <a:ext cx="87153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字方塊 13"/>
          <p:cNvSpPr txBox="1"/>
          <p:nvPr/>
        </p:nvSpPr>
        <p:spPr>
          <a:xfrm>
            <a:off x="4720881" y="638374"/>
            <a:ext cx="15772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OOOOOOO University</a:t>
            </a:r>
            <a:endParaRPr lang="zh-TW" altLang="en-US" sz="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1201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字方塊 11">
            <a:extLst>
              <a:ext uri="{FF2B5EF4-FFF2-40B4-BE49-F238E27FC236}">
                <a16:creationId xmlns:a16="http://schemas.microsoft.com/office/drawing/2014/main" id="{53D8A264-B631-46CE-8893-E7299C7BC01B}"/>
              </a:ext>
            </a:extLst>
          </p:cNvPr>
          <p:cNvSpPr txBox="1"/>
          <p:nvPr/>
        </p:nvSpPr>
        <p:spPr>
          <a:xfrm>
            <a:off x="684363" y="146645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800" b="1" dirty="0">
                <a:solidFill>
                  <a:srgbClr val="DE1B4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技術名稱</a:t>
            </a: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10D6989A-E8BF-4DCC-B6C4-8BB0E69BA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531" y="1461068"/>
            <a:ext cx="348885" cy="306240"/>
          </a:xfrm>
          <a:prstGeom prst="rect">
            <a:avLst/>
          </a:prstGeom>
        </p:spPr>
      </p:pic>
      <p:graphicFrame>
        <p:nvGraphicFramePr>
          <p:cNvPr id="20" name="表格 19">
            <a:extLst>
              <a:ext uri="{FF2B5EF4-FFF2-40B4-BE49-F238E27FC236}">
                <a16:creationId xmlns:a16="http://schemas.microsoft.com/office/drawing/2014/main" id="{89266C03-A51B-416B-A7C5-8C5EF67BA5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718212"/>
              </p:ext>
            </p:extLst>
          </p:nvPr>
        </p:nvGraphicFramePr>
        <p:xfrm>
          <a:off x="372169" y="2032704"/>
          <a:ext cx="6114124" cy="5123092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469819">
                  <a:extLst>
                    <a:ext uri="{9D8B030D-6E8A-4147-A177-3AD203B41FA5}">
                      <a16:colId xmlns:a16="http://schemas.microsoft.com/office/drawing/2014/main" val="2534418098"/>
                    </a:ext>
                  </a:extLst>
                </a:gridCol>
                <a:gridCol w="4644305">
                  <a:extLst>
                    <a:ext uri="{9D8B030D-6E8A-4147-A177-3AD203B41FA5}">
                      <a16:colId xmlns:a16="http://schemas.microsoft.com/office/drawing/2014/main" val="3189570751"/>
                    </a:ext>
                  </a:extLst>
                </a:gridCol>
              </a:tblGrid>
              <a:tr h="1405549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技術摘要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2551600"/>
                  </a:ext>
                </a:extLst>
              </a:tr>
              <a:tr h="95193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現有技術描述、問題及其缺陷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rgbClr val="FCE7E8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218973"/>
                  </a:ext>
                </a:extLst>
              </a:tr>
              <a:tr h="1446889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本技術發明之目的及達成功效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3479330"/>
                  </a:ext>
                </a:extLst>
              </a:tr>
              <a:tr h="66031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適用產業類別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7E8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C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765718"/>
                  </a:ext>
                </a:extLst>
              </a:tr>
              <a:tr h="352166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關鍵字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864026"/>
                  </a:ext>
                </a:extLst>
              </a:tr>
              <a:tr h="306240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相關專利號碼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E8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rgbClr val="DE1B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993027"/>
                  </a:ext>
                </a:extLst>
              </a:tr>
            </a:tbl>
          </a:graphicData>
        </a:graphic>
      </p:graphicFrame>
      <p:sp>
        <p:nvSpPr>
          <p:cNvPr id="21" name="矩形 20">
            <a:extLst>
              <a:ext uri="{FF2B5EF4-FFF2-40B4-BE49-F238E27FC236}">
                <a16:creationId xmlns:a16="http://schemas.microsoft.com/office/drawing/2014/main" id="{90A1FE16-6C39-476C-AC09-DF26D734821D}"/>
              </a:ext>
            </a:extLst>
          </p:cNvPr>
          <p:cNvSpPr/>
          <p:nvPr/>
        </p:nvSpPr>
        <p:spPr>
          <a:xfrm>
            <a:off x="1841194" y="1441611"/>
            <a:ext cx="4645099" cy="394636"/>
          </a:xfrm>
          <a:prstGeom prst="rect">
            <a:avLst/>
          </a:prstGeom>
          <a:solidFill>
            <a:srgbClr val="FCE7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b="1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369407" y="7302085"/>
            <a:ext cx="2818293" cy="2113709"/>
          </a:xfrm>
          <a:prstGeom prst="rect">
            <a:avLst/>
          </a:prstGeom>
          <a:solidFill>
            <a:schemeClr val="bg1"/>
          </a:solidFill>
          <a:ln>
            <a:solidFill>
              <a:srgbClr val="D01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25" name="矩形 24"/>
          <p:cNvSpPr/>
          <p:nvPr/>
        </p:nvSpPr>
        <p:spPr>
          <a:xfrm>
            <a:off x="3302001" y="7302085"/>
            <a:ext cx="1418880" cy="2113709"/>
          </a:xfrm>
          <a:prstGeom prst="rect">
            <a:avLst/>
          </a:prstGeom>
          <a:solidFill>
            <a:schemeClr val="bg1"/>
          </a:solidFill>
          <a:ln>
            <a:solidFill>
              <a:srgbClr val="D01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26" name="矩形 25"/>
          <p:cNvSpPr/>
          <p:nvPr/>
        </p:nvSpPr>
        <p:spPr>
          <a:xfrm>
            <a:off x="4822481" y="7302085"/>
            <a:ext cx="1651111" cy="2114729"/>
          </a:xfrm>
          <a:prstGeom prst="rect">
            <a:avLst/>
          </a:prstGeom>
          <a:solidFill>
            <a:schemeClr val="bg1"/>
          </a:solidFill>
          <a:ln>
            <a:solidFill>
              <a:srgbClr val="D01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4711263" y="443545"/>
            <a:ext cx="15966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大學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4725738" y="321033"/>
            <a:ext cx="6463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研發單位</a:t>
            </a:r>
          </a:p>
        </p:txBody>
      </p:sp>
      <p:cxnSp>
        <p:nvCxnSpPr>
          <p:cNvPr id="11" name="直線接點 10"/>
          <p:cNvCxnSpPr/>
          <p:nvPr/>
        </p:nvCxnSpPr>
        <p:spPr>
          <a:xfrm>
            <a:off x="5326854" y="428755"/>
            <a:ext cx="87153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字方塊 13"/>
          <p:cNvSpPr txBox="1"/>
          <p:nvPr/>
        </p:nvSpPr>
        <p:spPr>
          <a:xfrm>
            <a:off x="4720881" y="638374"/>
            <a:ext cx="15772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OOOOOOO University</a:t>
            </a:r>
            <a:endParaRPr lang="zh-TW" altLang="en-US" sz="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5250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字方塊 11">
            <a:extLst>
              <a:ext uri="{FF2B5EF4-FFF2-40B4-BE49-F238E27FC236}">
                <a16:creationId xmlns:a16="http://schemas.microsoft.com/office/drawing/2014/main" id="{CFD9ADF2-CA14-4DE1-BA91-B152184AC22B}"/>
              </a:ext>
            </a:extLst>
          </p:cNvPr>
          <p:cNvSpPr txBox="1"/>
          <p:nvPr/>
        </p:nvSpPr>
        <p:spPr>
          <a:xfrm>
            <a:off x="685187" y="146691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800" b="1" dirty="0">
                <a:solidFill>
                  <a:srgbClr val="E9541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技術名稱</a:t>
            </a:r>
          </a:p>
        </p:txBody>
      </p:sp>
      <p:grpSp>
        <p:nvGrpSpPr>
          <p:cNvPr id="21" name="群組 20"/>
          <p:cNvGrpSpPr/>
          <p:nvPr/>
        </p:nvGrpSpPr>
        <p:grpSpPr>
          <a:xfrm>
            <a:off x="379872" y="1475495"/>
            <a:ext cx="324829" cy="271278"/>
            <a:chOff x="516964" y="1155516"/>
            <a:chExt cx="324829" cy="271278"/>
          </a:xfrm>
        </p:grpSpPr>
        <p:sp>
          <p:nvSpPr>
            <p:cNvPr id="22" name="橢圓 21"/>
            <p:cNvSpPr/>
            <p:nvPr/>
          </p:nvSpPr>
          <p:spPr>
            <a:xfrm>
              <a:off x="516964" y="1155516"/>
              <a:ext cx="190797" cy="190797"/>
            </a:xfrm>
            <a:prstGeom prst="ellipse">
              <a:avLst/>
            </a:prstGeom>
            <a:noFill/>
            <a:ln w="22225">
              <a:solidFill>
                <a:srgbClr val="E954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橢圓 22"/>
            <p:cNvSpPr/>
            <p:nvPr/>
          </p:nvSpPr>
          <p:spPr>
            <a:xfrm>
              <a:off x="612362" y="1197363"/>
              <a:ext cx="229431" cy="229431"/>
            </a:xfrm>
            <a:prstGeom prst="ellipse">
              <a:avLst/>
            </a:prstGeom>
            <a:noFill/>
            <a:ln w="22225">
              <a:solidFill>
                <a:srgbClr val="221F2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aphicFrame>
        <p:nvGraphicFramePr>
          <p:cNvPr id="18" name="表格 17">
            <a:extLst>
              <a:ext uri="{FF2B5EF4-FFF2-40B4-BE49-F238E27FC236}">
                <a16:creationId xmlns:a16="http://schemas.microsoft.com/office/drawing/2014/main" id="{AB46CBC4-5D89-493C-AA82-4103E0B70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959725"/>
              </p:ext>
            </p:extLst>
          </p:nvPr>
        </p:nvGraphicFramePr>
        <p:xfrm>
          <a:off x="372169" y="2032705"/>
          <a:ext cx="6114124" cy="5100746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469819">
                  <a:extLst>
                    <a:ext uri="{9D8B030D-6E8A-4147-A177-3AD203B41FA5}">
                      <a16:colId xmlns:a16="http://schemas.microsoft.com/office/drawing/2014/main" val="2534418098"/>
                    </a:ext>
                  </a:extLst>
                </a:gridCol>
                <a:gridCol w="4644305">
                  <a:extLst>
                    <a:ext uri="{9D8B030D-6E8A-4147-A177-3AD203B41FA5}">
                      <a16:colId xmlns:a16="http://schemas.microsoft.com/office/drawing/2014/main" val="3189570751"/>
                    </a:ext>
                  </a:extLst>
                </a:gridCol>
              </a:tblGrid>
              <a:tr h="1413879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技術摘要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E954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954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E954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rgbClr val="E954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2551600"/>
                  </a:ext>
                </a:extLst>
              </a:tr>
              <a:tr h="957575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現有技術描述、問題及其缺陷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E954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rgbClr val="FDEDD2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E954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D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218973"/>
                  </a:ext>
                </a:extLst>
              </a:tr>
              <a:tr h="145546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本技術發明之目的及達成功效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E954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E954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3479330"/>
                  </a:ext>
                </a:extLst>
              </a:tr>
              <a:tr h="664228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適用產業類別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E954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DEDD2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E954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DED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765718"/>
                  </a:ext>
                </a:extLst>
              </a:tr>
              <a:tr h="304140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關鍵字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E954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E954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347756"/>
                  </a:ext>
                </a:extLst>
              </a:tr>
              <a:tr h="304140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相關專利號碼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E954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E954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D2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E954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rgbClr val="E954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D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796775"/>
                  </a:ext>
                </a:extLst>
              </a:tr>
            </a:tbl>
          </a:graphicData>
        </a:graphic>
      </p:graphicFrame>
      <p:sp>
        <p:nvSpPr>
          <p:cNvPr id="19" name="矩形 18">
            <a:extLst>
              <a:ext uri="{FF2B5EF4-FFF2-40B4-BE49-F238E27FC236}">
                <a16:creationId xmlns:a16="http://schemas.microsoft.com/office/drawing/2014/main" id="{19054367-0A69-40E6-9248-9843A4306E70}"/>
              </a:ext>
            </a:extLst>
          </p:cNvPr>
          <p:cNvSpPr/>
          <p:nvPr/>
        </p:nvSpPr>
        <p:spPr>
          <a:xfrm>
            <a:off x="1841194" y="1441611"/>
            <a:ext cx="4645099" cy="394636"/>
          </a:xfrm>
          <a:prstGeom prst="rect">
            <a:avLst/>
          </a:prstGeom>
          <a:solidFill>
            <a:srgbClr val="FDED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b="1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369407" y="7302085"/>
            <a:ext cx="2818293" cy="2113709"/>
          </a:xfrm>
          <a:prstGeom prst="rect">
            <a:avLst/>
          </a:prstGeom>
          <a:solidFill>
            <a:schemeClr val="bg1"/>
          </a:solidFill>
          <a:ln>
            <a:solidFill>
              <a:srgbClr val="DE53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29" name="矩形 28"/>
          <p:cNvSpPr/>
          <p:nvPr/>
        </p:nvSpPr>
        <p:spPr>
          <a:xfrm>
            <a:off x="3302001" y="7302085"/>
            <a:ext cx="1418880" cy="2113709"/>
          </a:xfrm>
          <a:prstGeom prst="rect">
            <a:avLst/>
          </a:prstGeom>
          <a:solidFill>
            <a:schemeClr val="bg1"/>
          </a:solidFill>
          <a:ln>
            <a:solidFill>
              <a:srgbClr val="DE53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30" name="矩形 29"/>
          <p:cNvSpPr/>
          <p:nvPr/>
        </p:nvSpPr>
        <p:spPr>
          <a:xfrm>
            <a:off x="4822481" y="7302085"/>
            <a:ext cx="1651111" cy="2114729"/>
          </a:xfrm>
          <a:prstGeom prst="rect">
            <a:avLst/>
          </a:prstGeom>
          <a:solidFill>
            <a:schemeClr val="bg1"/>
          </a:solidFill>
          <a:ln>
            <a:solidFill>
              <a:srgbClr val="DE53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4711263" y="443545"/>
            <a:ext cx="15966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大學</a:t>
            </a:r>
          </a:p>
        </p:txBody>
      </p:sp>
      <p:sp>
        <p:nvSpPr>
          <p:cNvPr id="13" name="文字方塊 12"/>
          <p:cNvSpPr txBox="1"/>
          <p:nvPr/>
        </p:nvSpPr>
        <p:spPr>
          <a:xfrm>
            <a:off x="4725738" y="321033"/>
            <a:ext cx="6463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研發單位</a:t>
            </a:r>
          </a:p>
        </p:txBody>
      </p:sp>
      <p:cxnSp>
        <p:nvCxnSpPr>
          <p:cNvPr id="14" name="直線接點 13"/>
          <p:cNvCxnSpPr/>
          <p:nvPr/>
        </p:nvCxnSpPr>
        <p:spPr>
          <a:xfrm>
            <a:off x="5326854" y="428755"/>
            <a:ext cx="87153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/>
          <p:cNvSpPr txBox="1"/>
          <p:nvPr/>
        </p:nvSpPr>
        <p:spPr>
          <a:xfrm>
            <a:off x="4720881" y="638374"/>
            <a:ext cx="15772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OOOOOOO University</a:t>
            </a:r>
            <a:endParaRPr lang="zh-TW" altLang="en-US" sz="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9588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字方塊 11">
            <a:extLst>
              <a:ext uri="{FF2B5EF4-FFF2-40B4-BE49-F238E27FC236}">
                <a16:creationId xmlns:a16="http://schemas.microsoft.com/office/drawing/2014/main" id="{81A4A716-AD6E-412C-A3EB-8785B230F528}"/>
              </a:ext>
            </a:extLst>
          </p:cNvPr>
          <p:cNvSpPr txBox="1"/>
          <p:nvPr/>
        </p:nvSpPr>
        <p:spPr>
          <a:xfrm>
            <a:off x="685363" y="146691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800" b="1" dirty="0">
                <a:solidFill>
                  <a:srgbClr val="B21F7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技術名稱</a:t>
            </a: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1135AADE-BFDF-4760-9291-54D63DF0D7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490" y="1469296"/>
            <a:ext cx="348885" cy="297963"/>
          </a:xfrm>
          <a:prstGeom prst="rect">
            <a:avLst/>
          </a:prstGeom>
        </p:spPr>
      </p:pic>
      <p:graphicFrame>
        <p:nvGraphicFramePr>
          <p:cNvPr id="18" name="表格 17">
            <a:extLst>
              <a:ext uri="{FF2B5EF4-FFF2-40B4-BE49-F238E27FC236}">
                <a16:creationId xmlns:a16="http://schemas.microsoft.com/office/drawing/2014/main" id="{32CEB806-3B87-439A-A7E1-059FC1AF78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262480"/>
              </p:ext>
            </p:extLst>
          </p:nvPr>
        </p:nvGraphicFramePr>
        <p:xfrm>
          <a:off x="372169" y="2032704"/>
          <a:ext cx="6114124" cy="5123092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469819">
                  <a:extLst>
                    <a:ext uri="{9D8B030D-6E8A-4147-A177-3AD203B41FA5}">
                      <a16:colId xmlns:a16="http://schemas.microsoft.com/office/drawing/2014/main" val="2534418098"/>
                    </a:ext>
                  </a:extLst>
                </a:gridCol>
                <a:gridCol w="4644305">
                  <a:extLst>
                    <a:ext uri="{9D8B030D-6E8A-4147-A177-3AD203B41FA5}">
                      <a16:colId xmlns:a16="http://schemas.microsoft.com/office/drawing/2014/main" val="3189570751"/>
                    </a:ext>
                  </a:extLst>
                </a:gridCol>
              </a:tblGrid>
              <a:tr h="141934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技術摘要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2551600"/>
                  </a:ext>
                </a:extLst>
              </a:tr>
              <a:tr h="961276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現有技術描述、問題及其缺陷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rgbClr val="F6ECF4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218973"/>
                  </a:ext>
                </a:extLst>
              </a:tr>
              <a:tr h="1461089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本技術發明之目的及達成功效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3479330"/>
                  </a:ext>
                </a:extLst>
              </a:tr>
              <a:tr h="666795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適用產業類別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6ECF4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6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765718"/>
                  </a:ext>
                </a:extLst>
              </a:tr>
              <a:tr h="30729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關鍵字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764208"/>
                  </a:ext>
                </a:extLst>
              </a:tr>
              <a:tr h="30729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相關專利號碼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CF4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rgbClr val="B21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7977122"/>
                  </a:ext>
                </a:extLst>
              </a:tr>
            </a:tbl>
          </a:graphicData>
        </a:graphic>
      </p:graphicFrame>
      <p:sp>
        <p:nvSpPr>
          <p:cNvPr id="19" name="矩形 18">
            <a:extLst>
              <a:ext uri="{FF2B5EF4-FFF2-40B4-BE49-F238E27FC236}">
                <a16:creationId xmlns:a16="http://schemas.microsoft.com/office/drawing/2014/main" id="{F9E37A51-7F04-4037-8A76-B979374071E2}"/>
              </a:ext>
            </a:extLst>
          </p:cNvPr>
          <p:cNvSpPr/>
          <p:nvPr/>
        </p:nvSpPr>
        <p:spPr>
          <a:xfrm>
            <a:off x="1841194" y="1441611"/>
            <a:ext cx="4645099" cy="394636"/>
          </a:xfrm>
          <a:prstGeom prst="rect">
            <a:avLst/>
          </a:prstGeom>
          <a:solidFill>
            <a:srgbClr val="F6EC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b="1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369407" y="7302085"/>
            <a:ext cx="2818293" cy="2113709"/>
          </a:xfrm>
          <a:prstGeom prst="rect">
            <a:avLst/>
          </a:prstGeom>
          <a:solidFill>
            <a:schemeClr val="bg1"/>
          </a:solidFill>
          <a:ln>
            <a:solidFill>
              <a:srgbClr val="A61F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25" name="矩形 24"/>
          <p:cNvSpPr/>
          <p:nvPr/>
        </p:nvSpPr>
        <p:spPr>
          <a:xfrm>
            <a:off x="3302001" y="7302085"/>
            <a:ext cx="1418880" cy="2113709"/>
          </a:xfrm>
          <a:prstGeom prst="rect">
            <a:avLst/>
          </a:prstGeom>
          <a:solidFill>
            <a:schemeClr val="bg1"/>
          </a:solidFill>
          <a:ln>
            <a:solidFill>
              <a:srgbClr val="A61F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26" name="矩形 25"/>
          <p:cNvSpPr/>
          <p:nvPr/>
        </p:nvSpPr>
        <p:spPr>
          <a:xfrm>
            <a:off x="4822481" y="7302085"/>
            <a:ext cx="1651111" cy="2114729"/>
          </a:xfrm>
          <a:prstGeom prst="rect">
            <a:avLst/>
          </a:prstGeom>
          <a:solidFill>
            <a:schemeClr val="bg1"/>
          </a:solidFill>
          <a:ln>
            <a:solidFill>
              <a:srgbClr val="A61F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4711263" y="443545"/>
            <a:ext cx="15966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大學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4725738" y="321033"/>
            <a:ext cx="6463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研發單位</a:t>
            </a:r>
          </a:p>
        </p:txBody>
      </p:sp>
      <p:cxnSp>
        <p:nvCxnSpPr>
          <p:cNvPr id="11" name="直線接點 10"/>
          <p:cNvCxnSpPr/>
          <p:nvPr/>
        </p:nvCxnSpPr>
        <p:spPr>
          <a:xfrm>
            <a:off x="5326854" y="428755"/>
            <a:ext cx="87153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字方塊 13"/>
          <p:cNvSpPr txBox="1"/>
          <p:nvPr/>
        </p:nvSpPr>
        <p:spPr>
          <a:xfrm>
            <a:off x="4720881" y="638374"/>
            <a:ext cx="15772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OOOOOOO University</a:t>
            </a:r>
            <a:endParaRPr lang="zh-TW" altLang="en-US" sz="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7786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字方塊 16">
            <a:extLst>
              <a:ext uri="{FF2B5EF4-FFF2-40B4-BE49-F238E27FC236}">
                <a16:creationId xmlns:a16="http://schemas.microsoft.com/office/drawing/2014/main" id="{CFD9ADF2-CA14-4DE1-BA91-B152184AC22B}"/>
              </a:ext>
            </a:extLst>
          </p:cNvPr>
          <p:cNvSpPr txBox="1"/>
          <p:nvPr/>
        </p:nvSpPr>
        <p:spPr>
          <a:xfrm>
            <a:off x="685090" y="146691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800" b="1" dirty="0">
                <a:solidFill>
                  <a:srgbClr val="49409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技術名稱</a:t>
            </a: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A4F7A285-2C7E-4F5D-8B95-118A674478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995" y="1466915"/>
            <a:ext cx="358410" cy="295210"/>
          </a:xfrm>
          <a:prstGeom prst="rect">
            <a:avLst/>
          </a:prstGeom>
        </p:spPr>
      </p:pic>
      <p:graphicFrame>
        <p:nvGraphicFramePr>
          <p:cNvPr id="18" name="表格 17">
            <a:extLst>
              <a:ext uri="{FF2B5EF4-FFF2-40B4-BE49-F238E27FC236}">
                <a16:creationId xmlns:a16="http://schemas.microsoft.com/office/drawing/2014/main" id="{11B57529-E57B-441C-A701-F35B7C4DA3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539652"/>
              </p:ext>
            </p:extLst>
          </p:nvPr>
        </p:nvGraphicFramePr>
        <p:xfrm>
          <a:off x="368613" y="2032704"/>
          <a:ext cx="6117680" cy="5123094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474218">
                  <a:extLst>
                    <a:ext uri="{9D8B030D-6E8A-4147-A177-3AD203B41FA5}">
                      <a16:colId xmlns:a16="http://schemas.microsoft.com/office/drawing/2014/main" val="2534418098"/>
                    </a:ext>
                  </a:extLst>
                </a:gridCol>
                <a:gridCol w="4643462">
                  <a:extLst>
                    <a:ext uri="{9D8B030D-6E8A-4147-A177-3AD203B41FA5}">
                      <a16:colId xmlns:a16="http://schemas.microsoft.com/office/drawing/2014/main" val="3189570751"/>
                    </a:ext>
                  </a:extLst>
                </a:gridCol>
              </a:tblGrid>
              <a:tr h="142019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技術摘要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2551600"/>
                  </a:ext>
                </a:extLst>
              </a:tr>
              <a:tr h="961852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現有技術描述、問題及其缺陷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rgbClr val="DDE3F3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218973"/>
                  </a:ext>
                </a:extLst>
              </a:tr>
              <a:tr h="146196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本技術發明之目的及達成功效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3479330"/>
                  </a:ext>
                </a:extLst>
              </a:tr>
              <a:tr h="66719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適用產業類別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DE3F3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D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765718"/>
                  </a:ext>
                </a:extLst>
              </a:tr>
              <a:tr h="305945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關鍵字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712213"/>
                  </a:ext>
                </a:extLst>
              </a:tr>
              <a:tr h="305945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相關專利號碼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3F3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5269258"/>
                  </a:ext>
                </a:extLst>
              </a:tr>
            </a:tbl>
          </a:graphicData>
        </a:graphic>
      </p:graphicFrame>
      <p:sp>
        <p:nvSpPr>
          <p:cNvPr id="19" name="矩形 18">
            <a:extLst>
              <a:ext uri="{FF2B5EF4-FFF2-40B4-BE49-F238E27FC236}">
                <a16:creationId xmlns:a16="http://schemas.microsoft.com/office/drawing/2014/main" id="{1505D62C-4181-4D0A-B286-77CCAF323671}"/>
              </a:ext>
            </a:extLst>
          </p:cNvPr>
          <p:cNvSpPr/>
          <p:nvPr/>
        </p:nvSpPr>
        <p:spPr>
          <a:xfrm>
            <a:off x="1841194" y="1441611"/>
            <a:ext cx="4645099" cy="394636"/>
          </a:xfrm>
          <a:prstGeom prst="rect">
            <a:avLst/>
          </a:prstGeom>
          <a:solidFill>
            <a:srgbClr val="DDE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b="1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369407" y="7302085"/>
            <a:ext cx="2818293" cy="2113709"/>
          </a:xfrm>
          <a:prstGeom prst="rect">
            <a:avLst/>
          </a:prstGeom>
          <a:solidFill>
            <a:schemeClr val="bg1"/>
          </a:solidFill>
          <a:ln>
            <a:solidFill>
              <a:srgbClr val="4940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25" name="矩形 24"/>
          <p:cNvSpPr/>
          <p:nvPr/>
        </p:nvSpPr>
        <p:spPr>
          <a:xfrm>
            <a:off x="3302001" y="7302085"/>
            <a:ext cx="1418880" cy="2113709"/>
          </a:xfrm>
          <a:prstGeom prst="rect">
            <a:avLst/>
          </a:prstGeom>
          <a:solidFill>
            <a:schemeClr val="bg1"/>
          </a:solidFill>
          <a:ln>
            <a:solidFill>
              <a:srgbClr val="4940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26" name="矩形 25"/>
          <p:cNvSpPr/>
          <p:nvPr/>
        </p:nvSpPr>
        <p:spPr>
          <a:xfrm>
            <a:off x="4822481" y="7302085"/>
            <a:ext cx="1651111" cy="2114729"/>
          </a:xfrm>
          <a:prstGeom prst="rect">
            <a:avLst/>
          </a:prstGeom>
          <a:solidFill>
            <a:schemeClr val="bg1"/>
          </a:solidFill>
          <a:ln>
            <a:solidFill>
              <a:srgbClr val="4940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4711263" y="443545"/>
            <a:ext cx="15966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大學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4725738" y="321033"/>
            <a:ext cx="6463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研發單位</a:t>
            </a:r>
          </a:p>
        </p:txBody>
      </p:sp>
      <p:cxnSp>
        <p:nvCxnSpPr>
          <p:cNvPr id="11" name="直線接點 10"/>
          <p:cNvCxnSpPr/>
          <p:nvPr/>
        </p:nvCxnSpPr>
        <p:spPr>
          <a:xfrm>
            <a:off x="5326854" y="428755"/>
            <a:ext cx="87153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字方塊 11"/>
          <p:cNvSpPr txBox="1"/>
          <p:nvPr/>
        </p:nvSpPr>
        <p:spPr>
          <a:xfrm>
            <a:off x="4720881" y="638374"/>
            <a:ext cx="15772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OOOOOOO University</a:t>
            </a:r>
            <a:endParaRPr lang="zh-TW" altLang="en-US" sz="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545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/>
          <p:cNvGrpSpPr/>
          <p:nvPr/>
        </p:nvGrpSpPr>
        <p:grpSpPr>
          <a:xfrm>
            <a:off x="382156" y="1475495"/>
            <a:ext cx="324829" cy="271278"/>
            <a:chOff x="516964" y="1155516"/>
            <a:chExt cx="324829" cy="271278"/>
          </a:xfrm>
        </p:grpSpPr>
        <p:sp>
          <p:nvSpPr>
            <p:cNvPr id="3" name="橢圓 2"/>
            <p:cNvSpPr/>
            <p:nvPr/>
          </p:nvSpPr>
          <p:spPr>
            <a:xfrm>
              <a:off x="516964" y="1155516"/>
              <a:ext cx="190797" cy="190797"/>
            </a:xfrm>
            <a:prstGeom prst="ellipse">
              <a:avLst/>
            </a:prstGeom>
            <a:noFill/>
            <a:ln w="22225">
              <a:solidFill>
                <a:srgbClr val="F6AB1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" name="橢圓 3"/>
            <p:cNvSpPr/>
            <p:nvPr/>
          </p:nvSpPr>
          <p:spPr>
            <a:xfrm>
              <a:off x="612362" y="1197363"/>
              <a:ext cx="229431" cy="229431"/>
            </a:xfrm>
            <a:prstGeom prst="ellipse">
              <a:avLst/>
            </a:prstGeom>
            <a:noFill/>
            <a:ln w="22225">
              <a:solidFill>
                <a:srgbClr val="221F2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5" name="文字方塊 4">
            <a:extLst>
              <a:ext uri="{FF2B5EF4-FFF2-40B4-BE49-F238E27FC236}">
                <a16:creationId xmlns:a16="http://schemas.microsoft.com/office/drawing/2014/main" id="{CFD9ADF2-CA14-4DE1-BA91-B152184AC22B}"/>
              </a:ext>
            </a:extLst>
          </p:cNvPr>
          <p:cNvSpPr txBox="1"/>
          <p:nvPr/>
        </p:nvSpPr>
        <p:spPr>
          <a:xfrm>
            <a:off x="685090" y="146691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800" b="1" dirty="0">
                <a:solidFill>
                  <a:srgbClr val="F6AB1A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技術名稱</a:t>
            </a: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AB46CBC4-5D89-493C-AA82-4103E0B70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3830317"/>
              </p:ext>
            </p:extLst>
          </p:nvPr>
        </p:nvGraphicFramePr>
        <p:xfrm>
          <a:off x="368613" y="2032704"/>
          <a:ext cx="6117680" cy="5110485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474218">
                  <a:extLst>
                    <a:ext uri="{9D8B030D-6E8A-4147-A177-3AD203B41FA5}">
                      <a16:colId xmlns:a16="http://schemas.microsoft.com/office/drawing/2014/main" val="2534418098"/>
                    </a:ext>
                  </a:extLst>
                </a:gridCol>
                <a:gridCol w="4643462">
                  <a:extLst>
                    <a:ext uri="{9D8B030D-6E8A-4147-A177-3AD203B41FA5}">
                      <a16:colId xmlns:a16="http://schemas.microsoft.com/office/drawing/2014/main" val="3189570751"/>
                    </a:ext>
                  </a:extLst>
                </a:gridCol>
              </a:tblGrid>
              <a:tr h="1416945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技術摘要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F6A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6A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6A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rgbClr val="F6A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2551600"/>
                  </a:ext>
                </a:extLst>
              </a:tr>
              <a:tr h="959652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現有技術描述、問題及其缺陷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F6A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rgbClr val="FBF4D5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6A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218973"/>
                  </a:ext>
                </a:extLst>
              </a:tr>
              <a:tr h="1458620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本技術發明之目的及達成功效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F6A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6A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3479330"/>
                  </a:ext>
                </a:extLst>
              </a:tr>
              <a:tr h="665668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適用產業類別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F6A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BF4D5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6A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BF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765718"/>
                  </a:ext>
                </a:extLst>
              </a:tr>
              <a:tr h="299271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關鍵字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F6A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6A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347756"/>
                  </a:ext>
                </a:extLst>
              </a:tr>
              <a:tr h="299271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相關專利號碼</a:t>
                      </a:r>
                    </a:p>
                  </a:txBody>
                  <a:tcPr anchor="ctr">
                    <a:lnR w="19050" cap="flat" cmpd="sng" algn="ctr">
                      <a:solidFill>
                        <a:srgbClr val="F6A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F6A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4D5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6A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rgbClr val="F6A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796775"/>
                  </a:ext>
                </a:extLst>
              </a:tr>
            </a:tbl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id="{19054367-0A69-40E6-9248-9843A4306E70}"/>
              </a:ext>
            </a:extLst>
          </p:cNvPr>
          <p:cNvSpPr/>
          <p:nvPr/>
        </p:nvSpPr>
        <p:spPr>
          <a:xfrm>
            <a:off x="1841194" y="1441611"/>
            <a:ext cx="4645099" cy="394636"/>
          </a:xfrm>
          <a:prstGeom prst="rect">
            <a:avLst/>
          </a:prstGeom>
          <a:solidFill>
            <a:srgbClr val="FBF4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b="1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69407" y="7302085"/>
            <a:ext cx="2818293" cy="2113709"/>
          </a:xfrm>
          <a:prstGeom prst="rect">
            <a:avLst/>
          </a:prstGeom>
          <a:solidFill>
            <a:schemeClr val="bg1"/>
          </a:solidFill>
          <a:ln>
            <a:solidFill>
              <a:srgbClr val="F6AB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18" name="矩形 17"/>
          <p:cNvSpPr/>
          <p:nvPr/>
        </p:nvSpPr>
        <p:spPr>
          <a:xfrm>
            <a:off x="3302001" y="7302085"/>
            <a:ext cx="1418880" cy="2113709"/>
          </a:xfrm>
          <a:prstGeom prst="rect">
            <a:avLst/>
          </a:prstGeom>
          <a:solidFill>
            <a:schemeClr val="bg1"/>
          </a:solidFill>
          <a:ln>
            <a:solidFill>
              <a:srgbClr val="F6AB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19" name="矩形 18"/>
          <p:cNvSpPr/>
          <p:nvPr/>
        </p:nvSpPr>
        <p:spPr>
          <a:xfrm>
            <a:off x="4822481" y="7302085"/>
            <a:ext cx="1651111" cy="2114729"/>
          </a:xfrm>
          <a:prstGeom prst="rect">
            <a:avLst/>
          </a:prstGeom>
          <a:solidFill>
            <a:schemeClr val="bg1"/>
          </a:solidFill>
          <a:ln>
            <a:solidFill>
              <a:srgbClr val="F6AB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圖片區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4711263" y="443545"/>
            <a:ext cx="15966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大學</a:t>
            </a:r>
          </a:p>
        </p:txBody>
      </p:sp>
      <p:sp>
        <p:nvSpPr>
          <p:cNvPr id="12" name="文字方塊 11"/>
          <p:cNvSpPr txBox="1"/>
          <p:nvPr/>
        </p:nvSpPr>
        <p:spPr>
          <a:xfrm>
            <a:off x="4725738" y="321033"/>
            <a:ext cx="6463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研發單位</a:t>
            </a:r>
          </a:p>
        </p:txBody>
      </p:sp>
      <p:cxnSp>
        <p:nvCxnSpPr>
          <p:cNvPr id="13" name="直線接點 12"/>
          <p:cNvCxnSpPr/>
          <p:nvPr/>
        </p:nvCxnSpPr>
        <p:spPr>
          <a:xfrm>
            <a:off x="5326854" y="428755"/>
            <a:ext cx="87153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字方塊 13"/>
          <p:cNvSpPr txBox="1"/>
          <p:nvPr/>
        </p:nvSpPr>
        <p:spPr>
          <a:xfrm>
            <a:off x="4720881" y="638374"/>
            <a:ext cx="15772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TW" sz="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OOOOOOO University</a:t>
            </a:r>
            <a:endParaRPr lang="zh-TW" altLang="en-US" sz="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9255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933</TotalTime>
  <Words>273</Words>
  <Application>Microsoft Office PowerPoint</Application>
  <PresentationFormat>A4 紙張 (210x297 公釐)</PresentationFormat>
  <Paragraphs>91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Yu-Shan Tsai</dc:creator>
  <cp:lastModifiedBy>chenyr1990@outlook.com</cp:lastModifiedBy>
  <cp:revision>68</cp:revision>
  <cp:lastPrinted>2020-12-15T05:29:39Z</cp:lastPrinted>
  <dcterms:created xsi:type="dcterms:W3CDTF">2020-12-01T08:29:34Z</dcterms:created>
  <dcterms:modified xsi:type="dcterms:W3CDTF">2021-06-29T02:52:19Z</dcterms:modified>
</cp:coreProperties>
</file>