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60" r:id="rId4"/>
    <p:sldId id="305" r:id="rId5"/>
    <p:sldId id="261" r:id="rId6"/>
    <p:sldId id="262" r:id="rId7"/>
    <p:sldId id="285" r:id="rId8"/>
    <p:sldId id="286" r:id="rId9"/>
    <p:sldId id="287" r:id="rId10"/>
    <p:sldId id="295" r:id="rId11"/>
    <p:sldId id="263" r:id="rId12"/>
    <p:sldId id="296" r:id="rId13"/>
    <p:sldId id="298" r:id="rId14"/>
    <p:sldId id="301" r:id="rId15"/>
    <p:sldId id="264" r:id="rId16"/>
    <p:sldId id="304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20"/>
  </p:normalViewPr>
  <p:slideViewPr>
    <p:cSldViewPr snapToGrid="0" snapToObjects="1">
      <p:cViewPr varScale="1">
        <p:scale>
          <a:sx n="81" d="100"/>
          <a:sy n="81" d="100"/>
        </p:scale>
        <p:origin x="9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AC07A-67B3-4D85-A4AB-7FCC4B51E6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F2B3F8D-AC31-4CAF-AC08-393ABF400399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10/29</a:t>
          </a:r>
          <a:r>
            <a:rPr lang="zh-TW" altLang="en-US" dirty="0" smtClean="0"/>
            <a:t>（一）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中午</a:t>
          </a:r>
          <a:r>
            <a:rPr lang="en-US" altLang="zh-TW" dirty="0" smtClean="0"/>
            <a:t>12:00-13:00</a:t>
          </a:r>
          <a:endParaRPr lang="zh-TW" altLang="en-US" dirty="0"/>
        </a:p>
      </dgm:t>
    </dgm:pt>
    <dgm:pt modelId="{DC52D4B9-BD98-426E-9135-C0CB3C708237}" type="parTrans" cxnId="{032194C6-853E-4511-BEC3-248B203C13FB}">
      <dgm:prSet/>
      <dgm:spPr/>
      <dgm:t>
        <a:bodyPr/>
        <a:lstStyle/>
        <a:p>
          <a:endParaRPr lang="zh-TW" altLang="en-US"/>
        </a:p>
      </dgm:t>
    </dgm:pt>
    <dgm:pt modelId="{12D3A063-F757-4D84-A66C-3079DDFBF65B}" type="sibTrans" cxnId="{032194C6-853E-4511-BEC3-248B203C13FB}">
      <dgm:prSet/>
      <dgm:spPr/>
      <dgm:t>
        <a:bodyPr/>
        <a:lstStyle/>
        <a:p>
          <a:endParaRPr lang="zh-TW" altLang="en-US"/>
        </a:p>
      </dgm:t>
    </dgm:pt>
    <dgm:pt modelId="{140D0522-8FDC-4EC7-86A9-3793BB146EA3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10/31</a:t>
          </a:r>
          <a:r>
            <a:rPr lang="zh-TW" altLang="en-US" dirty="0" smtClean="0"/>
            <a:t>（三）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中午</a:t>
          </a:r>
          <a:r>
            <a:rPr lang="en-US" altLang="zh-TW" dirty="0" smtClean="0"/>
            <a:t>12:00-13:00</a:t>
          </a:r>
          <a:endParaRPr lang="zh-TW" altLang="en-US" dirty="0"/>
        </a:p>
      </dgm:t>
    </dgm:pt>
    <dgm:pt modelId="{4D5DE012-04CB-4872-A495-35444527FB07}" type="parTrans" cxnId="{C6D0BCE9-8247-42A5-A6FE-2290830CC4BE}">
      <dgm:prSet/>
      <dgm:spPr/>
      <dgm:t>
        <a:bodyPr/>
        <a:lstStyle/>
        <a:p>
          <a:endParaRPr lang="zh-TW" altLang="en-US"/>
        </a:p>
      </dgm:t>
    </dgm:pt>
    <dgm:pt modelId="{A807608E-796B-4962-A461-AF1CD39CBA48}" type="sibTrans" cxnId="{C6D0BCE9-8247-42A5-A6FE-2290830CC4BE}">
      <dgm:prSet/>
      <dgm:spPr/>
      <dgm:t>
        <a:bodyPr/>
        <a:lstStyle/>
        <a:p>
          <a:endParaRPr lang="zh-TW" altLang="en-US"/>
        </a:p>
      </dgm:t>
    </dgm:pt>
    <dgm:pt modelId="{987C59C5-0444-418F-975B-7D1A3C1488E2}" type="pres">
      <dgm:prSet presAssocID="{5E0AC07A-67B3-4D85-A4AB-7FCC4B51E6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A2027A-9F9A-4A98-8759-F49F717CE799}" type="pres">
      <dgm:prSet presAssocID="{1F2B3F8D-AC31-4CAF-AC08-393ABF4003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7B499E-193E-4E17-9FA1-28FC10FC7E71}" type="pres">
      <dgm:prSet presAssocID="{12D3A063-F757-4D84-A66C-3079DDFBF65B}" presName="sibTrans" presStyleCnt="0"/>
      <dgm:spPr/>
    </dgm:pt>
    <dgm:pt modelId="{4378ABF3-4E73-4531-9292-4347D8911B98}" type="pres">
      <dgm:prSet presAssocID="{140D0522-8FDC-4EC7-86A9-3793BB146E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6FCCDE-9C93-4B7A-9086-C9C18B9134FB}" type="presOf" srcId="{140D0522-8FDC-4EC7-86A9-3793BB146EA3}" destId="{4378ABF3-4E73-4531-9292-4347D8911B98}" srcOrd="0" destOrd="0" presId="urn:microsoft.com/office/officeart/2005/8/layout/default"/>
    <dgm:cxn modelId="{A99F3317-EC89-4392-BE04-A42204D5804F}" type="presOf" srcId="{5E0AC07A-67B3-4D85-A4AB-7FCC4B51E6DC}" destId="{987C59C5-0444-418F-975B-7D1A3C1488E2}" srcOrd="0" destOrd="0" presId="urn:microsoft.com/office/officeart/2005/8/layout/default"/>
    <dgm:cxn modelId="{7193270D-EBE8-48FF-A1EF-A3026011A4EF}" type="presOf" srcId="{1F2B3F8D-AC31-4CAF-AC08-393ABF400399}" destId="{02A2027A-9F9A-4A98-8759-F49F717CE799}" srcOrd="0" destOrd="0" presId="urn:microsoft.com/office/officeart/2005/8/layout/default"/>
    <dgm:cxn modelId="{C6D0BCE9-8247-42A5-A6FE-2290830CC4BE}" srcId="{5E0AC07A-67B3-4D85-A4AB-7FCC4B51E6DC}" destId="{140D0522-8FDC-4EC7-86A9-3793BB146EA3}" srcOrd="1" destOrd="0" parTransId="{4D5DE012-04CB-4872-A495-35444527FB07}" sibTransId="{A807608E-796B-4962-A461-AF1CD39CBA48}"/>
    <dgm:cxn modelId="{032194C6-853E-4511-BEC3-248B203C13FB}" srcId="{5E0AC07A-67B3-4D85-A4AB-7FCC4B51E6DC}" destId="{1F2B3F8D-AC31-4CAF-AC08-393ABF400399}" srcOrd="0" destOrd="0" parTransId="{DC52D4B9-BD98-426E-9135-C0CB3C708237}" sibTransId="{12D3A063-F757-4D84-A66C-3079DDFBF65B}"/>
    <dgm:cxn modelId="{1B8C68EF-AF5E-458D-A5E0-E6BD0A717B3B}" type="presParOf" srcId="{987C59C5-0444-418F-975B-7D1A3C1488E2}" destId="{02A2027A-9F9A-4A98-8759-F49F717CE799}" srcOrd="0" destOrd="0" presId="urn:microsoft.com/office/officeart/2005/8/layout/default"/>
    <dgm:cxn modelId="{7CE770AC-A152-4C04-91C2-6C92488706ED}" type="presParOf" srcId="{987C59C5-0444-418F-975B-7D1A3C1488E2}" destId="{1C7B499E-193E-4E17-9FA1-28FC10FC7E71}" srcOrd="1" destOrd="0" presId="urn:microsoft.com/office/officeart/2005/8/layout/default"/>
    <dgm:cxn modelId="{DD8D74A3-3999-43D6-9A67-A694B1D7A5B9}" type="presParOf" srcId="{987C59C5-0444-418F-975B-7D1A3C1488E2}" destId="{4378ABF3-4E73-4531-9292-4347D8911B9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001E-8054-8D4D-B502-D843B99EF5E4}" type="datetimeFigureOut">
              <a:rPr kumimoji="1" lang="zh-TW" altLang="en-US" smtClean="0"/>
              <a:t>2018/10/15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0B30-68ED-284D-A58E-B29C7E50DE8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09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73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43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01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4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00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46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1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77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9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14400" y="2655751"/>
            <a:ext cx="10363200" cy="1546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39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8033" y="1290633"/>
            <a:ext cx="12208000" cy="11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2084533"/>
            <a:ext cx="10972800" cy="333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267900" y="1866400"/>
            <a:ext cx="76564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4791200" y="11434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8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5504200" y="734200"/>
            <a:ext cx="1183615" cy="1132213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1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8033" y="1290633"/>
            <a:ext cx="12208000" cy="11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2010567"/>
            <a:ext cx="5326000" cy="455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133"/>
            </a:lvl1pPr>
            <a:lvl2pPr lvl="1">
              <a:spcBef>
                <a:spcPts val="0"/>
              </a:spcBef>
              <a:buSzPct val="100000"/>
              <a:defRPr sz="2133"/>
            </a:lvl2pPr>
            <a:lvl3pPr lvl="2">
              <a:spcBef>
                <a:spcPts val="0"/>
              </a:spcBef>
              <a:buSzPct val="100000"/>
              <a:defRPr sz="2133"/>
            </a:lvl3pPr>
            <a:lvl4pPr lvl="3">
              <a:spcBef>
                <a:spcPts val="0"/>
              </a:spcBef>
              <a:buSzPct val="100000"/>
              <a:defRPr sz="2133"/>
            </a:lvl4pPr>
            <a:lvl5pPr lvl="4">
              <a:spcBef>
                <a:spcPts val="0"/>
              </a:spcBef>
              <a:buSzPct val="100000"/>
              <a:defRPr sz="2133"/>
            </a:lvl5pPr>
            <a:lvl6pPr lvl="5">
              <a:spcBef>
                <a:spcPts val="0"/>
              </a:spcBef>
              <a:buSzPct val="100000"/>
              <a:defRPr sz="2133"/>
            </a:lvl6pPr>
            <a:lvl7pPr lvl="6">
              <a:spcBef>
                <a:spcPts val="0"/>
              </a:spcBef>
              <a:buSzPct val="100000"/>
              <a:defRPr sz="2133"/>
            </a:lvl7pPr>
            <a:lvl8pPr lvl="7">
              <a:spcBef>
                <a:spcPts val="0"/>
              </a:spcBef>
              <a:buSzPct val="100000"/>
              <a:defRPr sz="2133"/>
            </a:lvl8pPr>
            <a:lvl9pPr lvl="8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256367" y="2010567"/>
            <a:ext cx="5326000" cy="455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133"/>
            </a:lvl1pPr>
            <a:lvl2pPr lvl="1">
              <a:spcBef>
                <a:spcPts val="0"/>
              </a:spcBef>
              <a:buSzPct val="100000"/>
              <a:defRPr sz="2133"/>
            </a:lvl2pPr>
            <a:lvl3pPr lvl="2">
              <a:spcBef>
                <a:spcPts val="0"/>
              </a:spcBef>
              <a:buSzPct val="100000"/>
              <a:defRPr sz="2133"/>
            </a:lvl3pPr>
            <a:lvl4pPr lvl="3">
              <a:spcBef>
                <a:spcPts val="0"/>
              </a:spcBef>
              <a:buSzPct val="100000"/>
              <a:defRPr sz="2133"/>
            </a:lvl4pPr>
            <a:lvl5pPr lvl="4">
              <a:spcBef>
                <a:spcPts val="0"/>
              </a:spcBef>
              <a:buSzPct val="100000"/>
              <a:defRPr sz="2133"/>
            </a:lvl5pPr>
            <a:lvl6pPr lvl="5">
              <a:spcBef>
                <a:spcPts val="0"/>
              </a:spcBef>
              <a:buSzPct val="100000"/>
              <a:defRPr sz="2133"/>
            </a:lvl6pPr>
            <a:lvl7pPr lvl="6">
              <a:spcBef>
                <a:spcPts val="0"/>
              </a:spcBef>
              <a:buSzPct val="100000"/>
              <a:defRPr sz="2133"/>
            </a:lvl7pPr>
            <a:lvl8pPr lvl="7">
              <a:spcBef>
                <a:spcPts val="0"/>
              </a:spcBef>
              <a:buSzPct val="100000"/>
              <a:defRPr sz="2133"/>
            </a:lvl8pPr>
            <a:lvl9pPr lvl="8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096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8033" y="1290633"/>
            <a:ext cx="12208000" cy="11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2010567"/>
            <a:ext cx="3509200" cy="455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298619" y="2010567"/>
            <a:ext cx="3509200" cy="455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7987636" y="2010567"/>
            <a:ext cx="3509200" cy="455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867"/>
            </a:lvl2pPr>
            <a:lvl3pPr lvl="2" rtl="0">
              <a:spcBef>
                <a:spcPts val="0"/>
              </a:spcBef>
              <a:buSzPct val="100000"/>
              <a:defRPr sz="1867"/>
            </a:lvl3pPr>
            <a:lvl4pPr lvl="3" rtl="0">
              <a:spcBef>
                <a:spcPts val="0"/>
              </a:spcBef>
              <a:buSzPct val="100000"/>
              <a:defRPr sz="1867"/>
            </a:lvl4pPr>
            <a:lvl5pPr lvl="4" rtl="0">
              <a:spcBef>
                <a:spcPts val="0"/>
              </a:spcBef>
              <a:buSzPct val="100000"/>
              <a:defRPr sz="1867"/>
            </a:lvl5pPr>
            <a:lvl6pPr lvl="5" rtl="0">
              <a:spcBef>
                <a:spcPts val="0"/>
              </a:spcBef>
              <a:buSzPct val="100000"/>
              <a:defRPr sz="1867"/>
            </a:lvl6pPr>
            <a:lvl7pPr lvl="6" rtl="0">
              <a:spcBef>
                <a:spcPts val="0"/>
              </a:spcBef>
              <a:buSzPct val="100000"/>
              <a:defRPr sz="1867"/>
            </a:lvl7pPr>
            <a:lvl8pPr lvl="7" rtl="0">
              <a:spcBef>
                <a:spcPts val="0"/>
              </a:spcBef>
              <a:buSzPct val="100000"/>
              <a:defRPr sz="1867"/>
            </a:lvl8pPr>
            <a:lvl9pPr lvl="8" rtl="0">
              <a:spcBef>
                <a:spcPts val="0"/>
              </a:spcBef>
              <a:buSzPct val="100000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2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76997E2-009F-8B41-9624-3DE5225D0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TW" altLang="en-US" sz="4400" b="1" dirty="0"/>
              <a:t>殺出重圍</a:t>
            </a:r>
            <a:r>
              <a:rPr kumimoji="1" lang="zh-TW" altLang="en-US" sz="4400" b="1" dirty="0" smtClean="0"/>
              <a:t>！</a:t>
            </a:r>
            <a:r>
              <a:rPr kumimoji="1" lang="en-US" altLang="zh-TW" sz="4400" b="1" dirty="0" smtClean="0"/>
              <a:t/>
            </a:r>
            <a:br>
              <a:rPr kumimoji="1" lang="en-US" altLang="zh-TW" sz="4400" b="1" dirty="0" smtClean="0"/>
            </a:br>
            <a:r>
              <a:rPr kumimoji="1" lang="zh-TW" altLang="en-US" sz="4400" b="1" dirty="0" smtClean="0"/>
              <a:t>教學</a:t>
            </a:r>
            <a:r>
              <a:rPr kumimoji="1" lang="zh-TW" altLang="en-US" sz="4400" b="1" dirty="0"/>
              <a:t>實踐的大學願景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294260A-37F4-BB45-9294-F46F20F1F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b="1" dirty="0" smtClean="0"/>
              <a:t>社會參與中心</a:t>
            </a:r>
            <a:endParaRPr kumimoji="1" lang="en-US" altLang="zh-TW" sz="3600" b="1" dirty="0" smtClean="0"/>
          </a:p>
          <a:p>
            <a:r>
              <a:rPr kumimoji="1" lang="zh-CN" altLang="en-US" sz="3600" b="1" dirty="0" smtClean="0"/>
              <a:t>林意雪</a:t>
            </a:r>
            <a:r>
              <a:rPr kumimoji="1" lang="zh-CN" altLang="en-US" sz="3600" b="1" dirty="0"/>
              <a:t>老師</a:t>
            </a:r>
            <a:r>
              <a:rPr kumimoji="1" lang="zh-TW" alt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42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09167" y="2876933"/>
            <a:ext cx="5947200" cy="36748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sz="2667" dirty="0"/>
              <a:t>與其他教學改進方案（例如教學卓越計畫）的不同</a:t>
            </a:r>
            <a:endParaRPr lang="en-US" altLang="zh-TW" sz="2667" dirty="0"/>
          </a:p>
          <a:p>
            <a:pPr>
              <a:buNone/>
            </a:pPr>
            <a:endParaRPr lang="en-US" altLang="zh-TW" sz="2667" dirty="0"/>
          </a:p>
          <a:p>
            <a:pPr lvl="1"/>
            <a:r>
              <a:rPr lang="zh-TW" altLang="en-US" sz="2667" b="1" dirty="0">
                <a:solidFill>
                  <a:srgbClr val="FF0000"/>
                </a:solidFill>
              </a:rPr>
              <a:t>以教師個人為單位</a:t>
            </a:r>
            <a:r>
              <a:rPr lang="zh-TW" altLang="en-US" sz="2667" dirty="0"/>
              <a:t>提出申請</a:t>
            </a:r>
            <a:r>
              <a:rPr lang="en-US" altLang="zh-TW" sz="2667" dirty="0"/>
              <a:t/>
            </a:r>
            <a:br>
              <a:rPr lang="en-US" altLang="zh-TW" sz="2667" dirty="0"/>
            </a:br>
            <a:endParaRPr lang="en-US" altLang="zh-TW" sz="2667" dirty="0"/>
          </a:p>
          <a:p>
            <a:pPr lvl="1"/>
            <a:r>
              <a:rPr lang="zh-TW" altLang="en-US" sz="2667" dirty="0"/>
              <a:t>透過教學實踐研究，</a:t>
            </a:r>
            <a:r>
              <a:rPr lang="zh-TW" altLang="en-US" sz="3600" b="1" dirty="0">
                <a:solidFill>
                  <a:srgbClr val="FF0000"/>
                </a:solidFill>
              </a:rPr>
              <a:t>改變教學現場</a:t>
            </a:r>
            <a:r>
              <a:rPr lang="zh-TW" altLang="en-US" sz="2667" dirty="0"/>
              <a:t>，而非單純教學改進方案</a:t>
            </a:r>
            <a:endParaRPr lang="en-US" altLang="zh-TW" sz="2667" dirty="0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16000" y="1749667"/>
            <a:ext cx="12208000" cy="11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/>
              <a:t>公告概要</a:t>
            </a:r>
            <a:endParaRPr lang="en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256367" y="2892867"/>
            <a:ext cx="5326000" cy="36748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sz="2667" dirty="0"/>
              <a:t>學門領域</a:t>
            </a:r>
            <a:endParaRPr lang="en-US" altLang="zh-TW" sz="2667" dirty="0"/>
          </a:p>
          <a:p>
            <a:endParaRPr lang="en-US" altLang="zh-TW" sz="2667" dirty="0"/>
          </a:p>
          <a:p>
            <a:pPr lvl="1"/>
            <a:r>
              <a:rPr lang="zh-TW" altLang="en-US" sz="2667" dirty="0"/>
              <a:t>分成十個學門，以「課程的開課單位」之學門領域為依據</a:t>
            </a:r>
            <a:r>
              <a:rPr lang="en-US" altLang="zh-TW" sz="2667" dirty="0"/>
              <a:t/>
            </a:r>
            <a:br>
              <a:rPr lang="en-US" altLang="zh-TW" sz="2667" dirty="0"/>
            </a:br>
            <a:endParaRPr lang="en-US" altLang="zh-TW" sz="2667" dirty="0"/>
          </a:p>
          <a:p>
            <a:pPr lvl="1"/>
            <a:r>
              <a:rPr lang="zh-TW" altLang="en-US" sz="2667" dirty="0"/>
              <a:t>將按各學門申請案件數平衡各學門錄取率</a:t>
            </a:r>
            <a:endParaRPr lang="en-US" altLang="zh-TW" sz="2667" dirty="0"/>
          </a:p>
        </p:txBody>
      </p:sp>
      <p:sp>
        <p:nvSpPr>
          <p:cNvPr id="109" name="Shape 109"/>
          <p:cNvSpPr/>
          <p:nvPr/>
        </p:nvSpPr>
        <p:spPr>
          <a:xfrm>
            <a:off x="5237968" y="393600"/>
            <a:ext cx="1389667" cy="1208589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5443201" y="585095"/>
            <a:ext cx="979200" cy="825600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11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259193" y="2651302"/>
            <a:ext cx="5947200" cy="36748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lvl="0">
              <a:buNone/>
            </a:pPr>
            <a:r>
              <a:rPr lang="zh-TW" altLang="zh-TW" sz="4267" dirty="0">
                <a:solidFill>
                  <a:schemeClr val="accent4">
                    <a:lumMod val="75000"/>
                  </a:schemeClr>
                </a:solidFill>
              </a:rPr>
              <a:t>發現課程問題</a:t>
            </a:r>
            <a: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b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zh-TW" sz="4267" dirty="0">
                <a:solidFill>
                  <a:schemeClr val="accent4">
                    <a:lumMod val="75000"/>
                  </a:schemeClr>
                </a:solidFill>
              </a:rPr>
              <a:t>釐清教學場域</a:t>
            </a:r>
            <a: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b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zh-TW" sz="4267" dirty="0">
                <a:solidFill>
                  <a:schemeClr val="accent4">
                    <a:lumMod val="75000"/>
                  </a:schemeClr>
                </a:solidFill>
              </a:rPr>
              <a:t>課程設計與實施</a:t>
            </a:r>
            <a: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br>
              <a:rPr lang="en-US" altLang="zh-TW" sz="4267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zh-TW" sz="4267" dirty="0">
                <a:solidFill>
                  <a:schemeClr val="accent4">
                    <a:lumMod val="75000"/>
                  </a:schemeClr>
                </a:solidFill>
              </a:rPr>
              <a:t>課程觀察</a:t>
            </a:r>
            <a:r>
              <a:rPr lang="zh-TW" altLang="zh-TW" sz="4267" dirty="0" smtClean="0">
                <a:solidFill>
                  <a:schemeClr val="accent4">
                    <a:lumMod val="75000"/>
                  </a:schemeClr>
                </a:solidFill>
              </a:rPr>
              <a:t>與</a:t>
            </a:r>
            <a:r>
              <a:rPr lang="zh-TW" altLang="en-US" sz="4267" dirty="0">
                <a:solidFill>
                  <a:schemeClr val="accent4">
                    <a:lumMod val="75000"/>
                  </a:schemeClr>
                </a:solidFill>
              </a:rPr>
              <a:t>改進</a:t>
            </a:r>
            <a:endParaRPr lang="en" sz="4267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16000" y="1749667"/>
            <a:ext cx="12208000" cy="11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/>
              <a:t>總的來看</a:t>
            </a:r>
            <a:r>
              <a:rPr lang="en-US" altLang="zh-TW" dirty="0"/>
              <a:t>….</a:t>
            </a:r>
            <a:endParaRPr lang="en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422401" y="2772085"/>
            <a:ext cx="5326000" cy="36748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lvl="0">
              <a:buNone/>
            </a:pPr>
            <a:r>
              <a:rPr lang="zh-TW" altLang="zh-TW" sz="3733" dirty="0">
                <a:solidFill>
                  <a:schemeClr val="accent3"/>
                </a:solidFill>
              </a:rPr>
              <a:t>反思</a:t>
            </a:r>
            <a:r>
              <a:rPr lang="en-US" altLang="zh-TW" sz="3733" dirty="0">
                <a:solidFill>
                  <a:schemeClr val="accent3"/>
                </a:solidFill>
              </a:rPr>
              <a:t>-</a:t>
            </a:r>
            <a:br>
              <a:rPr lang="en-US" altLang="zh-TW" sz="3733" dirty="0">
                <a:solidFill>
                  <a:schemeClr val="accent3"/>
                </a:solidFill>
              </a:rPr>
            </a:br>
            <a:r>
              <a:rPr lang="zh-TW" altLang="zh-TW" sz="3733" dirty="0">
                <a:solidFill>
                  <a:schemeClr val="accent3"/>
                </a:solidFill>
              </a:rPr>
              <a:t>課程修正與實施</a:t>
            </a:r>
            <a:r>
              <a:rPr lang="en-US" altLang="zh-TW" sz="3733" dirty="0">
                <a:solidFill>
                  <a:schemeClr val="accent3"/>
                </a:solidFill>
              </a:rPr>
              <a:t>-</a:t>
            </a:r>
            <a:br>
              <a:rPr lang="en-US" altLang="zh-TW" sz="3733" dirty="0">
                <a:solidFill>
                  <a:schemeClr val="accent3"/>
                </a:solidFill>
              </a:rPr>
            </a:br>
            <a:r>
              <a:rPr lang="zh-TW" altLang="zh-TW" sz="3733" dirty="0">
                <a:solidFill>
                  <a:schemeClr val="accent3"/>
                </a:solidFill>
              </a:rPr>
              <a:t>課程成效評量</a:t>
            </a:r>
            <a:endParaRPr lang="en" altLang="zh-TW" sz="3733" dirty="0">
              <a:solidFill>
                <a:schemeClr val="accent3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237968" y="393600"/>
            <a:ext cx="1389667" cy="1208589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Shape 110"/>
          <p:cNvSpPr/>
          <p:nvPr/>
        </p:nvSpPr>
        <p:spPr>
          <a:xfrm>
            <a:off x="5443201" y="585095"/>
            <a:ext cx="979200" cy="825600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160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2267900" y="1866401"/>
            <a:ext cx="7656400" cy="833903"/>
          </a:xfrm>
        </p:spPr>
        <p:txBody>
          <a:bodyPr/>
          <a:lstStyle/>
          <a:p>
            <a:r>
              <a:rPr lang="zh-TW" altLang="en-US" dirty="0"/>
              <a:t>學校端相關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7192" y="2926081"/>
            <a:ext cx="8931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各校送件數不限</a:t>
            </a:r>
            <a:endParaRPr lang="en-US" altLang="zh-TW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學校需清楚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定位</a:t>
            </a:r>
            <a:r>
              <a:rPr lang="zh-TW" alt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對於落實教學實踐研究的支持</a:t>
            </a:r>
            <a:endParaRPr lang="en-US" altLang="zh-TW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審查委員將參考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校方支持度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</a:t>
            </a:r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來評估教師落實提案的可行性</a:t>
            </a:r>
            <a:endParaRPr lang="en-US" altLang="zh-TW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學校教學發展單位</a:t>
            </a:r>
            <a:r>
              <a:rPr lang="en-US" altLang="zh-TW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應</a:t>
            </a: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協助</a:t>
            </a:r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教師提升教學理論之相關知能</a:t>
            </a:r>
          </a:p>
        </p:txBody>
      </p:sp>
    </p:spTree>
    <p:extLst>
      <p:ext uri="{BB962C8B-B14F-4D97-AF65-F5344CB8AC3E}">
        <p14:creationId xmlns:p14="http://schemas.microsoft.com/office/powerpoint/2010/main" val="17932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914400" y="3330323"/>
            <a:ext cx="10363200" cy="15464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TW" altLang="en-US" sz="6400" dirty="0"/>
              <a:t>怎麼取得先機</a:t>
            </a:r>
            <a:endParaRPr lang="en" sz="6400" dirty="0"/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2672000" y="4650333"/>
            <a:ext cx="6848000" cy="186806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知己知彼</a:t>
            </a:r>
            <a:endParaRPr lang="en-US" altLang="zh-TW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政策掌握</a:t>
            </a:r>
            <a:endParaRPr lang="en-US" altLang="zh-TW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價值明確</a:t>
            </a:r>
            <a:endParaRPr lang="en-US" altLang="zh-TW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zh-TW" altLang="en-US" sz="3600" dirty="0"/>
              <a:t>意義豐富</a:t>
            </a:r>
            <a:endParaRPr lang="en" sz="3600" dirty="0"/>
          </a:p>
        </p:txBody>
      </p:sp>
      <p:grpSp>
        <p:nvGrpSpPr>
          <p:cNvPr id="92" name="Shape 92"/>
          <p:cNvGrpSpPr/>
          <p:nvPr/>
        </p:nvGrpSpPr>
        <p:grpSpPr>
          <a:xfrm rot="-7230029">
            <a:off x="8111420" y="2394949"/>
            <a:ext cx="2022411" cy="1281212"/>
            <a:chOff x="238125" y="1918825"/>
            <a:chExt cx="1042450" cy="6604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Shape 93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Shape 94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" name="Shape 95"/>
          <p:cNvGrpSpPr/>
          <p:nvPr/>
        </p:nvGrpSpPr>
        <p:grpSpPr>
          <a:xfrm rot="4843953" flipH="1">
            <a:off x="2752364" y="2422870"/>
            <a:ext cx="1555568" cy="1377151"/>
            <a:chOff x="1113100" y="2199475"/>
            <a:chExt cx="801900" cy="70992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6" name="Shape 96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Shape 9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8" name="Shape 98"/>
          <p:cNvGrpSpPr/>
          <p:nvPr/>
        </p:nvGrpSpPr>
        <p:grpSpPr>
          <a:xfrm rot="2011211">
            <a:off x="3541706" y="1174309"/>
            <a:ext cx="1395825" cy="359545"/>
            <a:chOff x="271125" y="812725"/>
            <a:chExt cx="766525" cy="221725"/>
          </a:xfrm>
          <a:solidFill>
            <a:schemeClr val="accent2"/>
          </a:solidFill>
        </p:grpSpPr>
        <p:sp>
          <p:nvSpPr>
            <p:cNvPr id="99" name="Shape 9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" name="Shape 101"/>
          <p:cNvSpPr/>
          <p:nvPr/>
        </p:nvSpPr>
        <p:spPr>
          <a:xfrm>
            <a:off x="4663072" y="1670511"/>
            <a:ext cx="2865856" cy="1616088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74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36800" y="808625"/>
            <a:ext cx="75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accent2"/>
                </a:solidFill>
              </a:rPr>
              <a:t>  </a:t>
            </a:r>
            <a:r>
              <a:rPr lang="zh-TW" altLang="en-US" sz="4800" dirty="0">
                <a:solidFill>
                  <a:schemeClr val="accent3"/>
                </a:solidFill>
              </a:rPr>
              <a:t>特色？            誰說了算？</a:t>
            </a:r>
          </a:p>
        </p:txBody>
      </p:sp>
      <p:sp>
        <p:nvSpPr>
          <p:cNvPr id="5" name="Shape 53"/>
          <p:cNvSpPr/>
          <p:nvPr/>
        </p:nvSpPr>
        <p:spPr>
          <a:xfrm>
            <a:off x="4447133" y="480000"/>
            <a:ext cx="1255267" cy="1190400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Shape 54"/>
          <p:cNvSpPr/>
          <p:nvPr/>
        </p:nvSpPr>
        <p:spPr>
          <a:xfrm>
            <a:off x="4719453" y="825600"/>
            <a:ext cx="685347" cy="523824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" y="1687375"/>
            <a:ext cx="7252800" cy="4874963"/>
          </a:xfrm>
          <a:prstGeom prst="rect">
            <a:avLst/>
          </a:prstGeom>
        </p:spPr>
      </p:pic>
      <p:sp>
        <p:nvSpPr>
          <p:cNvPr id="7" name="Shape 398"/>
          <p:cNvSpPr/>
          <p:nvPr/>
        </p:nvSpPr>
        <p:spPr>
          <a:xfrm>
            <a:off x="8938232" y="1115878"/>
            <a:ext cx="3088453" cy="5315919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sz="2400" dirty="0"/>
          </a:p>
        </p:txBody>
      </p:sp>
      <p:grpSp>
        <p:nvGrpSpPr>
          <p:cNvPr id="11" name="Shape 392"/>
          <p:cNvGrpSpPr/>
          <p:nvPr/>
        </p:nvGrpSpPr>
        <p:grpSpPr>
          <a:xfrm>
            <a:off x="7589965" y="3898940"/>
            <a:ext cx="1348267" cy="390000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12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9273590" y="1511679"/>
            <a:ext cx="2417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東華能為台灣的高等教育解決什麼問題？</a:t>
            </a: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以共同目標，創造與高教政策呼應的價值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8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-50783" y="2051047"/>
            <a:ext cx="12208000" cy="11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/>
              <a:t>找一個有利位置</a:t>
            </a:r>
            <a:endParaRPr lang="en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2923700"/>
            <a:ext cx="3509200" cy="3644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zh-TW" altLang="en-US" sz="6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需求性</a:t>
            </a:r>
            <a:endParaRPr lang="en" sz="6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298617" y="2923700"/>
            <a:ext cx="3509200" cy="3644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zh-TW" altLang="en-US" sz="6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議題導向</a:t>
            </a:r>
            <a:endParaRPr lang="en" sz="6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7987635" y="2923700"/>
            <a:ext cx="3509200" cy="3644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zh-TW" altLang="en-US" sz="6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特殊</a:t>
            </a:r>
            <a:r>
              <a:rPr lang="en-US" altLang="zh-TW" sz="6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/</a:t>
            </a:r>
            <a:br>
              <a:rPr lang="en-US" altLang="zh-TW" sz="64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zh-TW" altLang="en-US" sz="6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差異性</a:t>
            </a:r>
            <a:endParaRPr sz="6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222400" y="134400"/>
            <a:ext cx="1718400" cy="1612800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Shape 120"/>
          <p:cNvSpPr/>
          <p:nvPr/>
        </p:nvSpPr>
        <p:spPr>
          <a:xfrm>
            <a:off x="5424001" y="471347"/>
            <a:ext cx="1267200" cy="805453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56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6874" y="241022"/>
            <a:ext cx="10727628" cy="1143200"/>
          </a:xfrm>
        </p:spPr>
        <p:txBody>
          <a:bodyPr/>
          <a:lstStyle/>
          <a:p>
            <a:r>
              <a:rPr lang="zh-TW" altLang="en-US" dirty="0" smtClean="0"/>
              <a:t>歡迎來突破重圍－－「打群架」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73931487"/>
              </p:ext>
            </p:extLst>
          </p:nvPr>
        </p:nvGraphicFramePr>
        <p:xfrm>
          <a:off x="976393" y="1782306"/>
          <a:ext cx="10898109" cy="336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286359" y="5455403"/>
            <a:ext cx="10588143" cy="1193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地點：社參中心辦公室（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</a:rPr>
              <a:t>環解中心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</a:rPr>
              <a:t>B103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室）</a:t>
            </a:r>
            <a:r>
              <a:rPr lang="en-US" altLang="zh-TW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請先報名以便準備餐點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9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Shape 383"/>
          <p:cNvGrpSpPr/>
          <p:nvPr/>
        </p:nvGrpSpPr>
        <p:grpSpPr>
          <a:xfrm>
            <a:off x="1024039" y="593439"/>
            <a:ext cx="3758445" cy="560044"/>
            <a:chOff x="242825" y="1204225"/>
            <a:chExt cx="2136775" cy="318400"/>
          </a:xfrm>
          <a:solidFill>
            <a:schemeClr val="accent2"/>
          </a:solidFill>
        </p:grpSpPr>
        <p:sp>
          <p:nvSpPr>
            <p:cNvPr id="384" name="Shape 384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2120798" y="5464320"/>
            <a:ext cx="1833600" cy="1161600"/>
            <a:chOff x="238125" y="1918825"/>
            <a:chExt cx="1042450" cy="660400"/>
          </a:xfrm>
          <a:solidFill>
            <a:schemeClr val="accent3"/>
          </a:solidFill>
        </p:grpSpPr>
        <p:sp>
          <p:nvSpPr>
            <p:cNvPr id="387" name="Shape 38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9" name="Shape 389"/>
          <p:cNvGrpSpPr/>
          <p:nvPr/>
        </p:nvGrpSpPr>
        <p:grpSpPr>
          <a:xfrm rot="4419962">
            <a:off x="6669703" y="1822832"/>
            <a:ext cx="1410407" cy="1248639"/>
            <a:chOff x="1113100" y="2199475"/>
            <a:chExt cx="801900" cy="709925"/>
          </a:xfrm>
          <a:solidFill>
            <a:schemeClr val="accent4"/>
          </a:solidFill>
        </p:grpSpPr>
        <p:sp>
          <p:nvSpPr>
            <p:cNvPr id="390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2" name="Shape 392"/>
          <p:cNvGrpSpPr/>
          <p:nvPr/>
        </p:nvGrpSpPr>
        <p:grpSpPr>
          <a:xfrm>
            <a:off x="7031218" y="759350"/>
            <a:ext cx="1348267" cy="390000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393" name="Shape 393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5" name="Shape 395"/>
          <p:cNvSpPr/>
          <p:nvPr/>
        </p:nvSpPr>
        <p:spPr>
          <a:xfrm>
            <a:off x="8706925" y="150763"/>
            <a:ext cx="1410988" cy="130331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6" name="Shape 396"/>
          <p:cNvSpPr/>
          <p:nvPr/>
        </p:nvSpPr>
        <p:spPr>
          <a:xfrm>
            <a:off x="8254071" y="1730938"/>
            <a:ext cx="2209688" cy="2061443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7" name="Shape 397"/>
          <p:cNvSpPr/>
          <p:nvPr/>
        </p:nvSpPr>
        <p:spPr>
          <a:xfrm>
            <a:off x="4903723" y="13366"/>
            <a:ext cx="1970229" cy="188466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28991" y="4870415"/>
            <a:ext cx="9156309" cy="1143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dirty="0"/>
              <a:t>謝謝聆聽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5687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83832"/>
              </p:ext>
            </p:extLst>
          </p:nvPr>
        </p:nvGraphicFramePr>
        <p:xfrm>
          <a:off x="1009404" y="878778"/>
          <a:ext cx="10117775" cy="5664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3822"/>
                <a:gridCol w="3016332"/>
                <a:gridCol w="4417621"/>
              </a:tblGrid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申請件數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通過件數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理工學院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r>
                        <a:rPr lang="zh-TW" sz="2800" kern="100">
                          <a:effectLst/>
                        </a:rPr>
                        <a:t>（工程、數理）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管理學院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r>
                        <a:rPr lang="zh-TW" sz="2800" kern="100">
                          <a:effectLst/>
                        </a:rPr>
                        <a:t>（民生、商業管理）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環境學院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r>
                        <a:rPr lang="zh-TW" sz="2800" kern="100">
                          <a:effectLst/>
                        </a:rPr>
                        <a:t>（通識含體育、教育）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藝術學院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zh-TW" sz="2800" kern="100">
                          <a:effectLst/>
                        </a:rPr>
                        <a:t>（人文藝術及設計）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共教會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人社學院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6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r>
                        <a:rPr lang="zh-TW" sz="2800" kern="100">
                          <a:effectLst/>
                        </a:rPr>
                        <a:t>（社會含法政）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原民院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r>
                        <a:rPr lang="zh-TW" sz="2800" kern="100">
                          <a:effectLst/>
                        </a:rPr>
                        <a:t>（通識含體育）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師培中心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</a:t>
                      </a:r>
                      <a:r>
                        <a:rPr lang="zh-TW" sz="2800" kern="100" dirty="0">
                          <a:effectLst/>
                        </a:rPr>
                        <a:t>（教育）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海洋學院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教育學院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r>
                        <a:rPr lang="zh-TW" sz="2800" kern="100">
                          <a:effectLst/>
                        </a:rPr>
                        <a:t>（通識含體育、教育）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r>
                        <a:rPr lang="zh-TW" altLang="en-US" sz="2800" kern="100" dirty="0" smtClean="0">
                          <a:effectLst/>
                        </a:rPr>
                        <a:t>總計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28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="" xmlns:a16="http://schemas.microsoft.com/office/drawing/2014/main" id="{F97866D7-8368-C646-81D1-02119234A114}"/>
              </a:ext>
            </a:extLst>
          </p:cNvPr>
          <p:cNvSpPr txBox="1">
            <a:spLocks/>
          </p:cNvSpPr>
          <p:nvPr/>
        </p:nvSpPr>
        <p:spPr>
          <a:xfrm>
            <a:off x="965134" y="12136"/>
            <a:ext cx="9720072" cy="7241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en-US" altLang="zh-TW" sz="3600" dirty="0" smtClean="0">
                <a:latin typeface="+mn-ea"/>
                <a:ea typeface="+mn-ea"/>
              </a:rPr>
              <a:t>107</a:t>
            </a:r>
            <a:r>
              <a:rPr kumimoji="1" lang="zh-CN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kumimoji="1" lang="zh-TW" altLang="en-US" sz="3600" dirty="0" smtClean="0">
                <a:latin typeface="+mn-ea"/>
                <a:ea typeface="+mn-ea"/>
              </a:rPr>
              <a:t>件數及通過件數</a:t>
            </a:r>
            <a:endParaRPr kumimoji="1" lang="zh-TW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236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97866D7-8368-C646-81D1-02119234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34" y="142765"/>
            <a:ext cx="9720072" cy="72739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申請過的案件</a:t>
            </a:r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對應深耕指標</a:t>
            </a:r>
            <a:endParaRPr kumimoji="1"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6F869D09-3FBE-544E-8FD5-403DA5D0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" y="2263136"/>
            <a:ext cx="14626877" cy="4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1F01ABF-AAD4-FE43-9AA2-E04CBB81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17" y="660400"/>
            <a:ext cx="11432584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5033" y="843148"/>
            <a:ext cx="9939647" cy="21138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accent1"/>
                </a:solidFill>
                <a:latin typeface="+mn-ea"/>
              </a:rPr>
              <a:t>如何</a:t>
            </a:r>
            <a:r>
              <a:rPr lang="zh-TW" altLang="en-US" sz="4400" dirty="0" smtClean="0">
                <a:solidFill>
                  <a:schemeClr val="accent1"/>
                </a:solidFill>
                <a:latin typeface="+mn-ea"/>
              </a:rPr>
              <a:t>讓</a:t>
            </a:r>
            <a:r>
              <a:rPr lang="en-US" altLang="zh-TW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c</a:t>
            </a:r>
            <a:r>
              <a:rPr lang="en-US" altLang="zh-TW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urriculum</a:t>
            </a:r>
            <a:r>
              <a:rPr lang="zh-TW" altLang="en-US" sz="4400" dirty="0" smtClean="0">
                <a:solidFill>
                  <a:schemeClr val="accent1"/>
                </a:solidFill>
                <a:latin typeface="+mn-ea"/>
              </a:rPr>
              <a:t>變成</a:t>
            </a:r>
            <a: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CURRICULUM</a:t>
            </a:r>
            <a:endParaRPr lang="zh-TW" alt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Shape 389"/>
          <p:cNvGrpSpPr/>
          <p:nvPr/>
        </p:nvGrpSpPr>
        <p:grpSpPr>
          <a:xfrm rot="2222582">
            <a:off x="4181493" y="3968964"/>
            <a:ext cx="1410407" cy="1248639"/>
            <a:chOff x="1113100" y="2199475"/>
            <a:chExt cx="801900" cy="709925"/>
          </a:xfrm>
          <a:solidFill>
            <a:schemeClr val="accent4"/>
          </a:solidFill>
        </p:grpSpPr>
        <p:sp>
          <p:nvSpPr>
            <p:cNvPr id="6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" name="Shape 395"/>
          <p:cNvSpPr/>
          <p:nvPr/>
        </p:nvSpPr>
        <p:spPr>
          <a:xfrm>
            <a:off x="2745759" y="3664611"/>
            <a:ext cx="1410988" cy="130331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" name="Shape 396"/>
          <p:cNvSpPr/>
          <p:nvPr/>
        </p:nvSpPr>
        <p:spPr>
          <a:xfrm>
            <a:off x="5232967" y="2561409"/>
            <a:ext cx="2209688" cy="2061443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文字方塊 9"/>
          <p:cNvSpPr txBox="1"/>
          <p:nvPr/>
        </p:nvSpPr>
        <p:spPr>
          <a:xfrm>
            <a:off x="3111335" y="3990109"/>
            <a:ext cx="773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endParaRPr lang="zh-TW" alt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90992" y="2991965"/>
            <a:ext cx="158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endParaRPr lang="zh-TW" altLang="en-US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948539" y="2693533"/>
            <a:ext cx="10363200" cy="15464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教學實踐研究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如何開始？怎麼定位</a:t>
            </a:r>
            <a:r>
              <a:rPr lang="zh-TW" altLang="en-US" dirty="0"/>
              <a:t>？</a:t>
            </a:r>
            <a:endParaRPr lang="en" dirty="0"/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571469" y="4496417"/>
            <a:ext cx="1352647" cy="856912"/>
            <a:chOff x="238125" y="1918825"/>
            <a:chExt cx="1042450" cy="6604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8451362" y="1492081"/>
            <a:ext cx="1000293" cy="885563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5" name="Shape 45"/>
          <p:cNvSpPr/>
          <p:nvPr/>
        </p:nvSpPr>
        <p:spPr>
          <a:xfrm>
            <a:off x="3330170" y="3329433"/>
            <a:ext cx="1923308" cy="137304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Shape 46"/>
          <p:cNvSpPr/>
          <p:nvPr/>
        </p:nvSpPr>
        <p:spPr>
          <a:xfrm>
            <a:off x="7963867" y="3517616"/>
            <a:ext cx="2744023" cy="135462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Shape 47"/>
          <p:cNvSpPr/>
          <p:nvPr/>
        </p:nvSpPr>
        <p:spPr>
          <a:xfrm>
            <a:off x="5394152" y="672000"/>
            <a:ext cx="1959448" cy="1517723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88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14399" y="508237"/>
            <a:ext cx="2805193" cy="3831288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想什麼？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e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522333" y="374999"/>
            <a:ext cx="1051592" cy="1073591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Shape 85"/>
          <p:cNvSpPr/>
          <p:nvPr/>
        </p:nvSpPr>
        <p:spPr>
          <a:xfrm>
            <a:off x="5817670" y="635251"/>
            <a:ext cx="460908" cy="553107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7492" r="1430" b="2928"/>
          <a:stretch/>
        </p:blipFill>
        <p:spPr>
          <a:xfrm>
            <a:off x="3580108" y="375000"/>
            <a:ext cx="8477573" cy="61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522333" y="374999"/>
            <a:ext cx="1051592" cy="1073591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Shape 85"/>
          <p:cNvSpPr/>
          <p:nvPr/>
        </p:nvSpPr>
        <p:spPr>
          <a:xfrm>
            <a:off x="5817670" y="635251"/>
            <a:ext cx="460908" cy="553107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05"/>
          <a:stretch/>
        </p:blipFill>
        <p:spPr>
          <a:xfrm>
            <a:off x="3185140" y="122791"/>
            <a:ext cx="9350088" cy="6735209"/>
          </a:xfrm>
          <a:prstGeom prst="rect">
            <a:avLst/>
          </a:prstGeom>
        </p:spPr>
      </p:pic>
      <p:sp>
        <p:nvSpPr>
          <p:cNvPr id="7" name="Shape 82"/>
          <p:cNvSpPr txBox="1">
            <a:spLocks noGrp="1"/>
          </p:cNvSpPr>
          <p:nvPr>
            <p:ph type="title"/>
          </p:nvPr>
        </p:nvSpPr>
        <p:spPr>
          <a:xfrm>
            <a:off x="914399" y="508237"/>
            <a:ext cx="2805193" cy="3831288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想什麼？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e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462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522333" y="374999"/>
            <a:ext cx="1051592" cy="1073591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Shape 85"/>
          <p:cNvSpPr/>
          <p:nvPr/>
        </p:nvSpPr>
        <p:spPr>
          <a:xfrm>
            <a:off x="5817670" y="635251"/>
            <a:ext cx="460908" cy="553107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48" y="345388"/>
            <a:ext cx="8580813" cy="6307411"/>
          </a:xfrm>
          <a:prstGeom prst="rect">
            <a:avLst/>
          </a:prstGeom>
        </p:spPr>
      </p:pic>
      <p:sp>
        <p:nvSpPr>
          <p:cNvPr id="10" name="Shape 82"/>
          <p:cNvSpPr txBox="1">
            <a:spLocks noGrp="1"/>
          </p:cNvSpPr>
          <p:nvPr>
            <p:ph type="title"/>
          </p:nvPr>
        </p:nvSpPr>
        <p:spPr>
          <a:xfrm>
            <a:off x="914399" y="508237"/>
            <a:ext cx="2805193" cy="3831288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想什麼？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endParaRPr lang="e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46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522333" y="374999"/>
            <a:ext cx="1051592" cy="1073591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Shape 85"/>
          <p:cNvSpPr/>
          <p:nvPr/>
        </p:nvSpPr>
        <p:spPr>
          <a:xfrm>
            <a:off x="5817670" y="635251"/>
            <a:ext cx="460908" cy="553107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1" name="圖片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046" y="185980"/>
            <a:ext cx="8107635" cy="6672020"/>
          </a:xfrm>
          <a:prstGeom prst="rect">
            <a:avLst/>
          </a:prstGeom>
        </p:spPr>
      </p:pic>
      <p:sp>
        <p:nvSpPr>
          <p:cNvPr id="8" name="Shape 82"/>
          <p:cNvSpPr txBox="1">
            <a:spLocks noGrp="1"/>
          </p:cNvSpPr>
          <p:nvPr>
            <p:ph type="title"/>
          </p:nvPr>
        </p:nvSpPr>
        <p:spPr>
          <a:xfrm>
            <a:off x="914399" y="508237"/>
            <a:ext cx="2805193" cy="3831288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想什麼？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-4</a:t>
            </a:r>
            <a:endParaRPr lang="e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030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要素</Template>
  <TotalTime>193</TotalTime>
  <Words>285</Words>
  <Application>Microsoft Office PowerPoint</Application>
  <PresentationFormat>寬螢幕</PresentationFormat>
  <Paragraphs>91</Paragraphs>
  <Slides>17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华文仿宋</vt:lpstr>
      <vt:lpstr>Walter Turncoat</vt:lpstr>
      <vt:lpstr>微軟正黑體</vt:lpstr>
      <vt:lpstr>新細明體</vt:lpstr>
      <vt:lpstr>標楷體</vt:lpstr>
      <vt:lpstr>Arial</vt:lpstr>
      <vt:lpstr>Calibri</vt:lpstr>
      <vt:lpstr>Times New Roman</vt:lpstr>
      <vt:lpstr>Tw Cen MT</vt:lpstr>
      <vt:lpstr>Tw Cen MT Condensed</vt:lpstr>
      <vt:lpstr>Wingdings 3</vt:lpstr>
      <vt:lpstr>要素</vt:lpstr>
      <vt:lpstr>殺出重圍！ 教學實踐的大學願景</vt:lpstr>
      <vt:lpstr>PowerPoint 簡報</vt:lpstr>
      <vt:lpstr>107申請過的案件-對應深耕指標</vt:lpstr>
      <vt:lpstr>PowerPoint 簡報</vt:lpstr>
      <vt:lpstr>教學實踐研究 如何開始？怎麼定位？</vt:lpstr>
      <vt:lpstr>教育部             在想什麼？-1</vt:lpstr>
      <vt:lpstr>教育部             在想什麼？-2</vt:lpstr>
      <vt:lpstr>教育部             在想什麼？-3</vt:lpstr>
      <vt:lpstr>教育部             在想什麼？-4</vt:lpstr>
      <vt:lpstr>公告概要</vt:lpstr>
      <vt:lpstr>總的來看….</vt:lpstr>
      <vt:lpstr>PowerPoint 簡報</vt:lpstr>
      <vt:lpstr>怎麼取得先機</vt:lpstr>
      <vt:lpstr>PowerPoint 簡報</vt:lpstr>
      <vt:lpstr>找一個有利位置</vt:lpstr>
      <vt:lpstr>歡迎來突破重圍－－「打群架」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教學實踐研究計畫</dc:title>
  <dc:creator>Microsoft Office 使用者</dc:creator>
  <cp:lastModifiedBy>USER</cp:lastModifiedBy>
  <cp:revision>25</cp:revision>
  <dcterms:created xsi:type="dcterms:W3CDTF">2018-10-08T07:06:13Z</dcterms:created>
  <dcterms:modified xsi:type="dcterms:W3CDTF">2018-10-15T03:29:57Z</dcterms:modified>
</cp:coreProperties>
</file>