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FE8"/>
    <a:srgbClr val="E9C3C1"/>
    <a:srgbClr val="F1D8D7"/>
    <a:srgbClr val="FAF0F0"/>
    <a:srgbClr val="FFFFA3"/>
    <a:srgbClr val="FAD9C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深色樣式 1 - 輔色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75" autoAdjust="0"/>
  </p:normalViewPr>
  <p:slideViewPr>
    <p:cSldViewPr>
      <p:cViewPr varScale="1">
        <p:scale>
          <a:sx n="92" d="100"/>
          <a:sy n="92" d="100"/>
        </p:scale>
        <p:origin x="46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C6AAD-22F5-4A75-A71C-DE5C004F6E95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C5090-21FF-4937-82F8-E596D1FBD1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6406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60EEA50-7C31-4EB5-9563-2955944ED4EC}" type="datetimeFigureOut">
              <a:rPr lang="zh-TW" altLang="en-US"/>
              <a:pPr>
                <a:defRPr/>
              </a:pPr>
              <a:t>2017/12/25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16C91E91-8958-430F-9877-11434D81A1C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7275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91E91-8958-430F-9877-11434D81A1C8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9125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線接點 4"/>
          <p:cNvCxnSpPr/>
          <p:nvPr userDrawn="1"/>
        </p:nvCxnSpPr>
        <p:spPr>
          <a:xfrm>
            <a:off x="250825" y="2924175"/>
            <a:ext cx="8208963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7772400" cy="1470025"/>
          </a:xfrm>
        </p:spPr>
        <p:txBody>
          <a:bodyPr/>
          <a:lstStyle>
            <a:lvl1pPr algn="l">
              <a:defRPr b="1" baseline="0"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1520" y="3140968"/>
            <a:ext cx="6400800" cy="1752600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6EFE4-0FF2-4B77-82FE-6E3D377C93BA}" type="datetime1">
              <a:rPr lang="zh-TW" altLang="en-US"/>
              <a:pPr>
                <a:defRPr/>
              </a:pPr>
              <a:t>2017/12/25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A027C-8229-4A56-8505-67DA6653907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45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645CF-0783-4AA2-B6EC-F91B02BA04E0}" type="datetime1">
              <a:rPr lang="zh-TW" altLang="en-US"/>
              <a:pPr>
                <a:defRPr/>
              </a:pPr>
              <a:t>2017/12/25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7BF8D-5D89-4FCC-9C52-82B4B1185A8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21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2BC3F-487F-4C48-A79B-9CAFF43D9034}" type="datetime1">
              <a:rPr lang="zh-TW" altLang="en-US"/>
              <a:pPr>
                <a:defRPr/>
              </a:pPr>
              <a:t>2017/12/25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679BA-2BCF-45A9-A1AA-351B79265B6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851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643192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8FBF3-6B1C-47E9-87CA-F95F87D02B5A}" type="datetime1">
              <a:rPr lang="zh-TW" altLang="en-US"/>
              <a:pPr>
                <a:defRPr/>
              </a:pPr>
              <a:t>2017/12/25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C9783A7-851F-4F4D-8A3E-070B9D05389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543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21D44-E900-4128-A551-6D5850FE88E1}" type="datetime1">
              <a:rPr lang="zh-TW" altLang="en-US"/>
              <a:pPr>
                <a:defRPr/>
              </a:pPr>
              <a:t>2017/12/25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4E78C-903A-4F98-B1E4-1CB243C3DF3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599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B6A12-F9AA-480D-A41B-CCE8DC8DB555}" type="datetime1">
              <a:rPr lang="zh-TW" altLang="en-US"/>
              <a:pPr>
                <a:defRPr/>
              </a:pPr>
              <a:t>2017/12/25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6CB9D-F313-46C8-8F5E-923F3CAA14C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210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6BBAF-D587-43A6-BE0C-F8FB2D07C582}" type="datetime1">
              <a:rPr lang="zh-TW" altLang="en-US"/>
              <a:pPr>
                <a:defRPr/>
              </a:pPr>
              <a:t>2017/12/25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DC21B-D4B8-45EF-A605-D540478F0D1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64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8BC68-4DA4-4055-98D2-B6A0984DA075}" type="datetime1">
              <a:rPr lang="zh-TW" altLang="en-US"/>
              <a:pPr>
                <a:defRPr/>
              </a:pPr>
              <a:t>2017/12/25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F7DD3-B4BA-41B7-B8A6-D0D511C6759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0115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49FD9-C41B-4304-A59D-56EF5829853A}" type="datetime1">
              <a:rPr lang="zh-TW" altLang="en-US"/>
              <a:pPr>
                <a:defRPr/>
              </a:pPr>
              <a:t>2017/12/25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87660-0289-44EF-ADB9-DDD43ACC02C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359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D0F6A-5144-4515-8152-859D7490CA4E}" type="datetime1">
              <a:rPr lang="zh-TW" altLang="en-US"/>
              <a:pPr>
                <a:defRPr/>
              </a:pPr>
              <a:t>2017/12/25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842DF-796F-491B-96F8-A7C74CC8EAF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93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8C7FC-12F8-4050-B000-1E9E9D92C554}" type="datetime1">
              <a:rPr lang="zh-TW" altLang="en-US"/>
              <a:pPr>
                <a:defRPr/>
              </a:pPr>
              <a:t>2017/12/25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91D15-D893-4344-A247-22F7B97E3E2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38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8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1158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557338"/>
            <a:ext cx="82296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35013" y="6381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D33C2F-A567-4022-9E81-1A142AB1FC73}" type="datetime1">
              <a:rPr lang="zh-TW" altLang="en-US"/>
              <a:pPr>
                <a:defRPr/>
              </a:pPr>
              <a:t>2017/12/25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402013" y="63817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31013" y="63817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</a:defRPr>
            </a:lvl1pPr>
          </a:lstStyle>
          <a:p>
            <a:fld id="{DA89FFF5-2A58-461D-ADD7-10B5E115CD6D}" type="slidenum">
              <a:rPr lang="zh-TW" altLang="en-US"/>
              <a:pPr/>
              <a:t>‹#›</a:t>
            </a:fld>
            <a:endParaRPr lang="zh-TW" altLang="en-US"/>
          </a:p>
        </p:txBody>
      </p:sp>
      <p:cxnSp>
        <p:nvCxnSpPr>
          <p:cNvPr id="8" name="直線接點 7"/>
          <p:cNvCxnSpPr/>
          <p:nvPr userDrawn="1"/>
        </p:nvCxnSpPr>
        <p:spPr>
          <a:xfrm>
            <a:off x="468313" y="1268413"/>
            <a:ext cx="8207375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pr.ndhu.edu.tw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208912" cy="1470025"/>
          </a:xfrm>
        </p:spPr>
        <p:txBody>
          <a:bodyPr/>
          <a:lstStyle/>
          <a:p>
            <a:r>
              <a:rPr lang="en-US" altLang="zh-TW" dirty="0" smtClean="0"/>
              <a:t>106-2</a:t>
            </a:r>
            <a:r>
              <a:rPr lang="zh-TW" altLang="en-US" dirty="0" smtClean="0"/>
              <a:t>學期學生自主學習社群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申請</a:t>
            </a:r>
            <a:r>
              <a:rPr lang="zh-TW" altLang="en-US" dirty="0"/>
              <a:t>說明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647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實施目的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dirty="0"/>
              <a:t>為</a:t>
            </a:r>
            <a:r>
              <a:rPr lang="zh-TW" altLang="zh-TW" sz="2800" b="1" dirty="0">
                <a:solidFill>
                  <a:srgbClr val="FF0000"/>
                </a:solidFill>
              </a:rPr>
              <a:t>培養學生自主學習風氣</a:t>
            </a:r>
            <a:r>
              <a:rPr lang="zh-TW" altLang="zh-TW" sz="2800" dirty="0"/>
              <a:t>，</a:t>
            </a:r>
            <a:r>
              <a:rPr lang="zh-TW" altLang="zh-TW" sz="2800" b="1" dirty="0">
                <a:solidFill>
                  <a:srgbClr val="FF0000"/>
                </a:solidFill>
              </a:rPr>
              <a:t>增強學生學習動機</a:t>
            </a:r>
            <a:r>
              <a:rPr lang="zh-TW" altLang="zh-TW" sz="2800" dirty="0"/>
              <a:t>，鼓勵學生組成學生自主學習社群</a:t>
            </a:r>
            <a:r>
              <a:rPr lang="zh-TW" altLang="en-US" sz="2800" dirty="0"/>
              <a:t>。</a:t>
            </a:r>
            <a:endParaRPr lang="en-US" altLang="zh-TW" sz="2800" dirty="0"/>
          </a:p>
          <a:p>
            <a:r>
              <a:rPr lang="zh-TW" altLang="zh-TW" sz="2800" dirty="0"/>
              <a:t>學生在學習活動過程中，</a:t>
            </a:r>
            <a:r>
              <a:rPr lang="zh-TW" altLang="zh-TW" sz="2800" b="1" dirty="0">
                <a:solidFill>
                  <a:srgbClr val="FF0000"/>
                </a:solidFill>
              </a:rPr>
              <a:t>必須活用</a:t>
            </a:r>
            <a:r>
              <a:rPr lang="zh-TW" altLang="en-US" sz="2800" b="1" dirty="0">
                <a:solidFill>
                  <a:srgbClr val="FF0000"/>
                </a:solidFill>
              </a:rPr>
              <a:t>／增進／補足</a:t>
            </a:r>
            <a:r>
              <a:rPr lang="zh-TW" altLang="zh-TW" sz="2800" b="1" dirty="0">
                <a:solidFill>
                  <a:srgbClr val="FF0000"/>
                </a:solidFill>
              </a:rPr>
              <a:t>所學專業</a:t>
            </a:r>
            <a:r>
              <a:rPr lang="zh-TW" altLang="zh-TW" sz="2800" dirty="0"/>
              <a:t>，思考如何達成活動目標，並與夥伴一同執行各項學習活動</a:t>
            </a:r>
            <a:r>
              <a:rPr lang="zh-TW" altLang="en-US" sz="2800" dirty="0"/>
              <a:t>。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783A7-851F-4F4D-8A3E-070B9D05389F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742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申請資格</a:t>
            </a:r>
            <a:r>
              <a:rPr lang="zh-TW" altLang="en-US" dirty="0"/>
              <a:t>及</a:t>
            </a:r>
            <a:r>
              <a:rPr lang="zh-TW" altLang="zh-TW" dirty="0"/>
              <a:t>執行期程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sz="2400" b="1" dirty="0"/>
              <a:t>申請資格</a:t>
            </a:r>
            <a:r>
              <a:rPr lang="zh-TW" altLang="en-US" sz="2400" b="1" dirty="0"/>
              <a:t>：</a:t>
            </a:r>
            <a:endParaRPr lang="en-US" altLang="zh-TW" sz="2400" b="1" dirty="0"/>
          </a:p>
          <a:p>
            <a:pPr lvl="1"/>
            <a:r>
              <a:rPr lang="zh-TW" altLang="zh-TW" sz="2400" dirty="0"/>
              <a:t>凡為本校在校生均可提出申請，每組社群以</a:t>
            </a:r>
            <a:r>
              <a:rPr lang="zh-TW" altLang="zh-TW" sz="2400" b="1" dirty="0">
                <a:solidFill>
                  <a:srgbClr val="FF0000"/>
                </a:solidFill>
              </a:rPr>
              <a:t>五人</a:t>
            </a:r>
            <a:r>
              <a:rPr lang="zh-TW" altLang="zh-TW" sz="2400" dirty="0">
                <a:solidFill>
                  <a:srgbClr val="FF0000"/>
                </a:solidFill>
              </a:rPr>
              <a:t>為</a:t>
            </a:r>
            <a:r>
              <a:rPr lang="zh-TW" altLang="en-US" sz="2400" dirty="0">
                <a:solidFill>
                  <a:srgbClr val="FF0000"/>
                </a:solidFill>
              </a:rPr>
              <a:t>原則</a:t>
            </a:r>
            <a:r>
              <a:rPr lang="zh-TW" altLang="zh-TW" sz="2400" dirty="0"/>
              <a:t>。</a:t>
            </a:r>
          </a:p>
          <a:p>
            <a:pPr lvl="1"/>
            <a:r>
              <a:rPr lang="zh-TW" altLang="en-US" sz="2400" dirty="0">
                <a:solidFill>
                  <a:srgbClr val="FF0000"/>
                </a:solidFill>
              </a:rPr>
              <a:t>鼓勵</a:t>
            </a:r>
            <a:r>
              <a:rPr lang="zh-TW" altLang="zh-TW" sz="2400" dirty="0"/>
              <a:t>學生跨科系、跨學院提出申請，每位學生以申請</a:t>
            </a:r>
            <a:r>
              <a:rPr lang="zh-TW" altLang="zh-TW" sz="2400" b="1" dirty="0">
                <a:solidFill>
                  <a:srgbClr val="FF0000"/>
                </a:solidFill>
              </a:rPr>
              <a:t>一組</a:t>
            </a:r>
            <a:r>
              <a:rPr lang="zh-TW" altLang="zh-TW" sz="2400" dirty="0">
                <a:solidFill>
                  <a:srgbClr val="FF0000"/>
                </a:solidFill>
              </a:rPr>
              <a:t>社群為</a:t>
            </a:r>
            <a:r>
              <a:rPr lang="zh-TW" altLang="en-US" sz="2400" dirty="0">
                <a:solidFill>
                  <a:srgbClr val="FF0000"/>
                </a:solidFill>
              </a:rPr>
              <a:t>原則</a:t>
            </a:r>
            <a:r>
              <a:rPr lang="zh-TW" altLang="zh-TW" sz="2400" dirty="0"/>
              <a:t>。</a:t>
            </a:r>
          </a:p>
          <a:p>
            <a:pPr lvl="1"/>
            <a:r>
              <a:rPr lang="zh-TW" altLang="zh-TW" sz="2400" dirty="0"/>
              <a:t>學生申請內容</a:t>
            </a:r>
            <a:r>
              <a:rPr lang="zh-TW" altLang="zh-TW" sz="2400" b="1" dirty="0">
                <a:solidFill>
                  <a:srgbClr val="FF0000"/>
                </a:solidFill>
              </a:rPr>
              <a:t>若已獲教學卓越中心其他</a:t>
            </a:r>
            <a:r>
              <a:rPr lang="zh-TW" altLang="en-US" sz="2400" b="1" dirty="0">
                <a:solidFill>
                  <a:srgbClr val="FF0000"/>
                </a:solidFill>
              </a:rPr>
              <a:t>類似</a:t>
            </a:r>
            <a:r>
              <a:rPr lang="zh-TW" altLang="zh-TW" sz="2400" b="1" dirty="0">
                <a:solidFill>
                  <a:srgbClr val="FF0000"/>
                </a:solidFill>
              </a:rPr>
              <a:t>計畫補助者，不得申請本方案</a:t>
            </a:r>
            <a:r>
              <a:rPr lang="zh-TW" altLang="zh-TW" sz="2400" dirty="0"/>
              <a:t>。若違反規定，本中心將取消資格並收回補助金。</a:t>
            </a:r>
            <a:endParaRPr lang="en-US" altLang="zh-TW" sz="2400" dirty="0"/>
          </a:p>
          <a:p>
            <a:r>
              <a:rPr lang="zh-TW" altLang="zh-TW" sz="2400" b="1" dirty="0"/>
              <a:t>執行期程</a:t>
            </a:r>
            <a:r>
              <a:rPr lang="zh-TW" altLang="en-US" sz="2400" b="1" dirty="0"/>
              <a:t>：</a:t>
            </a:r>
            <a:r>
              <a:rPr lang="en-US" altLang="zh-TW" sz="2400" b="1" dirty="0" smtClean="0"/>
              <a:t>107</a:t>
            </a:r>
            <a:r>
              <a:rPr lang="zh-TW" altLang="en-US" sz="2400" b="1" dirty="0" smtClean="0"/>
              <a:t>年</a:t>
            </a:r>
            <a:r>
              <a:rPr lang="en-US" altLang="zh-TW" sz="2400" b="1" dirty="0" smtClean="0"/>
              <a:t>02</a:t>
            </a:r>
            <a:r>
              <a:rPr lang="zh-TW" altLang="en-US" sz="2400" b="1" dirty="0" smtClean="0"/>
              <a:t>月</a:t>
            </a:r>
            <a:r>
              <a:rPr lang="en-US" altLang="zh-TW" sz="2400" b="1" dirty="0" smtClean="0"/>
              <a:t>01</a:t>
            </a:r>
            <a:r>
              <a:rPr lang="zh-TW" altLang="en-US" sz="2400" b="1" dirty="0" smtClean="0"/>
              <a:t>日</a:t>
            </a:r>
            <a:r>
              <a:rPr lang="zh-TW" altLang="en-US" sz="2400" b="1" dirty="0"/>
              <a:t>至</a:t>
            </a:r>
            <a:r>
              <a:rPr lang="en-US" altLang="zh-TW" sz="2400" b="1" dirty="0" smtClean="0"/>
              <a:t>107</a:t>
            </a:r>
            <a:r>
              <a:rPr lang="zh-TW" altLang="en-US" sz="2400" b="1" dirty="0" smtClean="0"/>
              <a:t>年</a:t>
            </a:r>
            <a:r>
              <a:rPr lang="en-US" altLang="zh-TW" sz="2400" b="1" dirty="0" smtClean="0"/>
              <a:t>06</a:t>
            </a:r>
            <a:r>
              <a:rPr lang="zh-TW" altLang="en-US" sz="2400" b="1" dirty="0" smtClean="0"/>
              <a:t>月</a:t>
            </a:r>
            <a:r>
              <a:rPr lang="en-US" altLang="zh-TW" sz="2400" b="1" dirty="0"/>
              <a:t>30</a:t>
            </a:r>
            <a:r>
              <a:rPr lang="zh-TW" altLang="en-US" sz="2400" b="1" dirty="0"/>
              <a:t>日</a:t>
            </a:r>
            <a:endParaRPr lang="en-US" altLang="zh-TW" sz="2400" b="1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783A7-851F-4F4D-8A3E-070B9D05389F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870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申請方式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zh-TW" altLang="zh-TW" sz="2400" dirty="0"/>
              <a:t>學生需填報「學生自主學習社群方案申請書」，</a:t>
            </a:r>
            <a:r>
              <a:rPr lang="zh-TW" altLang="zh-TW" sz="2400" dirty="0">
                <a:solidFill>
                  <a:srgbClr val="FF0000"/>
                </a:solidFill>
              </a:rPr>
              <a:t>並於</a:t>
            </a:r>
            <a:r>
              <a:rPr lang="en-US" altLang="zh-TW" sz="2400" dirty="0" smtClean="0">
                <a:solidFill>
                  <a:srgbClr val="FF0000"/>
                </a:solidFill>
              </a:rPr>
              <a:t>107</a:t>
            </a:r>
            <a:r>
              <a:rPr lang="zh-TW" altLang="zh-TW" sz="2400" dirty="0" smtClean="0">
                <a:solidFill>
                  <a:srgbClr val="FF0000"/>
                </a:solidFill>
              </a:rPr>
              <a:t>年</a:t>
            </a:r>
            <a:r>
              <a:rPr lang="en-US" altLang="zh-TW" sz="2400" dirty="0" smtClean="0">
                <a:solidFill>
                  <a:srgbClr val="FF0000"/>
                </a:solidFill>
              </a:rPr>
              <a:t>01</a:t>
            </a:r>
            <a:r>
              <a:rPr lang="zh-TW" altLang="zh-TW" sz="2400" dirty="0" smtClean="0">
                <a:solidFill>
                  <a:srgbClr val="FF0000"/>
                </a:solidFill>
              </a:rPr>
              <a:t>月</a:t>
            </a:r>
            <a:r>
              <a:rPr lang="en-US" altLang="zh-TW" sz="2400" dirty="0" smtClean="0">
                <a:solidFill>
                  <a:srgbClr val="FF0000"/>
                </a:solidFill>
              </a:rPr>
              <a:t>05</a:t>
            </a:r>
            <a:r>
              <a:rPr lang="zh-TW" altLang="zh-TW" sz="2400" dirty="0" smtClean="0">
                <a:solidFill>
                  <a:srgbClr val="FF0000"/>
                </a:solidFill>
              </a:rPr>
              <a:t>日</a:t>
            </a:r>
            <a:r>
              <a:rPr lang="en-US" altLang="zh-TW" sz="2400" dirty="0">
                <a:solidFill>
                  <a:srgbClr val="FF0000"/>
                </a:solidFill>
              </a:rPr>
              <a:t>(</a:t>
            </a:r>
            <a:r>
              <a:rPr lang="zh-TW" altLang="zh-TW" sz="2400" dirty="0"/>
              <a:t>五</a:t>
            </a:r>
            <a:r>
              <a:rPr lang="en-US" altLang="zh-TW" sz="2400" dirty="0"/>
              <a:t>)</a:t>
            </a:r>
            <a:r>
              <a:rPr lang="zh-TW" altLang="zh-TW" sz="2400" dirty="0"/>
              <a:t>中午</a:t>
            </a:r>
            <a:r>
              <a:rPr lang="en-US" altLang="zh-TW" sz="2400" dirty="0"/>
              <a:t>12:00</a:t>
            </a:r>
            <a:r>
              <a:rPr lang="zh-TW" altLang="zh-TW" sz="2400" dirty="0"/>
              <a:t>前寄至教學卓越中心。</a:t>
            </a:r>
          </a:p>
          <a:p>
            <a:pPr lvl="0" algn="just"/>
            <a:r>
              <a:rPr lang="zh-TW" altLang="zh-TW" sz="2400" dirty="0"/>
              <a:t>本方案申請書內必須包含</a:t>
            </a:r>
            <a:r>
              <a:rPr lang="zh-TW" altLang="zh-TW" sz="2400" b="1" dirty="0"/>
              <a:t>社群主題</a:t>
            </a:r>
            <a:r>
              <a:rPr lang="zh-TW" altLang="zh-TW" sz="2400" dirty="0"/>
              <a:t>、</a:t>
            </a:r>
            <a:r>
              <a:rPr lang="zh-TW" altLang="zh-TW" sz="2400" b="1" dirty="0"/>
              <a:t>申請類別</a:t>
            </a:r>
            <a:r>
              <a:rPr lang="zh-TW" altLang="zh-TW" sz="2400" dirty="0"/>
              <a:t>、</a:t>
            </a:r>
            <a:r>
              <a:rPr lang="zh-TW" altLang="zh-TW" sz="2400" b="1" dirty="0"/>
              <a:t>社群組長及成員</a:t>
            </a:r>
            <a:r>
              <a:rPr lang="en-US" altLang="zh-TW" sz="2400" dirty="0"/>
              <a:t>(</a:t>
            </a:r>
            <a:r>
              <a:rPr lang="zh-TW" altLang="zh-TW" sz="2400" dirty="0"/>
              <a:t>含系級、學號、聯絡資料</a:t>
            </a:r>
            <a:r>
              <a:rPr lang="en-US" altLang="zh-TW" sz="2400" dirty="0"/>
              <a:t>)</a:t>
            </a:r>
            <a:r>
              <a:rPr lang="zh-TW" altLang="zh-TW" sz="2400" dirty="0"/>
              <a:t>、</a:t>
            </a:r>
            <a:r>
              <a:rPr lang="zh-TW" altLang="zh-TW" sz="2400" b="1" dirty="0"/>
              <a:t>指導老師</a:t>
            </a:r>
            <a:r>
              <a:rPr lang="zh-TW" altLang="zh-TW" sz="2400" dirty="0"/>
              <a:t>、</a:t>
            </a:r>
            <a:r>
              <a:rPr lang="zh-TW" altLang="zh-TW" sz="2400" b="1" dirty="0"/>
              <a:t>指導老師簡歷</a:t>
            </a:r>
            <a:r>
              <a:rPr lang="en-US" altLang="zh-TW" sz="2400" dirty="0"/>
              <a:t>(</a:t>
            </a:r>
            <a:r>
              <a:rPr lang="zh-TW" altLang="zh-TW" sz="2400" dirty="0"/>
              <a:t>若指導老師為外校專業人士需檢附</a:t>
            </a:r>
            <a:r>
              <a:rPr lang="en-US" altLang="zh-TW" sz="2400" dirty="0"/>
              <a:t>)</a:t>
            </a:r>
            <a:r>
              <a:rPr lang="zh-TW" altLang="zh-TW" sz="2400" dirty="0"/>
              <a:t>、</a:t>
            </a:r>
            <a:r>
              <a:rPr lang="zh-TW" altLang="zh-TW" sz="2400" b="1" dirty="0"/>
              <a:t>社群執行目標</a:t>
            </a:r>
            <a:r>
              <a:rPr lang="zh-TW" altLang="zh-TW" sz="2400" dirty="0"/>
              <a:t>、</a:t>
            </a:r>
            <a:r>
              <a:rPr lang="zh-TW" altLang="zh-TW" sz="2400" b="1" dirty="0"/>
              <a:t>執行方式</a:t>
            </a:r>
            <a:r>
              <a:rPr lang="zh-TW" altLang="zh-TW" sz="2400" dirty="0"/>
              <a:t>、</a:t>
            </a:r>
            <a:r>
              <a:rPr lang="zh-TW" altLang="zh-TW" sz="2400" b="1" dirty="0"/>
              <a:t>執行期程</a:t>
            </a:r>
            <a:r>
              <a:rPr lang="zh-TW" altLang="zh-TW" sz="2400" dirty="0"/>
              <a:t>、</a:t>
            </a:r>
            <a:r>
              <a:rPr lang="zh-TW" altLang="zh-TW" sz="2400" b="1" dirty="0"/>
              <a:t>預期成效</a:t>
            </a:r>
            <a:r>
              <a:rPr lang="zh-TW" altLang="zh-TW" sz="2400" dirty="0"/>
              <a:t>及</a:t>
            </a:r>
            <a:r>
              <a:rPr lang="zh-TW" altLang="zh-TW" sz="2400" b="1" dirty="0"/>
              <a:t>執行預算</a:t>
            </a:r>
            <a:r>
              <a:rPr lang="zh-TW" altLang="zh-TW" sz="2400" dirty="0"/>
              <a:t>。</a:t>
            </a:r>
          </a:p>
          <a:p>
            <a:pPr algn="just"/>
            <a:r>
              <a:rPr lang="zh-TW" altLang="zh-TW" sz="2400" dirty="0"/>
              <a:t>本方案經審查後從優錄取，錄取社群將於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107</a:t>
            </a:r>
            <a:r>
              <a:rPr lang="zh-TW" altLang="zh-TW" sz="2400" b="1" dirty="0" smtClean="0">
                <a:solidFill>
                  <a:srgbClr val="FF0000"/>
                </a:solidFill>
              </a:rPr>
              <a:t>年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1</a:t>
            </a:r>
            <a:r>
              <a:rPr lang="zh-TW" altLang="zh-TW" sz="2400" b="1" dirty="0" smtClean="0">
                <a:solidFill>
                  <a:srgbClr val="FF0000"/>
                </a:solidFill>
              </a:rPr>
              <a:t>月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31(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三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)</a:t>
            </a:r>
            <a:r>
              <a:rPr lang="zh-TW" altLang="zh-TW" sz="2400" dirty="0"/>
              <a:t>公告於教學卓越中心網站</a:t>
            </a:r>
            <a:r>
              <a:rPr lang="zh-TW" altLang="zh-TW" sz="2800" dirty="0"/>
              <a:t>。</a:t>
            </a:r>
            <a:endParaRPr lang="zh-TW" altLang="en-US" sz="28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783A7-851F-4F4D-8A3E-070B9D05389F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724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68506"/>
            <a:ext cx="7643192" cy="1143000"/>
          </a:xfrm>
        </p:spPr>
        <p:txBody>
          <a:bodyPr/>
          <a:lstStyle/>
          <a:p>
            <a:r>
              <a:rPr lang="zh-TW" altLang="zh-TW" dirty="0"/>
              <a:t>申請類別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783A7-851F-4F4D-8A3E-070B9D05389F}" type="slidenum">
              <a:rPr lang="zh-TW" altLang="en-US" smtClean="0"/>
              <a:pPr/>
              <a:t>5</a:t>
            </a:fld>
            <a:endParaRPr lang="zh-TW" altLang="en-US"/>
          </a:p>
        </p:txBody>
      </p:sp>
      <p:graphicFrame>
        <p:nvGraphicFramePr>
          <p:cNvPr id="5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732225"/>
              </p:ext>
            </p:extLst>
          </p:nvPr>
        </p:nvGraphicFramePr>
        <p:xfrm>
          <a:off x="457200" y="1557338"/>
          <a:ext cx="82296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209">
                  <a:extLst>
                    <a:ext uri="{9D8B030D-6E8A-4147-A177-3AD203B41FA5}">
                      <a16:colId xmlns:a16="http://schemas.microsoft.com/office/drawing/2014/main" val="2308385718"/>
                    </a:ext>
                  </a:extLst>
                </a:gridCol>
                <a:gridCol w="6302391">
                  <a:extLst>
                    <a:ext uri="{9D8B030D-6E8A-4147-A177-3AD203B41FA5}">
                      <a16:colId xmlns:a16="http://schemas.microsoft.com/office/drawing/2014/main" val="240029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類別</a:t>
                      </a:r>
                      <a:endParaRPr lang="zh-TW" altLang="en-US" sz="20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說明</a:t>
                      </a:r>
                      <a:endParaRPr lang="zh-TW" altLang="en-US" sz="20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1502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精進課業類</a:t>
                      </a:r>
                      <a:endParaRPr lang="zh-TW" altLang="en-US" sz="20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組成讀書會小組，讀書會內容可分為：升學相關、語言學習、就業相關、學業課程、證照考取、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進行參訪、參加校外研討會等，透過規劃與執行符合自己學習需求的活動。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707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服務學習類</a:t>
                      </a:r>
                      <a:endParaRPr lang="zh-TW" altLang="en-US" sz="20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將「服務」與「學習」相互結合，規劃社會服務活動與設計反思過程，運用課堂所學貢獻社區；透過服務的過程中得到啟發及省思，學習課堂中學不到的知識與經驗，「從做中學」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規劃各項與學習相關的活動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。</a:t>
                      </a:r>
                      <a:endParaRPr lang="zh-TW" altLang="en-US" sz="20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292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創新創業類</a:t>
                      </a:r>
                      <a:endParaRPr lang="zh-TW" altLang="en-US" sz="20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運用自己所學，創作實用的產品或平台，進行微型創業的活動。</a:t>
                      </a:r>
                      <a:endParaRPr lang="zh-TW" altLang="en-US" sz="20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513317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446620" y="5437064"/>
            <a:ext cx="5724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備註：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學生自主學習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群僅可提出一類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申請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為原則</a:t>
            </a:r>
          </a:p>
        </p:txBody>
      </p:sp>
    </p:spTree>
    <p:extLst>
      <p:ext uri="{BB962C8B-B14F-4D97-AF65-F5344CB8AC3E}">
        <p14:creationId xmlns:p14="http://schemas.microsoft.com/office/powerpoint/2010/main" val="366098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經費補助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199" y="1557338"/>
            <a:ext cx="8507413" cy="4679950"/>
          </a:xfrm>
        </p:spPr>
        <p:txBody>
          <a:bodyPr/>
          <a:lstStyle/>
          <a:p>
            <a:pPr lvl="0" algn="just"/>
            <a:r>
              <a:rPr lang="zh-TW" altLang="zh-TW" sz="2400" dirty="0"/>
              <a:t>審查通過社群將依方案內容補助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5,000~20,000</a:t>
            </a:r>
            <a:r>
              <a:rPr lang="zh-TW" altLang="zh-TW" sz="2400" b="1" dirty="0">
                <a:solidFill>
                  <a:srgbClr val="FF0000"/>
                </a:solidFill>
              </a:rPr>
              <a:t>元</a:t>
            </a:r>
            <a:r>
              <a:rPr lang="zh-TW" altLang="zh-TW" sz="2400" dirty="0"/>
              <a:t>整，補助內容為：講座鐘點費、交通費、保險費、膳食費、印刷費、文具材料費。</a:t>
            </a:r>
          </a:p>
          <a:p>
            <a:pPr algn="just"/>
            <a:r>
              <a:rPr lang="zh-TW" altLang="en-US" sz="2400" dirty="0" smtClean="0"/>
              <a:t>為</a:t>
            </a:r>
            <a:r>
              <a:rPr lang="zh-TW" altLang="en-US" sz="2400" dirty="0"/>
              <a:t>使各社群可充分運用經費，每組社群可運用</a:t>
            </a:r>
            <a:r>
              <a:rPr lang="en-US" altLang="zh-TW" sz="2400" b="1" dirty="0">
                <a:solidFill>
                  <a:srgbClr val="FF0000"/>
                </a:solidFill>
              </a:rPr>
              <a:t>10%</a:t>
            </a:r>
            <a:r>
              <a:rPr lang="zh-TW" altLang="en-US" sz="2400" dirty="0"/>
              <a:t>之預算編列前述補助內容以外之經費項目，但所列之經費項目需經審查後，與計畫審查結果併同通知是否可支用。</a:t>
            </a:r>
            <a:endParaRPr lang="en-US" altLang="zh-TW" sz="2400" dirty="0" smtClean="0"/>
          </a:p>
          <a:p>
            <a:pPr algn="just"/>
            <a:r>
              <a:rPr lang="zh-TW" altLang="zh-TW" sz="2400" dirty="0" smtClean="0"/>
              <a:t>本</a:t>
            </a:r>
            <a:r>
              <a:rPr lang="zh-TW" altLang="zh-TW" sz="2400" dirty="0"/>
              <a:t>中心將視每月</a:t>
            </a:r>
            <a:r>
              <a:rPr lang="zh-TW" altLang="zh-TW" sz="2400" dirty="0">
                <a:solidFill>
                  <a:srgbClr val="FF0000"/>
                </a:solidFill>
              </a:rPr>
              <a:t>社群執行狀況調整經費</a:t>
            </a:r>
            <a:r>
              <a:rPr lang="zh-TW" altLang="zh-TW" sz="2400" dirty="0"/>
              <a:t>補助額度。</a:t>
            </a:r>
            <a:endParaRPr lang="zh-TW" altLang="en-US" sz="2400" dirty="0"/>
          </a:p>
          <a:p>
            <a:pPr algn="just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783A7-851F-4F4D-8A3E-070B9D05389F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006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成果考核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199" y="1557338"/>
            <a:ext cx="8507413" cy="4679950"/>
          </a:xfrm>
        </p:spPr>
        <p:txBody>
          <a:bodyPr/>
          <a:lstStyle/>
          <a:p>
            <a:r>
              <a:rPr lang="zh-TW" altLang="zh-TW" sz="2800" dirty="0"/>
              <a:t>教學卓越中心將分階段審查社群執行成果，並擇優獎勵優秀學生自主學習社</a:t>
            </a:r>
            <a:r>
              <a:rPr lang="zh-TW" altLang="zh-TW" sz="2800" dirty="0" smtClean="0"/>
              <a:t>群</a:t>
            </a:r>
            <a:endParaRPr lang="zh-TW" altLang="en-US" sz="28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783A7-851F-4F4D-8A3E-070B9D05389F}" type="slidenum">
              <a:rPr lang="zh-TW" altLang="en-US" smtClean="0"/>
              <a:pPr/>
              <a:t>7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599975"/>
              </p:ext>
            </p:extLst>
          </p:nvPr>
        </p:nvGraphicFramePr>
        <p:xfrm>
          <a:off x="457199" y="2924944"/>
          <a:ext cx="8291265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5249">
                  <a:extLst>
                    <a:ext uri="{9D8B030D-6E8A-4147-A177-3AD203B41FA5}">
                      <a16:colId xmlns:a16="http://schemas.microsoft.com/office/drawing/2014/main" val="1999897945"/>
                    </a:ext>
                  </a:extLst>
                </a:gridCol>
                <a:gridCol w="5556016">
                  <a:extLst>
                    <a:ext uri="{9D8B030D-6E8A-4147-A177-3AD203B41FA5}">
                      <a16:colId xmlns:a16="http://schemas.microsoft.com/office/drawing/2014/main" val="526690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階段考核項目及比重</a:t>
                      </a:r>
                      <a:endParaRPr lang="zh-TW" altLang="en-US" sz="20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考核內容</a:t>
                      </a:r>
                      <a:endParaRPr lang="zh-TW" altLang="en-US" sz="20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302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每月執行進度報告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(60%)</a:t>
                      </a:r>
                      <a:endParaRPr lang="zh-TW" altLang="en-US" sz="20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為了解各社群執行狀況，獲補助社群每月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日前需繳交月進度報告書，內含社群執行進度、社群活動成果及社群經費核銷。</a:t>
                      </a:r>
                      <a:endParaRPr lang="zh-TW" altLang="en-US" sz="20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102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執行成果報告書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(40%)</a:t>
                      </a:r>
                      <a:endParaRPr lang="zh-TW" altLang="en-US" sz="20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獲補助社群須於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107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07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05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日前繳交學生自主學習社群成果報告書。</a:t>
                      </a:r>
                      <a:endParaRPr lang="zh-TW" altLang="en-US" sz="20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162211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485618" y="5169922"/>
            <a:ext cx="82628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所評選出之優秀學生自主學習社群，需參加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106-2</a:t>
            </a:r>
            <a: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學期末學生自主學習社群成果發表會，並簡報執行成果。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733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注意事項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199" y="1557338"/>
            <a:ext cx="8507413" cy="4679950"/>
          </a:xfrm>
        </p:spPr>
        <p:txBody>
          <a:bodyPr/>
          <a:lstStyle/>
          <a:p>
            <a:pPr lvl="0"/>
            <a:r>
              <a:rPr lang="zh-TW" altLang="zh-TW" sz="2400" dirty="0"/>
              <a:t>獲補助社群</a:t>
            </a:r>
            <a:r>
              <a:rPr lang="zh-TW" altLang="zh-TW" sz="2400" b="1" dirty="0">
                <a:solidFill>
                  <a:srgbClr val="FF0000"/>
                </a:solidFill>
              </a:rPr>
              <a:t>須定期進行社群實體聚會及活動</a:t>
            </a:r>
            <a:r>
              <a:rPr lang="zh-TW" altLang="zh-TW" sz="2400" dirty="0"/>
              <a:t>，並與指導老師保持良好溝通及回報社群執行狀況。</a:t>
            </a:r>
          </a:p>
          <a:p>
            <a:pPr lvl="0"/>
            <a:r>
              <a:rPr lang="zh-TW" altLang="zh-TW" sz="2400" dirty="0"/>
              <a:t>執行社群活動時</a:t>
            </a:r>
            <a:r>
              <a:rPr lang="zh-TW" altLang="en-US" sz="2400" b="1" dirty="0">
                <a:solidFill>
                  <a:srgbClr val="FF0000"/>
                </a:solidFill>
              </a:rPr>
              <a:t>須</a:t>
            </a:r>
            <a:r>
              <a:rPr lang="zh-TW" altLang="zh-TW" sz="2400" b="1" dirty="0">
                <a:solidFill>
                  <a:srgbClr val="FF0000"/>
                </a:solidFill>
              </a:rPr>
              <a:t>注意不得侵犯他人智慧財產權</a:t>
            </a:r>
            <a:r>
              <a:rPr lang="zh-TW" altLang="zh-TW" sz="2400" dirty="0"/>
              <a:t>，若經本中心查證確有類似情事屬實，將取消並收回該社群補助。有關智慧財產權說明，請見本校智慧財產專區網頁：</a:t>
            </a:r>
            <a:r>
              <a:rPr lang="en-US" altLang="zh-TW" sz="2400" dirty="0">
                <a:hlinkClick r:id="rId3"/>
              </a:rPr>
              <a:t>http://ipr.ndhu.edu.tw/</a:t>
            </a:r>
            <a:endParaRPr lang="zh-TW" altLang="zh-TW" sz="2400" dirty="0"/>
          </a:p>
          <a:p>
            <a:pPr lvl="0"/>
            <a:r>
              <a:rPr lang="zh-TW" altLang="zh-TW" sz="2400" dirty="0"/>
              <a:t>獲補助社群</a:t>
            </a:r>
            <a:r>
              <a:rPr lang="zh-TW" altLang="zh-TW" sz="2400" b="1" dirty="0">
                <a:solidFill>
                  <a:srgbClr val="FF0000"/>
                </a:solidFill>
              </a:rPr>
              <a:t>須於各階段成果考核時間繳交報告書</a:t>
            </a:r>
            <a:r>
              <a:rPr lang="zh-TW" altLang="zh-TW" sz="2400" dirty="0"/>
              <a:t>，若未於規定時間繳交情勢嚴重者，將取消並收回該社群補助。</a:t>
            </a:r>
          </a:p>
          <a:p>
            <a:pPr lvl="0"/>
            <a:r>
              <a:rPr lang="zh-TW" altLang="zh-TW" sz="2400" dirty="0"/>
              <a:t>如有未盡事宜，將以教學卓越中心公告為主。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783A7-851F-4F4D-8A3E-070B9D05389F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56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7944</TotalTime>
  <Words>809</Words>
  <Application>Microsoft Office PowerPoint</Application>
  <PresentationFormat>如螢幕大小 (4:3)</PresentationFormat>
  <Paragraphs>50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標楷體</vt:lpstr>
      <vt:lpstr>Arial</vt:lpstr>
      <vt:lpstr>Calibri</vt:lpstr>
      <vt:lpstr>Times New Roman</vt:lpstr>
      <vt:lpstr>Office 佈景主題</vt:lpstr>
      <vt:lpstr>106-2學期學生自主學習社群 申請說明</vt:lpstr>
      <vt:lpstr>實施目的</vt:lpstr>
      <vt:lpstr>申請資格及執行期程</vt:lpstr>
      <vt:lpstr>申請方式</vt:lpstr>
      <vt:lpstr>申請類別</vt:lpstr>
      <vt:lpstr>經費補助</vt:lpstr>
      <vt:lpstr>成果考核</vt:lpstr>
      <vt:lpstr>注意事項</vt:lpstr>
    </vt:vector>
  </TitlesOfParts>
  <Company>Food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JEN</cp:lastModifiedBy>
  <cp:revision>359</cp:revision>
  <cp:lastPrinted>2017-10-06T07:03:35Z</cp:lastPrinted>
  <dcterms:created xsi:type="dcterms:W3CDTF">2014-04-21T06:14:13Z</dcterms:created>
  <dcterms:modified xsi:type="dcterms:W3CDTF">2017-12-25T06:53:16Z</dcterms:modified>
</cp:coreProperties>
</file>