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258" r:id="rId4"/>
    <p:sldId id="289" r:id="rId5"/>
    <p:sldId id="290" r:id="rId6"/>
    <p:sldId id="291" r:id="rId7"/>
    <p:sldId id="296" r:id="rId8"/>
    <p:sldId id="295" r:id="rId9"/>
    <p:sldId id="262" r:id="rId10"/>
    <p:sldId id="263" r:id="rId11"/>
    <p:sldId id="272" r:id="rId12"/>
    <p:sldId id="280" r:id="rId13"/>
    <p:sldId id="281" r:id="rId14"/>
    <p:sldId id="286" r:id="rId15"/>
    <p:sldId id="287" r:id="rId16"/>
    <p:sldId id="265" r:id="rId17"/>
    <p:sldId id="298" r:id="rId18"/>
    <p:sldId id="267" r:id="rId19"/>
    <p:sldId id="266" r:id="rId20"/>
    <p:sldId id="297" r:id="rId21"/>
    <p:sldId id="288" r:id="rId22"/>
    <p:sldId id="294" r:id="rId23"/>
    <p:sldId id="293" r:id="rId24"/>
    <p:sldId id="268" r:id="rId25"/>
    <p:sldId id="284" r:id="rId26"/>
    <p:sldId id="274" r:id="rId27"/>
    <p:sldId id="275" r:id="rId28"/>
    <p:sldId id="276" r:id="rId29"/>
    <p:sldId id="279" r:id="rId30"/>
    <p:sldId id="285" r:id="rId31"/>
    <p:sldId id="292" r:id="rId3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FBF1-CDFC-4C7B-A474-07BA5E10E261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348AA-6732-4F39-BE27-D1A079CA1B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104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B36F6-4D0B-46BF-9F67-D060ED2A9C61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F1C84-427D-4CB0-8915-FA2197A35C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02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1C84-427D-4CB0-8915-FA2197A35C5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35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1C84-427D-4CB0-8915-FA2197A35C5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00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B8CF-937D-4982-80A9-DBB5F1455C3D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ou.com/programs/view/Y_icBhACZtA/" TargetMode="External"/><Relationship Id="rId2" Type="http://schemas.openxmlformats.org/officeDocument/2006/relationships/hyperlink" Target="http://youtu.be/Oe1fxjQPOi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udou.com/programs/view/dkeNFQE2si0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hina81@donga.ac.kr" TargetMode="External"/><Relationship Id="rId2" Type="http://schemas.openxmlformats.org/officeDocument/2006/relationships/hyperlink" Target="http://web.donga.ac.kr/china81/2015KwSapplication.doc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휴먼중간샘체" panose="02010504000101010101" pitchFamily="2" charset="-127"/>
              </a:rPr>
              <a:t>韩国</a:t>
            </a:r>
            <a:r>
              <a:rPr lang="zh-CN" altLang="en-US" dirty="0">
                <a:latin typeface="휴먼중간샘체" panose="02010504000101010101" pitchFamily="2" charset="-127"/>
              </a:rPr>
              <a:t>冬</a:t>
            </a:r>
            <a:r>
              <a:rPr lang="zh-CN" altLang="en-US" dirty="0" smtClean="0">
                <a:latin typeface="휴먼중간샘체" panose="02010504000101010101" pitchFamily="2" charset="-127"/>
              </a:rPr>
              <a:t>季国际学校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</a:t>
            </a:r>
            <a:r>
              <a:rPr lang="zh-CN" alt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受釜山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Korean Winter Session</a:t>
            </a:r>
            <a:b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054968"/>
          </a:xfrm>
        </p:spPr>
        <p:txBody>
          <a:bodyPr>
            <a:normAutofit lnSpcReduction="10000"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东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亚大学</a:t>
            </a:r>
            <a:r>
              <a:rPr lang="en-US" altLang="zh-CN" sz="2800" b="1" dirty="0">
                <a:solidFill>
                  <a:srgbClr val="FFC000"/>
                </a:solidFill>
              </a:rPr>
              <a:t> 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国际交流处</a:t>
            </a:r>
            <a:endParaRPr lang="en-US" altLang="ko-KR" sz="2800" b="1" dirty="0" smtClean="0">
              <a:solidFill>
                <a:srgbClr val="FFC000"/>
              </a:solidFill>
            </a:endParaRPr>
          </a:p>
          <a:p>
            <a:r>
              <a:rPr lang="en-US" altLang="ko-KR" sz="2800" b="1" dirty="0" smtClean="0">
                <a:solidFill>
                  <a:srgbClr val="FFC000"/>
                </a:solidFill>
              </a:rPr>
              <a:t>Dong-A University</a:t>
            </a:r>
          </a:p>
        </p:txBody>
      </p:sp>
    </p:spTree>
    <p:extLst>
      <p:ext uri="{BB962C8B-B14F-4D97-AF65-F5344CB8AC3E}">
        <p14:creationId xmlns:p14="http://schemas.microsoft.com/office/powerpoint/2010/main" val="29384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教育内容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7584" y="2132856"/>
            <a:ext cx="7408333" cy="3450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CN" altLang="en-US" sz="2200" dirty="0" smtClean="0"/>
              <a:t>韩国语教育</a:t>
            </a:r>
            <a:endParaRPr lang="en-US" altLang="zh-CN" sz="2200" dirty="0" smtClean="0"/>
          </a:p>
          <a:p>
            <a:pPr marL="0" indent="0">
              <a:buNone/>
            </a:pPr>
            <a:r>
              <a:rPr lang="en-US" altLang="zh-CN" sz="2200" dirty="0" smtClean="0"/>
              <a:t>- </a:t>
            </a:r>
            <a:r>
              <a:rPr lang="zh-CN" altLang="en-US" sz="2200" dirty="0" smtClean="0"/>
              <a:t>每天上午</a:t>
            </a:r>
            <a:r>
              <a:rPr lang="en-US" altLang="zh-CN" sz="2200" dirty="0" smtClean="0"/>
              <a:t>09:00~12:00</a:t>
            </a:r>
            <a:r>
              <a:rPr lang="zh-CN" altLang="en-US" sz="2200" dirty="0" smtClean="0"/>
              <a:t>（初级，中级，高级</a:t>
            </a:r>
            <a:r>
              <a:rPr lang="zh-CN" altLang="en-US" sz="2200" dirty="0"/>
              <a:t>）</a:t>
            </a: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200" dirty="0" smtClean="0"/>
              <a:t>中文专用课程</a:t>
            </a:r>
            <a:r>
              <a:rPr lang="en-US" altLang="zh-CN" sz="2200" dirty="0" smtClean="0"/>
              <a:t>(</a:t>
            </a:r>
            <a:r>
              <a:rPr lang="zh-CN" altLang="en-US" sz="2200" dirty="0" smtClean="0"/>
              <a:t>暂定</a:t>
            </a:r>
            <a:r>
              <a:rPr lang="en-US" altLang="zh-CN" sz="2200" dirty="0" smtClean="0"/>
              <a:t>)</a:t>
            </a:r>
          </a:p>
          <a:p>
            <a:pPr>
              <a:buFontTx/>
              <a:buChar char="-"/>
            </a:pPr>
            <a:r>
              <a:rPr lang="zh-CN" altLang="en-US" sz="2200" dirty="0" smtClean="0"/>
              <a:t>韩国概况（近现代史） </a:t>
            </a:r>
            <a:r>
              <a:rPr lang="en-US" altLang="zh-CN" sz="2200" dirty="0" smtClean="0"/>
              <a:t>1</a:t>
            </a:r>
            <a:r>
              <a:rPr lang="zh-CN" altLang="en-US" sz="2200" dirty="0" smtClean="0"/>
              <a:t>次 </a:t>
            </a:r>
            <a:r>
              <a:rPr lang="en-US" altLang="zh-CN" sz="2200" dirty="0" smtClean="0"/>
              <a:t>2</a:t>
            </a:r>
            <a:r>
              <a:rPr lang="zh-CN" altLang="en-US" sz="2200" dirty="0" smtClean="0"/>
              <a:t>小时</a:t>
            </a:r>
            <a:endParaRPr lang="en-US" altLang="zh-CN" sz="2200" dirty="0" smtClean="0"/>
          </a:p>
          <a:p>
            <a:pPr>
              <a:buFontTx/>
              <a:buChar char="-"/>
            </a:pPr>
            <a:r>
              <a:rPr lang="zh-CN" altLang="en-US" sz="2200" dirty="0" smtClean="0"/>
              <a:t>韩国生活 </a:t>
            </a:r>
            <a:r>
              <a:rPr lang="en-US" altLang="zh-CN" sz="2200" dirty="0" smtClean="0"/>
              <a:t>1</a:t>
            </a:r>
            <a:r>
              <a:rPr lang="zh-CN" altLang="en-US" sz="2200" dirty="0" smtClean="0"/>
              <a:t>次 </a:t>
            </a:r>
            <a:r>
              <a:rPr lang="en-US" altLang="zh-CN" sz="2200" dirty="0" smtClean="0"/>
              <a:t>2</a:t>
            </a:r>
            <a:r>
              <a:rPr lang="zh-CN" altLang="en-US" sz="2200" dirty="0" smtClean="0"/>
              <a:t>小时（中国学生）</a:t>
            </a:r>
            <a:endParaRPr lang="en-US" altLang="zh-CN" sz="2200" dirty="0" smtClean="0"/>
          </a:p>
          <a:p>
            <a:pPr>
              <a:buFontTx/>
              <a:buChar char="-"/>
            </a:pPr>
            <a:endParaRPr lang="en-US" altLang="ko-KR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200" dirty="0" smtClean="0"/>
              <a:t>提供活动证明书</a:t>
            </a:r>
            <a:endParaRPr lang="en-US" altLang="ko-KR" sz="2200" dirty="0"/>
          </a:p>
          <a:p>
            <a:pPr marL="0" indent="0">
              <a:buNone/>
            </a:pPr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10223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学生之间交流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450696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韩</a:t>
            </a:r>
            <a:r>
              <a:rPr lang="zh-CN" altLang="en-US" sz="2800" dirty="0" smtClean="0"/>
              <a:t>国学生也参加</a:t>
            </a:r>
            <a:r>
              <a:rPr lang="en-US" altLang="zh-CN" sz="2800" dirty="0" smtClean="0"/>
              <a:t>K.W.S.</a:t>
            </a:r>
            <a:r>
              <a:rPr lang="zh-CN" altLang="en-US" sz="2800" dirty="0" smtClean="0"/>
              <a:t>项目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愿意</a:t>
            </a:r>
            <a:r>
              <a:rPr lang="zh-CN" altLang="en-US" sz="2800" dirty="0"/>
              <a:t>的话安排宿</a:t>
            </a:r>
            <a:r>
              <a:rPr lang="zh-CN" altLang="en-US" sz="2800" dirty="0" smtClean="0"/>
              <a:t>舍</a:t>
            </a:r>
            <a:r>
              <a:rPr lang="zh-CN" altLang="en-US" sz="2800" dirty="0"/>
              <a:t>跟</a:t>
            </a:r>
            <a:r>
              <a:rPr lang="zh-CN" altLang="en-US" sz="2800" dirty="0" smtClean="0"/>
              <a:t>韩国学生一起住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 smtClean="0"/>
              <a:t>（韩国</a:t>
            </a:r>
            <a:r>
              <a:rPr lang="zh-CN" altLang="en-US" sz="2800" dirty="0"/>
              <a:t>学生参</a:t>
            </a:r>
            <a:r>
              <a:rPr lang="zh-CN" altLang="en-US" sz="2800" dirty="0" smtClean="0"/>
              <a:t>加名额是</a:t>
            </a:r>
            <a:r>
              <a:rPr lang="en-US" altLang="zh-CN" sz="2800" dirty="0" smtClean="0"/>
              <a:t>20</a:t>
            </a:r>
            <a:r>
              <a:rPr lang="zh-CN" altLang="en-US" sz="2800" dirty="0" smtClean="0"/>
              <a:t>名左右）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r>
              <a:rPr lang="zh-CN" altLang="en-US" sz="2800" dirty="0" smtClean="0"/>
              <a:t>韩国语课程以外都跟韩国学生一起活动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/>
              <a:t>全</a:t>
            </a:r>
            <a:r>
              <a:rPr lang="zh-CN" altLang="en-US" sz="2800" dirty="0" smtClean="0"/>
              <a:t>州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天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夜，晚上有学生组织活动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3519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程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第一周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78010"/>
              </p:ext>
            </p:extLst>
          </p:nvPr>
        </p:nvGraphicFramePr>
        <p:xfrm>
          <a:off x="323528" y="2499030"/>
          <a:ext cx="8496943" cy="369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402"/>
                <a:gridCol w="1636913"/>
                <a:gridCol w="1416157"/>
                <a:gridCol w="1416157"/>
                <a:gridCol w="1416157"/>
                <a:gridCol w="1416157"/>
              </a:tblGrid>
              <a:tr h="4761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1.24.</a:t>
                      </a:r>
                    </a:p>
                    <a:p>
                      <a:pPr latinLnBrk="1"/>
                      <a:r>
                        <a:rPr lang="en-US" altLang="zh-CN" dirty="0" smtClean="0"/>
                        <a:t>~1.25.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1.26.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1.27.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1.28.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1.29.</a:t>
                      </a:r>
                    </a:p>
                    <a:p>
                      <a:pPr latinLnBrk="1"/>
                      <a:r>
                        <a:rPr lang="en-US" altLang="zh-CN" dirty="0" smtClean="0"/>
                        <a:t>~1.30.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1.31.</a:t>
                      </a:r>
                    </a:p>
                    <a:p>
                      <a:pPr latinLnBrk="1"/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~2.1.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73957">
                <a:tc rowSpan="2"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接机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安排</a:t>
                      </a:r>
                      <a:r>
                        <a:rPr lang="zh-CN" altLang="en-US" u="sng" dirty="0" smtClean="0"/>
                        <a:t>宿舍</a:t>
                      </a:r>
                      <a:endParaRPr lang="en-US" altLang="zh-CN" u="sng" dirty="0" smtClean="0"/>
                    </a:p>
                    <a:p>
                      <a:pPr latinLnBrk="1"/>
                      <a:endParaRPr lang="en-US" altLang="zh-CN" u="sng" dirty="0" smtClean="0"/>
                    </a:p>
                    <a:p>
                      <a:pPr latinLnBrk="1"/>
                      <a:r>
                        <a:rPr lang="zh-CN" altLang="en-US" u="sng" dirty="0" smtClean="0"/>
                        <a:t>自由时间</a:t>
                      </a:r>
                      <a:endParaRPr lang="en-US" altLang="zh-CN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说明会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韩国语分班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韩国语讲座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韩国语讲座</a:t>
                      </a:r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天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夜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全州韩屋村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茂朱雪花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学生交流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周末</a:t>
                      </a:r>
                      <a:endParaRPr lang="en-US" altLang="zh-CN" dirty="0" smtClean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自由时间</a:t>
                      </a:r>
                      <a:endParaRPr lang="en-US" altLang="zh-CN" dirty="0" smtClean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组别活动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87833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欢迎式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参观校园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体验校内社团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u="none" dirty="0" smtClean="0"/>
                        <a:t>做陶瓷</a:t>
                      </a:r>
                      <a:endParaRPr lang="en-US" altLang="zh-CN" u="none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u="none" dirty="0" smtClean="0"/>
                        <a:t>（自己做</a:t>
                      </a:r>
                      <a:endParaRPr lang="en-US" altLang="zh-CN" u="none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u="none" dirty="0" smtClean="0"/>
                        <a:t>自己带走）</a:t>
                      </a:r>
                      <a:endParaRPr lang="ko-KR" altLang="en-US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企业访问</a:t>
                      </a:r>
                      <a:endParaRPr lang="en-US" altLang="zh-CN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 smtClean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323528" y="6237312"/>
            <a:ext cx="6357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 因为天气情况等，有可能发生日程变</a:t>
            </a:r>
            <a:r>
              <a:rPr lang="zh-CN" altLang="en-US" sz="1400" dirty="0" smtClean="0"/>
              <a:t>化  、 </a:t>
            </a:r>
            <a:r>
              <a:rPr lang="en-US" altLang="zh-CN" sz="1400" dirty="0"/>
              <a:t>1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17</a:t>
            </a:r>
            <a:r>
              <a:rPr lang="zh-CN" altLang="en-US" sz="1400" dirty="0" smtClean="0"/>
              <a:t>日</a:t>
            </a:r>
            <a:r>
              <a:rPr lang="en-US" altLang="zh-CN" sz="1400" dirty="0" smtClean="0"/>
              <a:t>~18</a:t>
            </a:r>
            <a:r>
              <a:rPr lang="zh-CN" altLang="en-US" sz="1400" dirty="0" smtClean="0"/>
              <a:t>日提供免费接机服务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260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程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周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643124"/>
              </p:ext>
            </p:extLst>
          </p:nvPr>
        </p:nvGraphicFramePr>
        <p:xfrm>
          <a:off x="323528" y="2060848"/>
          <a:ext cx="8496943" cy="395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402"/>
                <a:gridCol w="1636913"/>
                <a:gridCol w="1416157"/>
                <a:gridCol w="1416157"/>
                <a:gridCol w="1416157"/>
                <a:gridCol w="1416157"/>
              </a:tblGrid>
              <a:tr h="4761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2.2.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2.3.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2.4.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2.5.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2.6.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2.7.</a:t>
                      </a:r>
                    </a:p>
                    <a:p>
                      <a:pPr latinLnBrk="1"/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~2.8.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000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韩国语讲座</a:t>
                      </a:r>
                      <a:endParaRPr lang="ko-KR" altLang="en-US" dirty="0" smtClean="0"/>
                    </a:p>
                    <a:p>
                      <a:pPr latinLnBrk="1"/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韩国语讲座</a:t>
                      </a:r>
                      <a:endParaRPr lang="ko-KR" altLang="en-US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韩国语讲座</a:t>
                      </a:r>
                      <a:endParaRPr lang="ko-KR" altLang="en-US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Temple</a:t>
                      </a:r>
                    </a:p>
                    <a:p>
                      <a:pPr latinLnBrk="1"/>
                      <a:r>
                        <a:rPr lang="en-US" altLang="ko-KR" dirty="0" smtClean="0"/>
                        <a:t>Stay</a:t>
                      </a:r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en-US" altLang="zh-CN" dirty="0" smtClean="0"/>
                        <a:t>*</a:t>
                      </a:r>
                      <a:r>
                        <a:rPr lang="zh-CN" altLang="en-US" dirty="0" smtClean="0"/>
                        <a:t>体验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韩国寺庙</a:t>
                      </a:r>
                      <a:endParaRPr lang="en-US" altLang="ko-K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韩国语讲座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周末</a:t>
                      </a:r>
                      <a:endParaRPr lang="en-US" altLang="zh-CN" dirty="0" smtClean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自由时间</a:t>
                      </a:r>
                      <a:endParaRPr lang="ko-KR" alt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回国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313043">
                <a:tc rowSpan="2"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特讲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韩国历史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甘川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文化村</a:t>
                      </a:r>
                      <a:endParaRPr lang="en-US" altLang="zh-CN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冬柏岛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新世界百货店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（体验汗蒸）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CN" dirty="0" smtClean="0"/>
                        <a:t>Running</a:t>
                      </a:r>
                    </a:p>
                    <a:p>
                      <a:pPr latinLnBrk="1"/>
                      <a:r>
                        <a:rPr lang="en-US" altLang="zh-CN" dirty="0" smtClean="0"/>
                        <a:t>Man</a:t>
                      </a:r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体验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紫菜包饭</a:t>
                      </a:r>
                      <a:endParaRPr lang="en-US" altLang="zh-CN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欢送会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sz="1600" dirty="0" smtClean="0"/>
                        <a:t>（分发证明书）</a:t>
                      </a:r>
                      <a:endParaRPr lang="ko-KR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391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CN" dirty="0" smtClean="0"/>
                        <a:t>Temple</a:t>
                      </a:r>
                    </a:p>
                    <a:p>
                      <a:pPr latinLnBrk="1"/>
                      <a:r>
                        <a:rPr lang="en-US" altLang="zh-CN" dirty="0" smtClean="0"/>
                        <a:t>Stay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323528" y="6093296"/>
            <a:ext cx="7003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/>
              <a:t>因</a:t>
            </a:r>
            <a:r>
              <a:rPr lang="zh-CN" altLang="en-US" sz="1400" dirty="0"/>
              <a:t>为天气情况等，有可能发生日程变</a:t>
            </a:r>
            <a:r>
              <a:rPr lang="zh-CN" altLang="en-US" sz="1400" dirty="0" smtClean="0"/>
              <a:t>化</a:t>
            </a:r>
            <a:endParaRPr lang="en-US" altLang="zh-CN" sz="1400" dirty="0" smtClean="0"/>
          </a:p>
          <a:p>
            <a:r>
              <a:rPr lang="en-US" altLang="ko-KR" sz="1400" dirty="0" smtClean="0"/>
              <a:t>*</a:t>
            </a:r>
            <a:r>
              <a:rPr lang="zh-CN" altLang="en-US" sz="1400" dirty="0" smtClean="0"/>
              <a:t>寺庙是韩国文化中很重要的，与宗教活动无关， 是韩国人喜欢的一种冥想的文化体验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244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en-US" altLang="zh-C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全州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韩屋村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755576" y="2060848"/>
            <a:ext cx="7488833" cy="4192517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“全州”，这一地名于景德王</a:t>
            </a:r>
            <a:r>
              <a:rPr lang="en-US" altLang="zh-CN" sz="2400" dirty="0"/>
              <a:t>16</a:t>
            </a:r>
            <a:r>
              <a:rPr lang="zh-CN" altLang="en-US" sz="2400" dirty="0"/>
              <a:t>年（</a:t>
            </a:r>
            <a:r>
              <a:rPr lang="en-US" altLang="zh-CN" sz="2400" dirty="0"/>
              <a:t>757</a:t>
            </a:r>
            <a:r>
              <a:rPr lang="zh-CN" altLang="en-US" sz="2400" dirty="0"/>
              <a:t>年）首次使用，把完山州改为全州以来，一直使用到现在。由此可见，全州是一座拥有</a:t>
            </a:r>
            <a:r>
              <a:rPr lang="en-US" altLang="zh-CN" sz="2400" dirty="0"/>
              <a:t>1250</a:t>
            </a:r>
            <a:r>
              <a:rPr lang="zh-CN" altLang="en-US" sz="2400" dirty="0"/>
              <a:t>年悠久历史的古都。 全州是</a:t>
            </a:r>
            <a:r>
              <a:rPr lang="en-US" altLang="zh-CN" sz="2400" dirty="0"/>
              <a:t>900</a:t>
            </a:r>
            <a:r>
              <a:rPr lang="zh-CN" altLang="en-US" sz="2400" dirty="0"/>
              <a:t>年由甄萱创建的百济首都，又是朝鲜王朝</a:t>
            </a:r>
            <a:r>
              <a:rPr lang="en-US" altLang="zh-CN" sz="2400" dirty="0"/>
              <a:t>500</a:t>
            </a:r>
            <a:r>
              <a:rPr lang="zh-CN" altLang="en-US" sz="2400" dirty="0"/>
              <a:t>年灿烂历史的发祥地，现在是全罗北道的道厅所在地。 朝鲜时代，全州管辖整个全罗道及济州道，可谓是全罗道的实际首都和行政中心地，起着非常重要的作用。 考虑到韩国历史上仅有过六个首都城市，可以看出全州是一座条件十分优越的城市，具备完备的城市面貌。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048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全州</a:t>
            </a:r>
            <a:r>
              <a:rPr lang="ko-KR" alt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韩屋村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755576" y="2060848"/>
            <a:ext cx="7125112" cy="4051437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全州韩屋村是韩国唯一在城</a:t>
            </a:r>
            <a:r>
              <a:rPr lang="zh-CN" altLang="en-US" sz="2400" dirty="0" smtClean="0"/>
              <a:t>市中完</a:t>
            </a:r>
            <a:r>
              <a:rPr lang="zh-CN" altLang="en-US" sz="2400" dirty="0"/>
              <a:t>好保存下来的韩屋群落，大约有</a:t>
            </a:r>
            <a:r>
              <a:rPr lang="en-US" altLang="zh-CN" sz="2400" dirty="0"/>
              <a:t>700</a:t>
            </a:r>
            <a:r>
              <a:rPr lang="zh-CN" altLang="en-US" sz="2400" dirty="0"/>
              <a:t>多幢韩屋，是散发着传统生活文化气息的韩国代表性文化旅游胜地。作为</a:t>
            </a:r>
            <a:r>
              <a:rPr lang="en-US" altLang="zh-CN" sz="2400" dirty="0"/>
              <a:t>2002</a:t>
            </a:r>
            <a:r>
              <a:rPr lang="zh-CN" altLang="en-US" sz="2400" dirty="0"/>
              <a:t>世界杯的举办城市，以世界杯为契机活跃地开展了韩屋村建设项目，拥有庆基殿、殿洞圣堂、丰南洞、梧木台、乡校、甄萱城址、南固山城等许多文物古迹， 传统文化中心、工艺品展览馆、精品馆、韩屋生活体验馆、传统酒博物馆、全州传统韩纸院、韩方文化中心等各种传统文化设施和合竹扇、太极扇等传统工艺房、传统茶馆、传统餐饮店等各种可供观赏、尝试、享受、购买的好地方，是韩国传统文化的代表旅游胜地</a:t>
            </a:r>
            <a:r>
              <a:rPr lang="zh-CN" altLang="en-US" sz="2400" dirty="0" smtClean="0"/>
              <a:t>。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65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文化探访（国际海洋博物馆）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700808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感受釜山：釜山国立海洋博物馆</a:t>
            </a:r>
            <a:endParaRPr lang="en-US" altLang="zh-CN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8" y="2234991"/>
            <a:ext cx="7682852" cy="46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世界百货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店）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7992888" cy="44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446482"/>
            <a:ext cx="7125113" cy="924475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学生交流（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Running Man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12211"/>
            <a:ext cx="4442964" cy="2952328"/>
          </a:xfrm>
          <a:prstGeom prst="rect">
            <a:avLst/>
          </a:prstGeom>
        </p:spPr>
      </p:pic>
      <p:pic>
        <p:nvPicPr>
          <p:cNvPr id="9" name="내용 개체 틀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7" y="3437143"/>
            <a:ext cx="5148054" cy="3420857"/>
          </a:xfr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178"/>
            <a:ext cx="4388888" cy="29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822542" cy="286321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文化探访（陶瓷）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05064"/>
            <a:ext cx="3744416" cy="2804698"/>
          </a:xfrm>
          <a:prstGeom prst="rect">
            <a:avLst/>
          </a:prstGeom>
        </p:spPr>
      </p:pic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39"/>
            <a:ext cx="3744416" cy="3022279"/>
          </a:xfrm>
        </p:spPr>
      </p:pic>
    </p:spTree>
    <p:extLst>
      <p:ext uri="{BB962C8B-B14F-4D97-AF65-F5344CB8AC3E}">
        <p14:creationId xmlns:p14="http://schemas.microsoft.com/office/powerpoint/2010/main" val="18273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釜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山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Busan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93" y="4184802"/>
            <a:ext cx="3909607" cy="2588160"/>
          </a:xfrm>
          <a:prstGeom prst="rect">
            <a:avLst/>
          </a:prstGeom>
        </p:spPr>
      </p:pic>
      <p:pic>
        <p:nvPicPr>
          <p:cNvPr id="11" name="내용 개체 틀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7" y="4184803"/>
            <a:ext cx="3911120" cy="264721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70038"/>
            <a:ext cx="3929292" cy="261476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7" y="1563720"/>
            <a:ext cx="3916460" cy="26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交流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（紫菜包饭）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16" y="1909867"/>
            <a:ext cx="3573878" cy="476517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1460375"/>
            <a:ext cx="4641059" cy="348079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2866577" cy="382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州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韩屋村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711213" cy="4464496"/>
          </a:xfrm>
        </p:spPr>
      </p:pic>
    </p:spTree>
    <p:extLst>
      <p:ext uri="{BB962C8B-B14F-4D97-AF65-F5344CB8AC3E}">
        <p14:creationId xmlns:p14="http://schemas.microsoft.com/office/powerpoint/2010/main" val="7901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en-US" altLang="zh-C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茂朱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山清水秀的名胜古城 “茂朱”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冬天的茂朱是一幅美丽的画面。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特别是覆盖在银白世界的茂朱休闲地，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以大型滑雪场为中心、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还拥有宾馆、剧场、蒸汽房、游泳池、娱乐公园等休闲设施，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所</a:t>
            </a:r>
            <a:r>
              <a:rPr lang="zh-CN" altLang="en-US" sz="2400" dirty="0" smtClean="0"/>
              <a:t>以在这里可以享受冬天的浪漫。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12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冰雪城市 茂朱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" y="1124744"/>
            <a:ext cx="4800103" cy="321380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" y="3763368"/>
            <a:ext cx="4224469" cy="3168352"/>
          </a:xfrm>
          <a:prstGeom prst="rect">
            <a:avLst/>
          </a:prstGeom>
        </p:spPr>
      </p:pic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20" y="1124744"/>
            <a:ext cx="4523102" cy="3240360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38" y="4077072"/>
            <a:ext cx="4921461" cy="28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125113" cy="92447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学生交流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（我们亲密一点儿）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61" y="908720"/>
            <a:ext cx="5358104" cy="356043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08" y="3933056"/>
            <a:ext cx="4117869" cy="2736304"/>
          </a:xfrm>
          <a:prstGeom prst="rect">
            <a:avLst/>
          </a:prstGeom>
        </p:spPr>
      </p:pic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5040560" cy="3349428"/>
          </a:xfrm>
        </p:spPr>
      </p:pic>
    </p:spTree>
    <p:extLst>
      <p:ext uri="{BB962C8B-B14F-4D97-AF65-F5344CB8AC3E}">
        <p14:creationId xmlns:p14="http://schemas.microsoft.com/office/powerpoint/2010/main" val="8900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2010~2014 K.S.S. </a:t>
            </a:r>
            <a:b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美好的回忆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18029" y="3645024"/>
            <a:ext cx="558621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u="sng" dirty="0" smtClean="0">
                <a:solidFill>
                  <a:srgbClr val="FF0000"/>
                </a:solidFill>
                <a:latin typeface="HY강M"/>
                <a:ea typeface="HY강M"/>
                <a:hlinkClick r:id="rId2"/>
              </a:rPr>
              <a:t>☞</a:t>
            </a:r>
            <a:r>
              <a:rPr lang="en-US" altLang="ko-KR" sz="5400" u="sng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altLang="ko-KR" sz="5400" dirty="0" smtClean="0">
                <a:solidFill>
                  <a:srgbClr val="FF0000"/>
                </a:solidFill>
                <a:hlinkClick r:id="rId2"/>
              </a:rPr>
              <a:t>YouTube</a:t>
            </a:r>
            <a:r>
              <a:rPr lang="en-US" altLang="ko-KR" dirty="0" smtClean="0">
                <a:solidFill>
                  <a:srgbClr val="FF0000"/>
                </a:solidFill>
              </a:rPr>
              <a:t>(2010~2013)</a:t>
            </a:r>
            <a:endParaRPr lang="en-US" altLang="ko-KR" sz="5400" dirty="0" smtClean="0">
              <a:solidFill>
                <a:srgbClr val="FF0000"/>
              </a:solidFill>
            </a:endParaRPr>
          </a:p>
          <a:p>
            <a:r>
              <a:rPr lang="en-US" altLang="ko-KR" sz="2000" dirty="0" smtClean="0">
                <a:hlinkClick r:id="rId2"/>
              </a:rPr>
              <a:t>http</a:t>
            </a:r>
            <a:r>
              <a:rPr lang="en-US" altLang="ko-KR" sz="2000" dirty="0">
                <a:hlinkClick r:id="rId2"/>
              </a:rPr>
              <a:t>://youtu.be/Oe1fxjQPOiw</a:t>
            </a:r>
            <a:endParaRPr lang="en-US" altLang="ko-KR" sz="2000" dirty="0" smtClean="0">
              <a:solidFill>
                <a:srgbClr val="FF0000"/>
              </a:solidFill>
              <a:hlinkClick r:id="rId2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232110" y="1988840"/>
            <a:ext cx="688485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i="1" u="sng" dirty="0" smtClean="0">
                <a:solidFill>
                  <a:srgbClr val="FF0000"/>
                </a:solidFill>
                <a:latin typeface="HY강M"/>
                <a:ea typeface="HY강M"/>
                <a:hlinkClick r:id="rId3"/>
              </a:rPr>
              <a:t>☞</a:t>
            </a:r>
            <a:r>
              <a:rPr lang="en-US" altLang="ko-KR" sz="5400" i="1" u="sng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altLang="ko-KR" sz="5400" dirty="0" err="1" smtClean="0">
                <a:solidFill>
                  <a:srgbClr val="FF0000"/>
                </a:solidFill>
                <a:hlinkClick r:id="rId3"/>
              </a:rPr>
              <a:t>todou</a:t>
            </a:r>
            <a:r>
              <a:rPr lang="en-US" altLang="ko-KR" sz="5400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hlinkClick r:id="rId3"/>
              </a:rPr>
              <a:t>(2010~2013)</a:t>
            </a:r>
          </a:p>
          <a:p>
            <a:r>
              <a:rPr lang="en-US" altLang="ko-KR" sz="2000" dirty="0">
                <a:solidFill>
                  <a:srgbClr val="FF0000"/>
                </a:solidFill>
                <a:hlinkClick r:id="rId3"/>
              </a:rPr>
              <a:t>http://www.tudou.com/programs/view/Y_icBhACZtA/</a:t>
            </a:r>
            <a:endParaRPr lang="en-US" altLang="ko-KR" sz="2000" dirty="0" smtClean="0">
              <a:solidFill>
                <a:srgbClr val="FF0000"/>
              </a:solidFill>
              <a:hlinkClick r:id="rId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65008" y="5013176"/>
            <a:ext cx="6884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>
                <a:solidFill>
                  <a:schemeClr val="bg1"/>
                </a:solidFill>
                <a:hlinkClick r:id="rId4"/>
              </a:rPr>
              <a:t>2014 </a:t>
            </a:r>
            <a:r>
              <a:rPr lang="en-US" altLang="ko-KR" sz="4800" dirty="0" err="1" smtClean="0">
                <a:solidFill>
                  <a:schemeClr val="bg1"/>
                </a:solidFill>
                <a:hlinkClick r:id="rId4"/>
              </a:rPr>
              <a:t>Todou</a:t>
            </a:r>
            <a:endParaRPr lang="en-US" altLang="ko-KR" sz="2400" dirty="0" smtClean="0">
              <a:solidFill>
                <a:schemeClr val="bg1"/>
              </a:solidFill>
              <a:hlinkClick r:id="rId3"/>
            </a:endParaRPr>
          </a:p>
          <a:p>
            <a:r>
              <a:rPr lang="en-US" altLang="ko-KR" sz="2400" dirty="0" smtClean="0">
                <a:hlinkClick r:id="rId3"/>
              </a:rPr>
              <a:t>http://www.tudou.com/programs/view/dkeNFQE2si0/</a:t>
            </a:r>
          </a:p>
        </p:txBody>
      </p:sp>
    </p:spTree>
    <p:extLst>
      <p:ext uri="{BB962C8B-B14F-4D97-AF65-F5344CB8AC3E}">
        <p14:creationId xmlns:p14="http://schemas.microsoft.com/office/powerpoint/2010/main" val="38811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报名方式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7584" y="1772816"/>
            <a:ext cx="7560839" cy="468052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dirty="0" smtClean="0"/>
              <a:t>报名对象</a:t>
            </a:r>
            <a:r>
              <a:rPr lang="zh-CN" altLang="en-US" dirty="0" smtClean="0"/>
              <a:t>：中国学生（大学生为主）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r>
              <a:rPr lang="en-US" altLang="zh-CN" dirty="0" smtClean="0"/>
              <a:t>- </a:t>
            </a:r>
            <a:r>
              <a:rPr lang="zh-CN" altLang="en-US" dirty="0"/>
              <a:t>高</a:t>
            </a:r>
            <a:r>
              <a:rPr lang="zh-CN" altLang="en-US" dirty="0" smtClean="0"/>
              <a:t>中毕业预定者也可以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r>
              <a:rPr lang="en-US" altLang="zh-CN" dirty="0" smtClean="0"/>
              <a:t>- </a:t>
            </a:r>
            <a:r>
              <a:rPr lang="zh-CN" altLang="en-US" dirty="0" smtClean="0"/>
              <a:t>对韩国感兴趣的学生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zh-CN" dirty="0" smtClean="0"/>
              <a:t>- </a:t>
            </a:r>
            <a:r>
              <a:rPr lang="zh-CN" altLang="en-US" dirty="0" smtClean="0"/>
              <a:t>身体健康</a:t>
            </a:r>
            <a:endParaRPr lang="en-US" altLang="zh-CN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zh-CN" altLang="en-US" b="1" dirty="0" smtClean="0"/>
              <a:t>报名期间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28</a:t>
            </a:r>
            <a:r>
              <a:rPr lang="zh-CN" altLang="en-US" dirty="0" smtClean="0"/>
              <a:t>日截止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US" altLang="zh-CN" dirty="0" smtClean="0"/>
              <a:t>Early</a:t>
            </a:r>
            <a:r>
              <a:rPr lang="zh-CN" altLang="en-US" dirty="0" smtClean="0"/>
              <a:t> </a:t>
            </a:r>
            <a:r>
              <a:rPr lang="en-US" altLang="zh-CN" dirty="0" smtClean="0"/>
              <a:t>Bird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12</a:t>
            </a:r>
            <a:r>
              <a:rPr lang="zh-CN" altLang="en-US" dirty="0" smtClean="0"/>
              <a:t>日之前申请好的人）优惠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因为有人数限定的原因，有可能到期之前招生结束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zh-CN" altLang="en-US" b="1" dirty="0" smtClean="0"/>
              <a:t>报名方式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r>
              <a:rPr lang="en-US" altLang="zh-CN" dirty="0" smtClean="0"/>
              <a:t>- </a:t>
            </a:r>
            <a:r>
              <a:rPr lang="zh-CN" altLang="en-US" dirty="0" smtClean="0"/>
              <a:t>提交</a:t>
            </a:r>
            <a:r>
              <a:rPr lang="zh-CN" altLang="en-US" dirty="0" smtClean="0">
                <a:solidFill>
                  <a:srgbClr val="FFFF00"/>
                </a:solidFill>
                <a:hlinkClick r:id="rId2"/>
              </a:rPr>
              <a:t>申请书</a:t>
            </a:r>
            <a:r>
              <a:rPr lang="zh-CN" altLang="en-US" dirty="0" smtClean="0"/>
              <a:t>，护照复印件（</a:t>
            </a:r>
            <a:r>
              <a:rPr lang="en-US" altLang="zh-CN" dirty="0" smtClean="0">
                <a:hlinkClick r:id="rId3"/>
              </a:rPr>
              <a:t>china81@donga.ac.kr</a:t>
            </a:r>
            <a:r>
              <a:rPr lang="en-US" altLang="zh-CN" dirty="0" smtClean="0"/>
              <a:t>)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- </a:t>
            </a:r>
            <a:r>
              <a:rPr lang="zh-CN" altLang="en-US" dirty="0" smtClean="0"/>
              <a:t>题目必须包括“</a:t>
            </a:r>
            <a:r>
              <a:rPr lang="en-US" altLang="zh-CN" dirty="0" smtClean="0"/>
              <a:t>2014KWS-</a:t>
            </a:r>
            <a:r>
              <a:rPr lang="zh-CN" altLang="en-US" dirty="0" smtClean="0"/>
              <a:t>学校和姓名”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- </a:t>
            </a:r>
            <a:r>
              <a:rPr lang="zh-CN" altLang="en-US" dirty="0"/>
              <a:t>联系方</a:t>
            </a:r>
            <a:r>
              <a:rPr lang="zh-CN" altLang="en-US" dirty="0" smtClean="0"/>
              <a:t>式：</a:t>
            </a:r>
            <a:r>
              <a:rPr lang="en-US" altLang="zh-CN" dirty="0" smtClean="0"/>
              <a:t>+82-51-200-6446</a:t>
            </a:r>
            <a:r>
              <a:rPr lang="zh-CN" altLang="en-US" dirty="0" smtClean="0"/>
              <a:t>， 金成泰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7886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费用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3960440"/>
          </a:xfrm>
        </p:spPr>
        <p:txBody>
          <a:bodyPr>
            <a:noAutofit/>
          </a:bodyPr>
          <a:lstStyle/>
          <a:p>
            <a:r>
              <a:rPr lang="zh-CN" altLang="en-US" sz="2400" b="1" u="sng" dirty="0" smtClean="0"/>
              <a:t>报名费</a:t>
            </a:r>
            <a:r>
              <a:rPr lang="zh-CN" altLang="en-US" sz="2400" u="sng" dirty="0" smtClean="0"/>
              <a:t>：</a:t>
            </a:r>
            <a:r>
              <a:rPr lang="en-US" altLang="zh-CN" sz="2400" u="sng" dirty="0"/>
              <a:t>3</a:t>
            </a:r>
            <a:r>
              <a:rPr lang="en-US" altLang="zh-CN" sz="2400" u="sng" dirty="0" smtClean="0"/>
              <a:t>00</a:t>
            </a:r>
            <a:r>
              <a:rPr lang="zh-CN" altLang="en-US" sz="2400" u="sng" dirty="0" smtClean="0"/>
              <a:t>人民币 </a:t>
            </a:r>
            <a:endParaRPr lang="en-US" altLang="zh-CN" sz="2400" u="sng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 报名费</a:t>
            </a:r>
            <a:r>
              <a:rPr lang="zh-CN" altLang="en-US" sz="2400" dirty="0"/>
              <a:t>不</a:t>
            </a:r>
            <a:r>
              <a:rPr lang="zh-CN" altLang="en-US" sz="2400" dirty="0" smtClean="0"/>
              <a:t>能退还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zh-CN" altLang="en-US" sz="2400" b="1" u="sng" dirty="0" smtClean="0"/>
              <a:t>参加费用：</a:t>
            </a:r>
            <a:r>
              <a:rPr lang="zh-CN" altLang="en-US" sz="2400" u="sng" dirty="0"/>
              <a:t>到韩国之后用韩币交钱</a:t>
            </a:r>
            <a:endParaRPr lang="en-US" altLang="zh-CN" sz="2400" u="sng" dirty="0" smtClean="0"/>
          </a:p>
          <a:p>
            <a:pPr marL="0" indent="0">
              <a:buNone/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   </a:t>
            </a:r>
            <a:r>
              <a:rPr lang="zh-CN" altLang="en-US" sz="2400" dirty="0"/>
              <a:t>原</a:t>
            </a:r>
            <a:r>
              <a:rPr lang="zh-CN" altLang="en-US" sz="2400" dirty="0" smtClean="0"/>
              <a:t>定价：</a:t>
            </a:r>
            <a:r>
              <a:rPr lang="en-US" altLang="zh-CN" sz="2400" dirty="0" smtClean="0"/>
              <a:t>1,0</a:t>
            </a:r>
            <a:r>
              <a:rPr lang="en-US" altLang="zh-CN" sz="2400" u="sng" dirty="0" smtClean="0"/>
              <a:t>00,000</a:t>
            </a:r>
            <a:r>
              <a:rPr lang="zh-CN" altLang="en-US" sz="2400" u="sng" dirty="0" smtClean="0"/>
              <a:t>韩</a:t>
            </a:r>
            <a:r>
              <a:rPr lang="zh-CN" altLang="en-US" sz="2400" u="sng" dirty="0" smtClean="0"/>
              <a:t>币</a:t>
            </a:r>
            <a:endParaRPr lang="en-US" altLang="zh-CN" sz="2400" u="sng" dirty="0" smtClean="0"/>
          </a:p>
          <a:p>
            <a:pPr marL="0" indent="0">
              <a:buNone/>
            </a:pPr>
            <a:r>
              <a:rPr lang="zh-CN" altLang="en-US" sz="2400" dirty="0" smtClean="0"/>
              <a:t> 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 </a:t>
            </a:r>
            <a:r>
              <a:rPr lang="zh-CN" altLang="en-US" sz="2400" dirty="0"/>
              <a:t>有关</a:t>
            </a:r>
            <a:r>
              <a:rPr lang="zh-CN" altLang="en-US" sz="2400" dirty="0" smtClean="0"/>
              <a:t>推荐者：</a:t>
            </a:r>
            <a:r>
              <a:rPr lang="en-US" altLang="zh-CN" sz="2400" dirty="0" smtClean="0"/>
              <a:t>900,000</a:t>
            </a:r>
            <a:r>
              <a:rPr lang="zh-CN" altLang="en-US" sz="2400" dirty="0"/>
              <a:t>韩</a:t>
            </a:r>
            <a:r>
              <a:rPr lang="zh-CN" altLang="en-US" sz="2400" dirty="0" smtClean="0"/>
              <a:t>币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- Early Bird(11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12</a:t>
            </a:r>
            <a:r>
              <a:rPr lang="zh-CN" altLang="en-US" sz="2400" dirty="0" smtClean="0"/>
              <a:t>日</a:t>
            </a:r>
            <a:r>
              <a:rPr lang="zh-CN" altLang="en-US" sz="2400" dirty="0" smtClean="0"/>
              <a:t>之前报名好的申请者）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800,000</a:t>
            </a:r>
            <a:r>
              <a:rPr lang="zh-CN" altLang="en-US" sz="2400" dirty="0"/>
              <a:t>韩</a:t>
            </a:r>
            <a:r>
              <a:rPr lang="zh-CN" altLang="en-US" sz="2400" dirty="0" smtClean="0"/>
              <a:t>币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4717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费用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99592" y="1988840"/>
            <a:ext cx="7408333" cy="3738728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参加</a:t>
            </a:r>
            <a:r>
              <a:rPr lang="zh-CN" altLang="en-US" sz="2400" b="1" dirty="0" smtClean="0"/>
              <a:t>费包</a:t>
            </a:r>
            <a:r>
              <a:rPr lang="zh-CN" altLang="en-US" sz="2400" b="1" dirty="0"/>
              <a:t>括</a:t>
            </a:r>
            <a:r>
              <a:rPr lang="zh-CN" altLang="en-US" sz="2400" b="1" dirty="0" smtClean="0"/>
              <a:t>：项目有关的所有费用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zh-CN" altLang="en-US" sz="2400" dirty="0" smtClean="0"/>
              <a:t>接</a:t>
            </a:r>
            <a:r>
              <a:rPr lang="zh-CN" altLang="en-US" sz="2400" dirty="0"/>
              <a:t>机服务</a:t>
            </a:r>
            <a:r>
              <a:rPr lang="zh-CN" altLang="en-US" sz="2400" dirty="0" smtClean="0"/>
              <a:t>，</a:t>
            </a:r>
            <a:r>
              <a:rPr lang="zh-CN" altLang="en-US" sz="2400" dirty="0"/>
              <a:t>双人间</a:t>
            </a:r>
            <a:r>
              <a:rPr lang="zh-CN" altLang="en-US" sz="2400" dirty="0" smtClean="0"/>
              <a:t>住</a:t>
            </a:r>
            <a:r>
              <a:rPr lang="zh-CN" altLang="en-US" sz="2400" dirty="0"/>
              <a:t>宿</a:t>
            </a:r>
            <a:r>
              <a:rPr lang="zh-CN" altLang="en-US" sz="2400" dirty="0" smtClean="0"/>
              <a:t>费，</a:t>
            </a:r>
            <a:r>
              <a:rPr lang="zh-CN" altLang="en-US" sz="2400" dirty="0"/>
              <a:t>韩国语讲座和所有课程费用，所有文化探访的交通和参加费、入场费，釜山以外活动的食</a:t>
            </a:r>
            <a:r>
              <a:rPr lang="zh-CN" altLang="en-US" sz="2400" dirty="0" smtClean="0"/>
              <a:t>费，项目期间的保险费 等。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b="1" dirty="0"/>
              <a:t>参加</a:t>
            </a:r>
            <a:r>
              <a:rPr lang="zh-CN" altLang="en-US" sz="2400" b="1" dirty="0" smtClean="0"/>
              <a:t>费没包</a:t>
            </a:r>
            <a:r>
              <a:rPr lang="zh-CN" altLang="en-US" sz="2400" b="1" dirty="0"/>
              <a:t>括</a:t>
            </a:r>
            <a:r>
              <a:rPr lang="zh-CN" altLang="en-US" sz="2400" dirty="0" smtClean="0"/>
              <a:t>：</a:t>
            </a:r>
            <a:r>
              <a:rPr lang="zh-CN" altLang="en-US" sz="2400" dirty="0"/>
              <a:t>航空费</a:t>
            </a:r>
            <a:r>
              <a:rPr lang="zh-CN" altLang="en-US" sz="2400" dirty="0" smtClean="0"/>
              <a:t>，签证费，食费，自</a:t>
            </a:r>
            <a:r>
              <a:rPr lang="zh-CN" altLang="en-US" sz="2400" dirty="0"/>
              <a:t>己零用</a:t>
            </a:r>
            <a:r>
              <a:rPr lang="zh-CN" altLang="en-US" sz="2400" dirty="0" smtClean="0"/>
              <a:t>钱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7209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536504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b="1" dirty="0" smtClean="0"/>
              <a:t>什么样的人比较合适这个项目？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对韩国感兴趣，想要感受海外生活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韩国语课以外都跟韩国学生一起活动，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  所以想体验韩国大学生的生活的人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大学生为主，高中生也可以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b="1" dirty="0" smtClean="0"/>
              <a:t>不会说韩国语没有问题吗？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没有问题，项目大部分用中文进行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还有韩国学生一直跟你们一起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b="1" dirty="0"/>
              <a:t>项</a:t>
            </a:r>
            <a:r>
              <a:rPr lang="zh-CN" altLang="en-US" b="1" dirty="0" smtClean="0"/>
              <a:t>目期间以外可以住宿舍吗？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dirty="0" smtClean="0"/>
              <a:t>   -</a:t>
            </a:r>
            <a:r>
              <a:rPr lang="zh-CN" altLang="en-US" dirty="0"/>
              <a:t> </a:t>
            </a:r>
            <a:r>
              <a:rPr lang="zh-CN" altLang="en-US" dirty="0" smtClean="0"/>
              <a:t>项目内期间（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24</a:t>
            </a:r>
            <a:r>
              <a:rPr lang="zh-CN" altLang="en-US" dirty="0" smtClean="0"/>
              <a:t>日</a:t>
            </a:r>
            <a:r>
              <a:rPr lang="zh-CN" altLang="en-US" dirty="0" smtClean="0"/>
              <a:t>到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7</a:t>
            </a:r>
            <a:r>
              <a:rPr lang="zh-CN" altLang="en-US" dirty="0" smtClean="0"/>
              <a:t>日</a:t>
            </a:r>
            <a:r>
              <a:rPr lang="zh-CN" altLang="en-US" dirty="0" smtClean="0"/>
              <a:t>）免费提供，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期间以外自己申请后可以住（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间</a:t>
            </a:r>
            <a:r>
              <a:rPr lang="en-US" altLang="zh-CN" dirty="0" smtClean="0"/>
              <a:t>1</a:t>
            </a:r>
            <a:r>
              <a:rPr lang="zh-CN" altLang="en-US" dirty="0" smtClean="0"/>
              <a:t>天</a:t>
            </a:r>
            <a:r>
              <a:rPr lang="en-US" altLang="zh-CN" dirty="0" smtClean="0"/>
              <a:t>25000</a:t>
            </a:r>
            <a:r>
              <a:rPr lang="zh-CN" altLang="en-US" dirty="0" smtClean="0"/>
              <a:t>韩币）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697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sz="6000" b="1" dirty="0" smtClean="0">
                <a:solidFill>
                  <a:srgbClr val="C00000"/>
                </a:solidFill>
              </a:rPr>
              <a:t>釜山</a:t>
            </a:r>
            <a:r>
              <a:rPr lang="en-US" altLang="zh-CN" sz="3600" b="1" dirty="0">
                <a:solidFill>
                  <a:srgbClr val="C000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韩国第二城市， 第一港口</a:t>
            </a:r>
            <a:endParaRPr lang="ko-KR" alt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1" dirty="0" smtClean="0"/>
          </a:p>
          <a:p>
            <a:r>
              <a:rPr lang="zh-CN" altLang="en-US" sz="3200" dirty="0" smtClean="0"/>
              <a:t>位</a:t>
            </a:r>
            <a:r>
              <a:rPr lang="zh-CN" altLang="en-US" sz="3200" dirty="0"/>
              <a:t>于韩半岛东南端，作为</a:t>
            </a:r>
            <a:r>
              <a:rPr lang="zh-CN" altLang="en-US" sz="3200" u="sng" dirty="0"/>
              <a:t>大韩民国的第一港口</a:t>
            </a:r>
            <a:r>
              <a:rPr lang="zh-CN" altLang="en-US" sz="3200" dirty="0"/>
              <a:t>、</a:t>
            </a:r>
            <a:r>
              <a:rPr lang="zh-CN" altLang="en-US" sz="3200" u="sng" dirty="0"/>
              <a:t>海洋观光城市</a:t>
            </a:r>
            <a:r>
              <a:rPr lang="zh-CN" altLang="en-US" sz="3200" dirty="0"/>
              <a:t>、</a:t>
            </a:r>
            <a:r>
              <a:rPr lang="zh-CN" altLang="en-US" sz="3200" u="sng" dirty="0"/>
              <a:t>国际会议中心城市</a:t>
            </a:r>
            <a:r>
              <a:rPr lang="zh-CN" altLang="en-US" sz="3200" dirty="0"/>
              <a:t>，发挥着重要的关口作用。</a:t>
            </a:r>
            <a:r>
              <a:rPr lang="en-US" altLang="zh-CN" sz="3200" dirty="0"/>
              <a:t>1876</a:t>
            </a:r>
            <a:r>
              <a:rPr lang="zh-CN" altLang="en-US" sz="3200" dirty="0"/>
              <a:t>年开埠，如今已成长为集装箱吞吐量居世界第</a:t>
            </a:r>
            <a:r>
              <a:rPr lang="en-US" altLang="zh-CN" sz="3200" dirty="0"/>
              <a:t>5</a:t>
            </a:r>
            <a:r>
              <a:rPr lang="zh-CN" altLang="en-US" sz="3200" dirty="0"/>
              <a:t>位的港湾城市。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097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>
                <a:solidFill>
                  <a:srgbClr val="FFFF00"/>
                </a:solidFill>
              </a:rPr>
              <a:t>FAQ</a:t>
            </a:r>
            <a:r>
              <a:rPr lang="zh-CN" altLang="en-US" b="1" dirty="0" smtClean="0">
                <a:solidFill>
                  <a:srgbClr val="FFFF00"/>
                </a:solidFill>
              </a:rPr>
              <a:t>（</a:t>
            </a:r>
            <a:r>
              <a:rPr lang="en-US" altLang="zh-CN" b="1" dirty="0" smtClean="0">
                <a:solidFill>
                  <a:srgbClr val="FFFF00"/>
                </a:solidFill>
              </a:rPr>
              <a:t>2</a:t>
            </a:r>
            <a:r>
              <a:rPr lang="zh-CN" altLang="en-US" b="1" dirty="0" smtClean="0">
                <a:solidFill>
                  <a:srgbClr val="FFFF00"/>
                </a:solidFill>
              </a:rPr>
              <a:t>）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b="1" dirty="0"/>
              <a:t>需要什么准备？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zh-CN" altLang="en-US" dirty="0" smtClean="0"/>
              <a:t>韩国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月平均温度是</a:t>
            </a:r>
            <a:r>
              <a:rPr lang="en-US" altLang="zh-CN" dirty="0" smtClean="0"/>
              <a:t>0~-10</a:t>
            </a:r>
            <a:r>
              <a:rPr lang="zh-CN" altLang="en-US" dirty="0" smtClean="0"/>
              <a:t>度，准备防寒服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/>
              <a:t>-</a:t>
            </a:r>
            <a:r>
              <a:rPr lang="zh-CN" altLang="en-US" dirty="0"/>
              <a:t> 其他自己需要的，没有另外必须带</a:t>
            </a:r>
            <a:r>
              <a:rPr lang="zh-CN" altLang="en-US" dirty="0" smtClean="0"/>
              <a:t>的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r>
              <a:rPr lang="zh-CN" altLang="en-US" b="1" dirty="0" smtClean="0"/>
              <a:t>项</a:t>
            </a:r>
            <a:r>
              <a:rPr lang="zh-CN" altLang="en-US" b="1" dirty="0"/>
              <a:t>目期</a:t>
            </a:r>
            <a:r>
              <a:rPr lang="zh-CN" altLang="en-US" b="1" dirty="0" smtClean="0"/>
              <a:t>间以外自</a:t>
            </a:r>
            <a:r>
              <a:rPr lang="zh-CN" altLang="en-US" b="1" dirty="0"/>
              <a:t>己旅行，可以吗？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en-US" altLang="zh-CN" dirty="0"/>
              <a:t>-</a:t>
            </a:r>
            <a:r>
              <a:rPr lang="zh-CN" altLang="en-US" dirty="0"/>
              <a:t> 当然可以，但是住宿等的事情自己处</a:t>
            </a:r>
            <a:r>
              <a:rPr lang="zh-CN" altLang="en-US" dirty="0" smtClean="0"/>
              <a:t>理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b="1" dirty="0"/>
              <a:t>参加</a:t>
            </a:r>
            <a:r>
              <a:rPr lang="zh-CN" altLang="en-US" b="1" dirty="0" smtClean="0"/>
              <a:t>费用人</a:t>
            </a:r>
            <a:r>
              <a:rPr lang="zh-CN" altLang="en-US" b="1" dirty="0"/>
              <a:t>民币交可以吗？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en-US" altLang="zh-CN" dirty="0"/>
              <a:t>-</a:t>
            </a:r>
            <a:r>
              <a:rPr lang="zh-CN" altLang="en-US" dirty="0"/>
              <a:t> 参加费用韩币交</a:t>
            </a:r>
            <a:r>
              <a:rPr lang="zh-CN" altLang="en-US" dirty="0" smtClean="0"/>
              <a:t>，</a:t>
            </a:r>
            <a:r>
              <a:rPr lang="zh-CN" altLang="en-US" dirty="0"/>
              <a:t>但</a:t>
            </a:r>
            <a:r>
              <a:rPr lang="zh-CN" altLang="en-US" dirty="0" smtClean="0"/>
              <a:t>是跟自己的学校商量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 可</a:t>
            </a:r>
            <a:r>
              <a:rPr lang="zh-CN" altLang="en-US" dirty="0" smtClean="0"/>
              <a:t>以调整（</a:t>
            </a:r>
            <a:r>
              <a:rPr lang="zh-CN" altLang="en-US" dirty="0"/>
              <a:t>必须跟学校先商量）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감사합니다</a:t>
            </a:r>
            <a:r>
              <a:rPr lang="en-US" altLang="ko-K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endParaRPr lang="en-US" altLang="ko-KR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谢谢！</a:t>
            </a:r>
            <a:endParaRPr lang="ko-KR" alt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7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776063"/>
              </p:ext>
            </p:extLst>
          </p:nvPr>
        </p:nvGraphicFramePr>
        <p:xfrm>
          <a:off x="323528" y="1340768"/>
          <a:ext cx="8568952" cy="61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Acrobat Document" r:id="rId3" imgW="5486400" imgH="4114800" progId="AcroExch.Document.7">
                  <p:embed/>
                </p:oleObj>
              </mc:Choice>
              <mc:Fallback>
                <p:oleObj name="Acrobat Document" r:id="rId3" imgW="5486400" imgH="4114800" progId="AcroExch.Document.7">
                  <p:embed/>
                  <p:pic>
                    <p:nvPicPr>
                      <p:cNvPr id="0" name="개체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8568952" cy="61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pPr algn="l"/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Dong-A University(1)</a:t>
            </a:r>
            <a:b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外国学生招生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管理认证大学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7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Dong-A 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University(2)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27584" y="1628801"/>
            <a:ext cx="7306971" cy="422999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东亚大学位于美丽的港口城市釜山，是一所综合性大学。通过灵活的教育</a:t>
            </a:r>
            <a:r>
              <a:rPr lang="zh-CN" altLang="en-US" sz="2400" dirty="0" smtClean="0"/>
              <a:t>培养</a:t>
            </a:r>
            <a:r>
              <a:rPr lang="zh-CN" altLang="en-US" sz="2400" dirty="0"/>
              <a:t>能动性和创意性人才，引导教育的国家化和先进化。自学校成立以来已</a:t>
            </a:r>
            <a:r>
              <a:rPr lang="zh-CN" altLang="en-US" sz="2400" dirty="0" smtClean="0"/>
              <a:t>经向</a:t>
            </a:r>
            <a:r>
              <a:rPr lang="zh-CN" altLang="en-US" sz="2400" dirty="0"/>
              <a:t>社会推出了</a:t>
            </a:r>
            <a:r>
              <a:rPr lang="en-US" altLang="zh-CN" sz="2400" dirty="0"/>
              <a:t>18</a:t>
            </a:r>
            <a:r>
              <a:rPr lang="zh-CN" altLang="en-US" sz="2400" dirty="0"/>
              <a:t>万名优秀人才，下设</a:t>
            </a:r>
            <a:r>
              <a:rPr lang="en-US" altLang="zh-CN" sz="2400" dirty="0"/>
              <a:t>10</a:t>
            </a:r>
            <a:r>
              <a:rPr lang="zh-CN" altLang="en-US" sz="2400" dirty="0"/>
              <a:t>个学院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2</a:t>
            </a:r>
            <a:r>
              <a:rPr lang="zh-CN" altLang="en-US" sz="2400" dirty="0"/>
              <a:t>个系、</a:t>
            </a:r>
            <a:r>
              <a:rPr lang="en-US" altLang="zh-CN" sz="2400" dirty="0"/>
              <a:t>10</a:t>
            </a:r>
            <a:r>
              <a:rPr lang="zh-CN" altLang="en-US" sz="2400" dirty="0"/>
              <a:t>个研究生院，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万</a:t>
            </a:r>
            <a:r>
              <a:rPr lang="zh-CN" altLang="en-US" sz="2400" dirty="0"/>
              <a:t>多名学生在这里深造。东亚大学谨遵自由、真理、正义的校训，自由探</a:t>
            </a:r>
            <a:r>
              <a:rPr lang="zh-CN" altLang="en-US" sz="2400" dirty="0" smtClean="0"/>
              <a:t>索科</a:t>
            </a:r>
            <a:r>
              <a:rPr lang="zh-CN" altLang="en-US" sz="2400" dirty="0"/>
              <a:t>学知识和技术，培养学生为国家和人类社会发展做贡献的领导能力。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466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pPr algn="l"/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Dong-A 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University(3)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com\Desktop\sn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16117"/>
            <a:ext cx="5012748" cy="31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4" y="4176015"/>
            <a:ext cx="3717959" cy="2478639"/>
          </a:xfrm>
          <a:prstGeom prst="rect">
            <a:avLst/>
          </a:prstGeom>
        </p:spPr>
      </p:pic>
      <p:pic>
        <p:nvPicPr>
          <p:cNvPr id="4" name="Picture 3" descr="C:\Documents and Settings\com\Application Data\Tencent\Users\1103091603\QQ\WinTemp\RichOle\}S72NSM2_1`Z1L{RH%H0B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3" y="1466580"/>
            <a:ext cx="3950788" cy="259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26329"/>
            <a:ext cx="3717959" cy="247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学校和住宿环境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3568" y="2420888"/>
            <a:ext cx="7408333" cy="3705275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东亚大学 富民校区 宿舍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- </a:t>
            </a:r>
            <a:r>
              <a:rPr lang="zh-CN" altLang="en-US" sz="2400" dirty="0" smtClean="0"/>
              <a:t>釜</a:t>
            </a:r>
            <a:r>
              <a:rPr lang="zh-CN" altLang="en-US" sz="2400" dirty="0"/>
              <a:t>山市中心南浦东附</a:t>
            </a:r>
            <a:r>
              <a:rPr lang="zh-CN" altLang="en-US" sz="2400" dirty="0" smtClean="0"/>
              <a:t>近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 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 交通很方便（地铁站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分钟）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 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 周围乐天百货店，龙头山公园等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ko-KR" sz="2400" dirty="0"/>
          </a:p>
          <a:p>
            <a:r>
              <a:rPr lang="zh-CN" altLang="en-US" sz="2400" dirty="0" smtClean="0"/>
              <a:t>校内宿舍：</a:t>
            </a:r>
            <a:r>
              <a:rPr lang="zh-CN" altLang="en-US" sz="2400" dirty="0"/>
              <a:t>双人</a:t>
            </a:r>
            <a:r>
              <a:rPr lang="zh-CN" altLang="en-US" sz="2400" dirty="0" smtClean="0"/>
              <a:t>一间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 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 地暖，洗手间等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0992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学校和住宿环境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838130"/>
            <a:ext cx="4006485" cy="2670990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063"/>
            <a:ext cx="3962532" cy="26900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62170"/>
            <a:ext cx="3744416" cy="27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7300" b="1" dirty="0" smtClean="0">
                <a:solidFill>
                  <a:srgbClr val="FFFF00"/>
                </a:solidFill>
              </a:rPr>
              <a:t>Dong-A K.W.S.</a:t>
            </a:r>
            <a:r>
              <a:rPr lang="en-US" altLang="ko-KR" sz="7300" b="1" dirty="0" smtClean="0"/>
              <a:t/>
            </a:r>
            <a:br>
              <a:rPr lang="en-US" altLang="ko-KR" sz="7300" b="1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altLang="ko-KR" sz="2100" dirty="0" smtClean="0"/>
          </a:p>
          <a:p>
            <a:pPr marL="0" indent="0" algn="ctr">
              <a:buNone/>
            </a:pPr>
            <a:r>
              <a:rPr lang="en-US" altLang="ko-KR" b="1" u="sng" dirty="0" smtClean="0">
                <a:solidFill>
                  <a:srgbClr val="FFC000"/>
                </a:solidFill>
              </a:rPr>
              <a:t>2015</a:t>
            </a:r>
            <a:r>
              <a:rPr lang="zh-CN" altLang="en-US" b="1" u="sng" dirty="0" smtClean="0">
                <a:solidFill>
                  <a:srgbClr val="FFC000"/>
                </a:solidFill>
              </a:rPr>
              <a:t>年 </a:t>
            </a:r>
            <a:r>
              <a:rPr lang="en-US" altLang="zh-CN" b="1" u="sng" dirty="0" smtClean="0">
                <a:solidFill>
                  <a:srgbClr val="FFC000"/>
                </a:solidFill>
              </a:rPr>
              <a:t>1</a:t>
            </a:r>
            <a:r>
              <a:rPr lang="zh-CN" altLang="en-US" b="1" u="sng" dirty="0" smtClean="0">
                <a:solidFill>
                  <a:srgbClr val="FFC000"/>
                </a:solidFill>
              </a:rPr>
              <a:t>月</a:t>
            </a:r>
            <a:r>
              <a:rPr lang="en-US" altLang="zh-CN" b="1" u="sng" dirty="0" smtClean="0">
                <a:solidFill>
                  <a:srgbClr val="FFC000"/>
                </a:solidFill>
              </a:rPr>
              <a:t>26</a:t>
            </a:r>
            <a:r>
              <a:rPr lang="zh-CN" altLang="en-US" b="1" u="sng" dirty="0" smtClean="0">
                <a:solidFill>
                  <a:srgbClr val="FFC000"/>
                </a:solidFill>
              </a:rPr>
              <a:t>日（星期</a:t>
            </a:r>
            <a:r>
              <a:rPr lang="zh-CN" altLang="en-US" b="1" u="sng" dirty="0">
                <a:solidFill>
                  <a:srgbClr val="FFC000"/>
                </a:solidFill>
              </a:rPr>
              <a:t>一</a:t>
            </a:r>
            <a:r>
              <a:rPr lang="zh-CN" altLang="en-US" b="1" u="sng" dirty="0" smtClean="0">
                <a:solidFill>
                  <a:srgbClr val="FFC000"/>
                </a:solidFill>
              </a:rPr>
              <a:t>）</a:t>
            </a:r>
            <a:r>
              <a:rPr lang="en-US" altLang="zh-CN" b="1" u="sng" dirty="0" smtClean="0">
                <a:solidFill>
                  <a:srgbClr val="FFC000"/>
                </a:solidFill>
              </a:rPr>
              <a:t>- 2</a:t>
            </a:r>
            <a:r>
              <a:rPr lang="zh-CN" altLang="en-US" b="1" u="sng" dirty="0" smtClean="0">
                <a:solidFill>
                  <a:srgbClr val="FFC000"/>
                </a:solidFill>
              </a:rPr>
              <a:t>月</a:t>
            </a:r>
            <a:r>
              <a:rPr lang="en-US" altLang="zh-CN" b="1" u="sng" dirty="0" smtClean="0">
                <a:solidFill>
                  <a:srgbClr val="FFC000"/>
                </a:solidFill>
              </a:rPr>
              <a:t>6</a:t>
            </a:r>
            <a:r>
              <a:rPr lang="zh-CN" altLang="en-US" b="1" u="sng" dirty="0" smtClean="0">
                <a:solidFill>
                  <a:srgbClr val="FFC000"/>
                </a:solidFill>
              </a:rPr>
              <a:t>日（星期五</a:t>
            </a:r>
            <a:r>
              <a:rPr lang="en-US" altLang="zh-CN" b="1" u="sng" dirty="0" smtClean="0">
                <a:solidFill>
                  <a:srgbClr val="FFC000"/>
                </a:solidFill>
              </a:rPr>
              <a:t>)</a:t>
            </a:r>
            <a:r>
              <a:rPr lang="zh-CN" altLang="en-US" b="1" u="sng" dirty="0" smtClean="0">
                <a:solidFill>
                  <a:srgbClr val="FFC000"/>
                </a:solidFill>
              </a:rPr>
              <a:t>，</a:t>
            </a:r>
            <a:r>
              <a:rPr lang="en-US" altLang="zh-CN" b="1" u="sng" dirty="0" smtClean="0">
                <a:solidFill>
                  <a:srgbClr val="FFC000"/>
                </a:solidFill>
              </a:rPr>
              <a:t>2</a:t>
            </a:r>
            <a:r>
              <a:rPr lang="zh-CN" altLang="en-US" b="1" u="sng" dirty="0" smtClean="0">
                <a:solidFill>
                  <a:srgbClr val="FFC000"/>
                </a:solidFill>
              </a:rPr>
              <a:t>周</a:t>
            </a:r>
            <a:endParaRPr lang="en-US" altLang="zh-CN" b="1" u="sng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altLang="zh-CN" sz="2100" dirty="0"/>
          </a:p>
          <a:p>
            <a:pPr marL="0" indent="0">
              <a:buNone/>
            </a:pPr>
            <a:r>
              <a:rPr lang="zh-CN" altLang="en-US" sz="2100" dirty="0" smtClean="0"/>
              <a:t> 东亚大学</a:t>
            </a:r>
            <a:r>
              <a:rPr lang="en-US" altLang="zh-CN" sz="2100" dirty="0" smtClean="0"/>
              <a:t>K.W.S.</a:t>
            </a:r>
            <a:r>
              <a:rPr lang="zh-CN" altLang="en-US" sz="2100" dirty="0" smtClean="0"/>
              <a:t>活动是专门为了中国学生到韩国釜山（代表性的冬季城市）学习韩语，体验韩国文化，跟韩国学生一起进行交流，通过这些活动促使参加的学生培养出国际化力量。</a:t>
            </a:r>
            <a:endParaRPr lang="en-US" altLang="zh-CN" sz="2100" dirty="0" smtClean="0"/>
          </a:p>
          <a:p>
            <a:pPr marL="0" indent="0">
              <a:buNone/>
            </a:pPr>
            <a:endParaRPr lang="en-US" altLang="ko-KR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100" b="1" dirty="0" smtClean="0"/>
              <a:t>学习韩国语</a:t>
            </a:r>
            <a:endParaRPr lang="en-US" altLang="zh-CN" sz="21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100" dirty="0"/>
              <a:t>学</a:t>
            </a:r>
            <a:r>
              <a:rPr lang="zh-CN" altLang="en-US" sz="2100" dirty="0" smtClean="0"/>
              <a:t>习韩国概况</a:t>
            </a:r>
            <a:endParaRPr lang="en-US" altLang="zh-CN" sz="2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100" dirty="0"/>
              <a:t>企</a:t>
            </a:r>
            <a:r>
              <a:rPr lang="zh-CN" altLang="en-US" sz="2100" dirty="0" smtClean="0"/>
              <a:t>业探访，</a:t>
            </a:r>
            <a:r>
              <a:rPr lang="zh-CN" altLang="en-US" sz="2100" b="1" dirty="0" smtClean="0"/>
              <a:t>文化交流</a:t>
            </a:r>
            <a:endParaRPr lang="en-US" altLang="ko-KR" sz="2100" b="1" dirty="0"/>
          </a:p>
          <a:p>
            <a:pPr marL="0" indent="0" algn="ctr">
              <a:buNone/>
            </a:pPr>
            <a:endParaRPr lang="ko-KR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2166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TC102455519[[fn=겨울]]</Template>
  <TotalTime>1039</TotalTime>
  <Words>2309</Words>
  <Application>Microsoft Office PowerPoint</Application>
  <PresentationFormat>화면 슬라이드 쇼(4:3)</PresentationFormat>
  <Paragraphs>212</Paragraphs>
  <Slides>31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3" baseType="lpstr">
      <vt:lpstr>Winter</vt:lpstr>
      <vt:lpstr>Acrobat Document</vt:lpstr>
      <vt:lpstr>韩国冬季国际学校 感受釜山  2015 Korean Winter Session </vt:lpstr>
      <vt:lpstr>PowerPoint 프레젠테이션</vt:lpstr>
      <vt:lpstr>釜山 韩国第二城市， 第一港口</vt:lpstr>
      <vt:lpstr>Dong-A University(1)  - 外国学生招生.管理认证大学</vt:lpstr>
      <vt:lpstr>Dong-A University(2)</vt:lpstr>
      <vt:lpstr>Dong-A University(3)</vt:lpstr>
      <vt:lpstr>学校和住宿环境</vt:lpstr>
      <vt:lpstr>学校和住宿环境</vt:lpstr>
      <vt:lpstr>Dong-A K.W.S. </vt:lpstr>
      <vt:lpstr>教育内容</vt:lpstr>
      <vt:lpstr>学生之间交流 </vt:lpstr>
      <vt:lpstr>日程(第一周）</vt:lpstr>
      <vt:lpstr>日程(第二周）</vt:lpstr>
      <vt:lpstr>文化探访-全州韩屋村</vt:lpstr>
      <vt:lpstr>文化探访-全州韩屋村</vt:lpstr>
      <vt:lpstr>文化探访（国际海洋博物馆）</vt:lpstr>
      <vt:lpstr>文化探访（新世界百货店）</vt:lpstr>
      <vt:lpstr>学生交流（Running Man）</vt:lpstr>
      <vt:lpstr>文化探访（陶瓷）</vt:lpstr>
      <vt:lpstr>文化交流（紫菜包饭）</vt:lpstr>
      <vt:lpstr>文化探访-全州韩屋村</vt:lpstr>
      <vt:lpstr>文化探访-茂朱</vt:lpstr>
      <vt:lpstr>文化探访-冰雪城市 茂朱</vt:lpstr>
      <vt:lpstr>学生交流（我们亲密一点儿）</vt:lpstr>
      <vt:lpstr>2010~2014 K.S.S.  美好的回忆</vt:lpstr>
      <vt:lpstr>报名方式</vt:lpstr>
      <vt:lpstr>费用(1)</vt:lpstr>
      <vt:lpstr>费用(2)</vt:lpstr>
      <vt:lpstr>FAQ（1）</vt:lpstr>
      <vt:lpstr>FAQ（2）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韩国夏季国际学校 感受韩国釜山东亚大学 International Summer School Korean Summer Session</dc:title>
  <dc:creator>김성태</dc:creator>
  <cp:lastModifiedBy>김성태</cp:lastModifiedBy>
  <cp:revision>92</cp:revision>
  <cp:lastPrinted>2014-09-24T04:08:15Z</cp:lastPrinted>
  <dcterms:created xsi:type="dcterms:W3CDTF">2014-03-18T04:13:49Z</dcterms:created>
  <dcterms:modified xsi:type="dcterms:W3CDTF">2014-10-06T06:00:56Z</dcterms:modified>
</cp:coreProperties>
</file>