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2" r:id="rId7"/>
    <p:sldId id="263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/>
              <a:t>臺灣銀行學雜費入口網</a:t>
            </a:r>
            <a:r>
              <a:rPr lang="en-US" altLang="zh-TW" dirty="0"/>
              <a:t>-</a:t>
            </a:r>
            <a:br>
              <a:rPr lang="en-US" altLang="zh-TW" dirty="0"/>
            </a:br>
            <a:r>
              <a:rPr lang="zh-TW" altLang="en-US" dirty="0">
                <a:solidFill>
                  <a:srgbClr val="FF0000"/>
                </a:solidFill>
              </a:rPr>
              <a:t>學生宿舍相關費用查詢之系統操作說明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/>
              <a:t>中文說明</a:t>
            </a:r>
          </a:p>
        </p:txBody>
      </p:sp>
      <p:sp>
        <p:nvSpPr>
          <p:cNvPr id="4" name="矩形 3"/>
          <p:cNvSpPr/>
          <p:nvPr/>
        </p:nvSpPr>
        <p:spPr>
          <a:xfrm>
            <a:off x="763048" y="4421200"/>
            <a:ext cx="106298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4000" dirty="0">
                <a:solidFill>
                  <a:srgbClr val="FFFF00"/>
                </a:solidFill>
              </a:rPr>
              <a:t>https://rb005.ndhu.edu.tw/p/404-1005-213383.php</a:t>
            </a:r>
            <a:endParaRPr lang="zh-TW" alt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144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Step-by-step instructions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3328" t="13502" r="33007" b="41345"/>
          <a:stretch/>
        </p:blipFill>
        <p:spPr>
          <a:xfrm>
            <a:off x="5962261" y="2239346"/>
            <a:ext cx="5779210" cy="4198775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7321937" y="3398175"/>
            <a:ext cx="3417597" cy="343402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835051" y="1843404"/>
            <a:ext cx="4595361" cy="31393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dirty="0"/>
              <a:t>Step 3, National ID Number</a:t>
            </a:r>
          </a:p>
          <a:p>
            <a:r>
              <a:rPr lang="en-US" altLang="zh-TW" dirty="0"/>
              <a:t>For domestic students: Please enter your ROC  ID Number. </a:t>
            </a:r>
          </a:p>
          <a:p>
            <a:r>
              <a:rPr lang="en-US" altLang="zh-TW" dirty="0"/>
              <a:t>For international students: There are two scenarios –</a:t>
            </a:r>
          </a:p>
          <a:p>
            <a:r>
              <a:rPr lang="en-US" altLang="zh-TW" dirty="0"/>
              <a:t>1. If you have not yet updated your ARC in the school's student record system, please enter "0" followed by your student ID.</a:t>
            </a:r>
          </a:p>
          <a:p>
            <a:r>
              <a:rPr lang="en-US" altLang="zh-TW" dirty="0"/>
              <a:t>2. If you have already updated your ARC in the school's student record system, please enter your ARC number directly.</a:t>
            </a:r>
            <a:endParaRPr lang="zh-TW" altLang="en-US" dirty="0"/>
          </a:p>
        </p:txBody>
      </p:sp>
      <p:sp>
        <p:nvSpPr>
          <p:cNvPr id="8" name="矩形 7"/>
          <p:cNvSpPr/>
          <p:nvPr/>
        </p:nvSpPr>
        <p:spPr>
          <a:xfrm>
            <a:off x="7321937" y="3784482"/>
            <a:ext cx="3417597" cy="343402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835054" y="5037359"/>
            <a:ext cx="4595361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dirty="0"/>
              <a:t>Step 4, Student ID Number</a:t>
            </a:r>
          </a:p>
        </p:txBody>
      </p:sp>
      <p:sp>
        <p:nvSpPr>
          <p:cNvPr id="10" name="矩形 9"/>
          <p:cNvSpPr/>
          <p:nvPr/>
        </p:nvSpPr>
        <p:spPr>
          <a:xfrm>
            <a:off x="7321937" y="4139039"/>
            <a:ext cx="3417597" cy="343402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835052" y="5457847"/>
            <a:ext cx="4595361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dirty="0"/>
              <a:t>Step 5, Identifier Enter your date of birth in ROC year format, with a leading "0." (Example: For July 7th, 77, enter as 0+770707=0770707)</a:t>
            </a:r>
          </a:p>
        </p:txBody>
      </p:sp>
      <p:sp>
        <p:nvSpPr>
          <p:cNvPr id="12" name="矩形 11"/>
          <p:cNvSpPr/>
          <p:nvPr/>
        </p:nvSpPr>
        <p:spPr>
          <a:xfrm>
            <a:off x="7321937" y="4479573"/>
            <a:ext cx="3417597" cy="343402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文字方塊 12"/>
          <p:cNvSpPr txBox="1"/>
          <p:nvPr/>
        </p:nvSpPr>
        <p:spPr>
          <a:xfrm>
            <a:off x="835053" y="6432341"/>
            <a:ext cx="4595361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dirty="0"/>
              <a:t>Step 6, CAPTCHA Verification.</a:t>
            </a:r>
          </a:p>
        </p:txBody>
      </p:sp>
      <p:sp>
        <p:nvSpPr>
          <p:cNvPr id="15" name="文字方塊 14"/>
          <p:cNvSpPr txBox="1"/>
          <p:nvPr/>
        </p:nvSpPr>
        <p:spPr>
          <a:xfrm>
            <a:off x="6732848" y="3372245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altLang="zh-TW" b="1" dirty="0">
                <a:solidFill>
                  <a:srgbClr val="FF0000"/>
                </a:solidFill>
              </a:rPr>
              <a:t>3</a:t>
            </a:r>
            <a:r>
              <a:rPr lang="zh-TW" altLang="en-US" b="1" dirty="0">
                <a:solidFill>
                  <a:srgbClr val="FF0000"/>
                </a:solidFill>
              </a:rPr>
              <a:t>、</a:t>
            </a:r>
          </a:p>
        </p:txBody>
      </p:sp>
      <p:sp>
        <p:nvSpPr>
          <p:cNvPr id="16" name="文字方塊 15"/>
          <p:cNvSpPr txBox="1"/>
          <p:nvPr/>
        </p:nvSpPr>
        <p:spPr>
          <a:xfrm>
            <a:off x="6732847" y="3752732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altLang="zh-TW" b="1" dirty="0">
                <a:solidFill>
                  <a:srgbClr val="FF0000"/>
                </a:solidFill>
              </a:rPr>
              <a:t>4</a:t>
            </a:r>
            <a:r>
              <a:rPr lang="zh-TW" altLang="en-US" b="1" dirty="0">
                <a:solidFill>
                  <a:srgbClr val="FF0000"/>
                </a:solidFill>
              </a:rPr>
              <a:t>、</a:t>
            </a:r>
          </a:p>
        </p:txBody>
      </p:sp>
      <p:sp>
        <p:nvSpPr>
          <p:cNvPr id="17" name="文字方塊 16"/>
          <p:cNvSpPr txBox="1"/>
          <p:nvPr/>
        </p:nvSpPr>
        <p:spPr>
          <a:xfrm>
            <a:off x="6732847" y="4133219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altLang="zh-TW" b="1" dirty="0">
                <a:solidFill>
                  <a:srgbClr val="FF0000"/>
                </a:solidFill>
              </a:rPr>
              <a:t>5</a:t>
            </a:r>
            <a:r>
              <a:rPr lang="zh-TW" altLang="en-US" b="1" dirty="0">
                <a:solidFill>
                  <a:srgbClr val="FF0000"/>
                </a:solidFill>
              </a:rPr>
              <a:t>、</a:t>
            </a:r>
          </a:p>
        </p:txBody>
      </p:sp>
      <p:sp>
        <p:nvSpPr>
          <p:cNvPr id="18" name="文字方塊 17"/>
          <p:cNvSpPr txBox="1"/>
          <p:nvPr/>
        </p:nvSpPr>
        <p:spPr>
          <a:xfrm>
            <a:off x="6732846" y="4495406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altLang="zh-TW" b="1" dirty="0">
                <a:solidFill>
                  <a:srgbClr val="FF0000"/>
                </a:solidFill>
              </a:rPr>
              <a:t>6</a:t>
            </a:r>
            <a:r>
              <a:rPr lang="zh-TW" altLang="en-US" b="1" dirty="0">
                <a:solidFill>
                  <a:srgbClr val="FF0000"/>
                </a:solidFill>
              </a:rPr>
              <a:t>、</a:t>
            </a:r>
          </a:p>
        </p:txBody>
      </p:sp>
    </p:spTree>
    <p:extLst>
      <p:ext uri="{BB962C8B-B14F-4D97-AF65-F5344CB8AC3E}">
        <p14:creationId xmlns:p14="http://schemas.microsoft.com/office/powerpoint/2010/main" val="1672085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臺灣銀行網址</a:t>
            </a:r>
          </a:p>
        </p:txBody>
      </p:sp>
      <p:sp>
        <p:nvSpPr>
          <p:cNvPr id="5" name="矩形 4"/>
          <p:cNvSpPr/>
          <p:nvPr/>
        </p:nvSpPr>
        <p:spPr>
          <a:xfrm>
            <a:off x="581192" y="5831470"/>
            <a:ext cx="107989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600" dirty="0"/>
              <a:t>https://school.bot.com.tw/newTwbank/StudentLogin.aspx</a:t>
            </a:r>
            <a:endParaRPr lang="zh-TW" altLang="en-US" sz="3600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6881" y="2181225"/>
            <a:ext cx="3678238" cy="3678238"/>
          </a:xfrm>
        </p:spPr>
      </p:pic>
    </p:spTree>
    <p:extLst>
      <p:ext uri="{BB962C8B-B14F-4D97-AF65-F5344CB8AC3E}">
        <p14:creationId xmlns:p14="http://schemas.microsoft.com/office/powerpoint/2010/main" val="1037998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步驟說明</a:t>
            </a:r>
          </a:p>
        </p:txBody>
      </p:sp>
      <p:pic>
        <p:nvPicPr>
          <p:cNvPr id="4" name="內容版面配置區 3"/>
          <p:cNvPicPr>
            <a:picLocks noGrp="1"/>
          </p:cNvPicPr>
          <p:nvPr>
            <p:ph idx="1"/>
          </p:nvPr>
        </p:nvPicPr>
        <p:blipFill rotWithShape="1">
          <a:blip r:embed="rId2"/>
          <a:srcRect l="25042" t="14433" r="34394" b="39967"/>
          <a:stretch/>
        </p:blipFill>
        <p:spPr bwMode="auto">
          <a:xfrm>
            <a:off x="4486767" y="2056533"/>
            <a:ext cx="7124041" cy="440245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矩形 4"/>
          <p:cNvSpPr/>
          <p:nvPr/>
        </p:nvSpPr>
        <p:spPr>
          <a:xfrm>
            <a:off x="4381213" y="2420751"/>
            <a:ext cx="1496291" cy="723207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853716" y="2459188"/>
            <a:ext cx="310896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dirty="0"/>
              <a:t>步驟一、點選繳費單查詢（原「學生登入」）</a:t>
            </a:r>
          </a:p>
        </p:txBody>
      </p:sp>
      <p:cxnSp>
        <p:nvCxnSpPr>
          <p:cNvPr id="9" name="直線單箭頭接點 8"/>
          <p:cNvCxnSpPr>
            <a:stCxn id="7" idx="3"/>
            <a:endCxn id="5" idx="1"/>
          </p:cNvCxnSpPr>
          <p:nvPr/>
        </p:nvCxnSpPr>
        <p:spPr>
          <a:xfrm>
            <a:off x="3962676" y="2782354"/>
            <a:ext cx="41853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字方塊 9"/>
          <p:cNvSpPr txBox="1"/>
          <p:nvPr/>
        </p:nvSpPr>
        <p:spPr>
          <a:xfrm>
            <a:off x="3962676" y="339990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56676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步驟說明</a:t>
            </a: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2"/>
          <a:srcRect l="32312" t="12340" r="32129" b="41916"/>
          <a:stretch/>
        </p:blipFill>
        <p:spPr>
          <a:xfrm>
            <a:off x="5551715" y="2073821"/>
            <a:ext cx="6199834" cy="432000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8152362" y="2987627"/>
            <a:ext cx="3240316" cy="399385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8406882" y="4460033"/>
            <a:ext cx="718458" cy="357673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5844072" y="5486400"/>
            <a:ext cx="1387151" cy="242596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853716" y="2459188"/>
            <a:ext cx="4339128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dirty="0"/>
              <a:t>步驟二、代收類別</a:t>
            </a:r>
            <a:endParaRPr lang="en-US" altLang="zh-TW" dirty="0"/>
          </a:p>
          <a:p>
            <a:r>
              <a:rPr lang="zh-TW" altLang="en-US" dirty="0"/>
              <a:t>點選</a:t>
            </a:r>
            <a:r>
              <a:rPr lang="en-US" altLang="zh-TW" dirty="0"/>
              <a:t>1.【</a:t>
            </a:r>
            <a:r>
              <a:rPr lang="zh-TW" altLang="en-US" dirty="0"/>
              <a:t>查詢</a:t>
            </a:r>
            <a:r>
              <a:rPr lang="en-US" altLang="zh-TW" dirty="0"/>
              <a:t>】</a:t>
            </a:r>
            <a:r>
              <a:rPr lang="zh-TW" altLang="en-US" dirty="0"/>
              <a:t>會出現下拉式視窗，</a:t>
            </a:r>
            <a:endParaRPr lang="en-US" altLang="zh-TW" dirty="0"/>
          </a:p>
          <a:p>
            <a:r>
              <a:rPr lang="zh-TW" altLang="en-US" dirty="0"/>
              <a:t>請於視窗內選擇</a:t>
            </a:r>
            <a:r>
              <a:rPr lang="en-US" altLang="zh-TW" dirty="0"/>
              <a:t>2.【</a:t>
            </a:r>
            <a:r>
              <a:rPr lang="zh-TW" altLang="en-US" dirty="0"/>
              <a:t>宜花東</a:t>
            </a:r>
            <a:r>
              <a:rPr lang="en-US" altLang="zh-TW" dirty="0"/>
              <a:t>】</a:t>
            </a:r>
            <a:r>
              <a:rPr lang="zh-TW" altLang="en-US" dirty="0"/>
              <a:t>及</a:t>
            </a:r>
            <a:r>
              <a:rPr lang="en-US" altLang="zh-TW" dirty="0"/>
              <a:t>3.【111942</a:t>
            </a:r>
            <a:r>
              <a:rPr lang="zh-TW" altLang="en-US" dirty="0"/>
              <a:t>國立東華大學</a:t>
            </a:r>
            <a:r>
              <a:rPr lang="en-US" altLang="zh-TW" dirty="0"/>
              <a:t>】</a:t>
            </a:r>
            <a:r>
              <a:rPr lang="zh-TW" altLang="en-US" dirty="0"/>
              <a:t>或</a:t>
            </a:r>
          </a:p>
        </p:txBody>
      </p:sp>
      <p:sp>
        <p:nvSpPr>
          <p:cNvPr id="13" name="矩形 12"/>
          <p:cNvSpPr/>
          <p:nvPr/>
        </p:nvSpPr>
        <p:spPr>
          <a:xfrm>
            <a:off x="7866959" y="2665362"/>
            <a:ext cx="373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1.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055717" y="4160259"/>
            <a:ext cx="373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2.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470252" y="5402001"/>
            <a:ext cx="373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3.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cxnSp>
        <p:nvCxnSpPr>
          <p:cNvPr id="4" name="直線單箭頭接點 3"/>
          <p:cNvCxnSpPr/>
          <p:nvPr/>
        </p:nvCxnSpPr>
        <p:spPr>
          <a:xfrm flipH="1" flipV="1">
            <a:off x="8927869" y="2788977"/>
            <a:ext cx="7148" cy="1952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7" name="文字方塊 16"/>
          <p:cNvSpPr txBox="1"/>
          <p:nvPr/>
        </p:nvSpPr>
        <p:spPr>
          <a:xfrm>
            <a:off x="8240779" y="2423042"/>
            <a:ext cx="2307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>
                <a:solidFill>
                  <a:srgbClr val="FF0000"/>
                </a:solidFill>
              </a:rPr>
              <a:t>或直接輸入</a:t>
            </a:r>
            <a:r>
              <a:rPr lang="en-US" altLang="zh-TW" b="1" dirty="0">
                <a:solidFill>
                  <a:srgbClr val="FF0000"/>
                </a:solidFill>
              </a:rPr>
              <a:t>【1194】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468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步驟說明</a:t>
            </a: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3328" t="13502" r="33007" b="41345"/>
          <a:stretch/>
        </p:blipFill>
        <p:spPr>
          <a:xfrm>
            <a:off x="5962261" y="2239346"/>
            <a:ext cx="5779210" cy="4198775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7321937" y="3398175"/>
            <a:ext cx="3417597" cy="343402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835054" y="2113955"/>
            <a:ext cx="4595361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dirty="0"/>
              <a:t>步驟三、身分證字號</a:t>
            </a:r>
            <a:endParaRPr lang="en-US" altLang="zh-TW" dirty="0"/>
          </a:p>
          <a:p>
            <a:r>
              <a:rPr lang="zh-TW" altLang="en-US" dirty="0"/>
              <a:t>本國生：中華民國身分證字號</a:t>
            </a:r>
            <a:endParaRPr lang="en-US" altLang="zh-TW" dirty="0"/>
          </a:p>
          <a:p>
            <a:r>
              <a:rPr lang="zh-TW" altLang="en-US" dirty="0"/>
              <a:t>境外生：該生有兩種情形－</a:t>
            </a:r>
            <a:endParaRPr lang="en-US" altLang="zh-TW" dirty="0"/>
          </a:p>
          <a:p>
            <a:r>
              <a:rPr lang="en-US" altLang="zh-TW" dirty="0"/>
              <a:t>1.</a:t>
            </a:r>
            <a:r>
              <a:rPr lang="zh-TW" altLang="en-US" dirty="0"/>
              <a:t>尚未變更在校學籍系統</a:t>
            </a:r>
            <a:r>
              <a:rPr lang="en-US" altLang="zh-TW" dirty="0"/>
              <a:t>ARC</a:t>
            </a:r>
            <a:r>
              <a:rPr lang="zh-TW" altLang="en-US" dirty="0"/>
              <a:t>的同學，請填寫</a:t>
            </a:r>
            <a:r>
              <a:rPr lang="en-US" altLang="zh-TW" dirty="0"/>
              <a:t>0+</a:t>
            </a:r>
            <a:r>
              <a:rPr lang="zh-TW" altLang="en-US" dirty="0"/>
              <a:t>學號</a:t>
            </a:r>
            <a:endParaRPr lang="en-US" altLang="zh-TW" dirty="0"/>
          </a:p>
          <a:p>
            <a:r>
              <a:rPr lang="en-US" altLang="zh-TW" dirty="0"/>
              <a:t>2.</a:t>
            </a:r>
            <a:r>
              <a:rPr lang="zh-TW" altLang="en-US" dirty="0"/>
              <a:t>已變更在校學籍系統</a:t>
            </a:r>
            <a:r>
              <a:rPr lang="en-US" altLang="zh-TW" dirty="0"/>
              <a:t>ARC</a:t>
            </a:r>
            <a:r>
              <a:rPr lang="zh-TW" altLang="en-US" dirty="0"/>
              <a:t>，請直接填寫您的</a:t>
            </a:r>
            <a:r>
              <a:rPr lang="en-US" altLang="zh-TW" dirty="0"/>
              <a:t>ARC</a:t>
            </a:r>
            <a:r>
              <a:rPr lang="zh-TW" altLang="en-US" dirty="0"/>
              <a:t>號碼</a:t>
            </a:r>
          </a:p>
        </p:txBody>
      </p:sp>
      <p:sp>
        <p:nvSpPr>
          <p:cNvPr id="8" name="矩形 7"/>
          <p:cNvSpPr/>
          <p:nvPr/>
        </p:nvSpPr>
        <p:spPr>
          <a:xfrm>
            <a:off x="7321937" y="3784482"/>
            <a:ext cx="3417597" cy="343402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835054" y="4310740"/>
            <a:ext cx="4595361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dirty="0"/>
              <a:t>步驟四、學號</a:t>
            </a:r>
            <a:endParaRPr lang="en-US" altLang="zh-TW" dirty="0"/>
          </a:p>
        </p:txBody>
      </p:sp>
      <p:sp>
        <p:nvSpPr>
          <p:cNvPr id="10" name="矩形 9"/>
          <p:cNvSpPr/>
          <p:nvPr/>
        </p:nvSpPr>
        <p:spPr>
          <a:xfrm>
            <a:off x="7321937" y="4139039"/>
            <a:ext cx="3417597" cy="343402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835054" y="4845532"/>
            <a:ext cx="4595361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dirty="0"/>
              <a:t>步驟五、識別碼</a:t>
            </a:r>
            <a:endParaRPr lang="en-US" altLang="zh-TW" dirty="0"/>
          </a:p>
          <a:p>
            <a:r>
              <a:rPr lang="zh-TW" altLang="en-US" dirty="0"/>
              <a:t>為民國年出生年月日，前面</a:t>
            </a:r>
            <a:r>
              <a:rPr lang="en-US" altLang="zh-TW" dirty="0"/>
              <a:t>+0</a:t>
            </a:r>
            <a:r>
              <a:rPr lang="zh-TW" altLang="en-US" dirty="0"/>
              <a:t>。</a:t>
            </a:r>
            <a:r>
              <a:rPr lang="en-US" altLang="zh-TW" dirty="0"/>
              <a:t>(</a:t>
            </a:r>
            <a:r>
              <a:rPr lang="zh-TW" altLang="en-US" dirty="0"/>
              <a:t>範例</a:t>
            </a:r>
            <a:r>
              <a:rPr lang="en-US" altLang="zh-TW" dirty="0"/>
              <a:t>:77</a:t>
            </a:r>
            <a:r>
              <a:rPr lang="zh-TW" altLang="en-US" dirty="0"/>
              <a:t>年</a:t>
            </a:r>
            <a:r>
              <a:rPr lang="en-US" altLang="zh-TW" dirty="0"/>
              <a:t>07</a:t>
            </a:r>
            <a:r>
              <a:rPr lang="zh-TW" altLang="en-US" dirty="0"/>
              <a:t>月</a:t>
            </a:r>
            <a:r>
              <a:rPr lang="en-US" altLang="zh-TW" dirty="0"/>
              <a:t>07</a:t>
            </a:r>
            <a:r>
              <a:rPr lang="zh-TW" altLang="en-US" dirty="0"/>
              <a:t>日，故該欄位則為</a:t>
            </a:r>
            <a:r>
              <a:rPr lang="en-US" altLang="zh-TW" dirty="0"/>
              <a:t>0+770707=0770707)</a:t>
            </a:r>
          </a:p>
        </p:txBody>
      </p:sp>
      <p:sp>
        <p:nvSpPr>
          <p:cNvPr id="12" name="矩形 11"/>
          <p:cNvSpPr/>
          <p:nvPr/>
        </p:nvSpPr>
        <p:spPr>
          <a:xfrm>
            <a:off x="7321937" y="4479573"/>
            <a:ext cx="3417597" cy="343402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文字方塊 12"/>
          <p:cNvSpPr txBox="1"/>
          <p:nvPr/>
        </p:nvSpPr>
        <p:spPr>
          <a:xfrm>
            <a:off x="835053" y="5934322"/>
            <a:ext cx="4595361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dirty="0"/>
              <a:t>步驟六、圖形驗證碼</a:t>
            </a:r>
            <a:endParaRPr lang="en-US" altLang="zh-TW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6732848" y="337224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>
                <a:solidFill>
                  <a:srgbClr val="FF0000"/>
                </a:solidFill>
              </a:rPr>
              <a:t>三、</a:t>
            </a:r>
          </a:p>
        </p:txBody>
      </p:sp>
      <p:sp>
        <p:nvSpPr>
          <p:cNvPr id="16" name="文字方塊 15"/>
          <p:cNvSpPr txBox="1"/>
          <p:nvPr/>
        </p:nvSpPr>
        <p:spPr>
          <a:xfrm>
            <a:off x="6732847" y="375273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>
                <a:solidFill>
                  <a:srgbClr val="FF0000"/>
                </a:solidFill>
              </a:rPr>
              <a:t>四、</a:t>
            </a:r>
          </a:p>
        </p:txBody>
      </p:sp>
      <p:sp>
        <p:nvSpPr>
          <p:cNvPr id="17" name="文字方塊 16"/>
          <p:cNvSpPr txBox="1"/>
          <p:nvPr/>
        </p:nvSpPr>
        <p:spPr>
          <a:xfrm>
            <a:off x="6732847" y="413321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>
                <a:solidFill>
                  <a:srgbClr val="FF0000"/>
                </a:solidFill>
              </a:rPr>
              <a:t>五、</a:t>
            </a:r>
          </a:p>
        </p:txBody>
      </p:sp>
      <p:sp>
        <p:nvSpPr>
          <p:cNvPr id="18" name="文字方塊 17"/>
          <p:cNvSpPr txBox="1"/>
          <p:nvPr/>
        </p:nvSpPr>
        <p:spPr>
          <a:xfrm>
            <a:off x="6732846" y="449540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>
                <a:solidFill>
                  <a:srgbClr val="FF0000"/>
                </a:solidFill>
              </a:rPr>
              <a:t>六、</a:t>
            </a:r>
          </a:p>
        </p:txBody>
      </p:sp>
    </p:spTree>
    <p:extLst>
      <p:ext uri="{BB962C8B-B14F-4D97-AF65-F5344CB8AC3E}">
        <p14:creationId xmlns:p14="http://schemas.microsoft.com/office/powerpoint/2010/main" val="1187770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75059" y="1012372"/>
            <a:ext cx="11395816" cy="1621866"/>
          </a:xfrm>
        </p:spPr>
        <p:txBody>
          <a:bodyPr>
            <a:normAutofit fontScale="90000"/>
          </a:bodyPr>
          <a:lstStyle/>
          <a:p>
            <a:r>
              <a:rPr lang="en-US" altLang="zh-TW" dirty="0"/>
              <a:t>Bank of Taiwan Tuition and Fees Payment Gateway</a:t>
            </a:r>
            <a:br>
              <a:rPr lang="en-US" altLang="zh-TW" dirty="0"/>
            </a:br>
            <a:r>
              <a:rPr lang="en-US" altLang="zh-TW" dirty="0"/>
              <a:t>Operational Instructions for Paying the Accommodation Fees in Student Dormitories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07715" y="2593414"/>
            <a:ext cx="10993546" cy="590321"/>
          </a:xfrm>
        </p:spPr>
        <p:txBody>
          <a:bodyPr/>
          <a:lstStyle/>
          <a:p>
            <a:r>
              <a:rPr lang="en-US" altLang="zh-TW" dirty="0"/>
              <a:t>Explanation in </a:t>
            </a:r>
            <a:r>
              <a:rPr lang="en-US" altLang="zh-TW" dirty="0" err="1"/>
              <a:t>english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951997" y="4410834"/>
            <a:ext cx="106298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4000" dirty="0">
                <a:solidFill>
                  <a:srgbClr val="FFFF00"/>
                </a:solidFill>
              </a:rPr>
              <a:t>https://rb005.ndhu.edu.tw/p/404-1005-213383.php</a:t>
            </a:r>
            <a:endParaRPr lang="zh-TW" alt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337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Bank of Taiwan URL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581192" y="5831470"/>
            <a:ext cx="107989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600" dirty="0"/>
              <a:t>https://school.bot.com.tw/newTwbank/StudentLogin.aspx</a:t>
            </a:r>
            <a:endParaRPr lang="zh-TW" altLang="en-US" sz="3600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6881" y="2181225"/>
            <a:ext cx="3678238" cy="3678238"/>
          </a:xfrm>
        </p:spPr>
      </p:pic>
    </p:spTree>
    <p:extLst>
      <p:ext uri="{BB962C8B-B14F-4D97-AF65-F5344CB8AC3E}">
        <p14:creationId xmlns:p14="http://schemas.microsoft.com/office/powerpoint/2010/main" val="2219764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Step-by-step instructions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/>
          </p:cNvPicPr>
          <p:nvPr>
            <p:ph idx="1"/>
          </p:nvPr>
        </p:nvPicPr>
        <p:blipFill rotWithShape="1">
          <a:blip r:embed="rId2"/>
          <a:srcRect l="25042" t="14433" r="34394" b="39967"/>
          <a:stretch/>
        </p:blipFill>
        <p:spPr bwMode="auto">
          <a:xfrm>
            <a:off x="4486767" y="2056533"/>
            <a:ext cx="7124041" cy="440245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矩形 4"/>
          <p:cNvSpPr/>
          <p:nvPr/>
        </p:nvSpPr>
        <p:spPr>
          <a:xfrm>
            <a:off x="4381213" y="2420751"/>
            <a:ext cx="1496291" cy="723207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334737" y="2459188"/>
            <a:ext cx="362794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dirty="0"/>
              <a:t>Step 1, Click on Payment Slip Inquiry</a:t>
            </a:r>
            <a:br>
              <a:rPr lang="en-US" altLang="zh-TW" dirty="0"/>
            </a:br>
            <a:r>
              <a:rPr lang="zh-TW" altLang="en-US" dirty="0"/>
              <a:t>（原「學生登入」）</a:t>
            </a:r>
          </a:p>
        </p:txBody>
      </p:sp>
      <p:cxnSp>
        <p:nvCxnSpPr>
          <p:cNvPr id="9" name="直線單箭頭接點 8"/>
          <p:cNvCxnSpPr>
            <a:cxnSpLocks/>
            <a:stCxn id="7" idx="3"/>
            <a:endCxn id="5" idx="1"/>
          </p:cNvCxnSpPr>
          <p:nvPr/>
        </p:nvCxnSpPr>
        <p:spPr>
          <a:xfrm>
            <a:off x="3962677" y="2782354"/>
            <a:ext cx="41853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字方塊 9"/>
          <p:cNvSpPr txBox="1"/>
          <p:nvPr/>
        </p:nvSpPr>
        <p:spPr>
          <a:xfrm>
            <a:off x="3962676" y="339990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87505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Step-by-step instructions</a:t>
            </a:r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2"/>
          <a:srcRect l="32312" t="12340" r="32129" b="41916"/>
          <a:stretch/>
        </p:blipFill>
        <p:spPr>
          <a:xfrm>
            <a:off x="5551715" y="2073821"/>
            <a:ext cx="6199834" cy="432000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8152362" y="2987627"/>
            <a:ext cx="3240316" cy="399385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8406882" y="4460033"/>
            <a:ext cx="718458" cy="357673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5844072" y="5486400"/>
            <a:ext cx="1387151" cy="242596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853716" y="2459188"/>
            <a:ext cx="4339128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dirty="0"/>
              <a:t>Step 2, Collection Category</a:t>
            </a:r>
            <a:br>
              <a:rPr lang="en-US" altLang="zh-TW" dirty="0"/>
            </a:br>
            <a:r>
              <a:rPr lang="en-US" altLang="zh-TW" dirty="0"/>
              <a:t>Click on 1.【</a:t>
            </a:r>
            <a:r>
              <a:rPr lang="zh-TW" altLang="en-US" dirty="0"/>
              <a:t>查詢</a:t>
            </a:r>
            <a:r>
              <a:rPr lang="en-US" altLang="zh-TW" dirty="0"/>
              <a:t>】, a dropdown window will appear. </a:t>
            </a:r>
          </a:p>
          <a:p>
            <a:r>
              <a:rPr lang="en-US" altLang="zh-TW" dirty="0"/>
              <a:t>Please select 2.【</a:t>
            </a:r>
            <a:r>
              <a:rPr lang="zh-TW" altLang="en-US" dirty="0"/>
              <a:t>宜花東</a:t>
            </a:r>
            <a:r>
              <a:rPr lang="en-US" altLang="zh-TW" dirty="0"/>
              <a:t>】 </a:t>
            </a:r>
          </a:p>
          <a:p>
            <a:r>
              <a:rPr lang="en-US" altLang="zh-TW" dirty="0"/>
              <a:t>and 3.【111942</a:t>
            </a:r>
            <a:r>
              <a:rPr lang="zh-TW" altLang="en-US" dirty="0"/>
              <a:t>國立東華大學</a:t>
            </a:r>
            <a:r>
              <a:rPr lang="en-US" altLang="zh-TW" dirty="0"/>
              <a:t>】</a:t>
            </a:r>
            <a:endParaRPr lang="zh-TW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7866959" y="2665362"/>
            <a:ext cx="373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1.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055717" y="4160259"/>
            <a:ext cx="373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2.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470252" y="5402001"/>
            <a:ext cx="373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3.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cxnSp>
        <p:nvCxnSpPr>
          <p:cNvPr id="16" name="直線單箭頭接點 15"/>
          <p:cNvCxnSpPr/>
          <p:nvPr/>
        </p:nvCxnSpPr>
        <p:spPr>
          <a:xfrm flipH="1" flipV="1">
            <a:off x="8927869" y="2788977"/>
            <a:ext cx="7148" cy="1952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" name="文字方塊 2"/>
          <p:cNvSpPr txBox="1"/>
          <p:nvPr/>
        </p:nvSpPr>
        <p:spPr>
          <a:xfrm>
            <a:off x="8180166" y="2472189"/>
            <a:ext cx="2638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directly input【1194】</a:t>
            </a:r>
            <a:endParaRPr lang="zh-TW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901110"/>
      </p:ext>
    </p:extLst>
  </p:cSld>
  <p:clrMapOvr>
    <a:masterClrMapping/>
  </p:clrMapOvr>
</p:sld>
</file>

<file path=ppt/theme/theme1.xml><?xml version="1.0" encoding="utf-8"?>
<a:theme xmlns:a="http://schemas.openxmlformats.org/drawingml/2006/main" name="紅利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TM03457464[[fn=股利]]</Template>
  <TotalTime>65</TotalTime>
  <Words>484</Words>
  <Application>Microsoft Office PowerPoint</Application>
  <PresentationFormat>寬螢幕</PresentationFormat>
  <Paragraphs>57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4" baseType="lpstr">
      <vt:lpstr>Gill Sans MT</vt:lpstr>
      <vt:lpstr>Times New Roman</vt:lpstr>
      <vt:lpstr>Wingdings 2</vt:lpstr>
      <vt:lpstr>紅利</vt:lpstr>
      <vt:lpstr>臺灣銀行學雜費入口網- 學生宿舍相關費用查詢之系統操作說明</vt:lpstr>
      <vt:lpstr>臺灣銀行網址</vt:lpstr>
      <vt:lpstr>步驟說明</vt:lpstr>
      <vt:lpstr>步驟說明</vt:lpstr>
      <vt:lpstr>步驟說明</vt:lpstr>
      <vt:lpstr>Bank of Taiwan Tuition and Fees Payment Gateway Operational Instructions for Paying the Accommodation Fees in Student Dormitories</vt:lpstr>
      <vt:lpstr>Bank of Taiwan URL</vt:lpstr>
      <vt:lpstr>Step-by-step instructions</vt:lpstr>
      <vt:lpstr>Step-by-step instructions</vt:lpstr>
      <vt:lpstr>Step-by-step instructions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臺灣銀行學雜費入口網- 學生宿舍112年暑期電費差額補繳系統操作說明</dc:title>
  <dc:creator>user</dc:creator>
  <cp:lastModifiedBy>Joanna Hu</cp:lastModifiedBy>
  <cp:revision>27</cp:revision>
  <dcterms:created xsi:type="dcterms:W3CDTF">2023-10-17T07:49:20Z</dcterms:created>
  <dcterms:modified xsi:type="dcterms:W3CDTF">2024-01-18T15:09:47Z</dcterms:modified>
</cp:coreProperties>
</file>