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13" r:id="rId1"/>
  </p:sldMasterIdLst>
  <p:notesMasterIdLst>
    <p:notesMasterId r:id="rId23"/>
  </p:notesMasterIdLst>
  <p:handoutMasterIdLst>
    <p:handoutMasterId r:id="rId24"/>
  </p:handoutMasterIdLst>
  <p:sldIdLst>
    <p:sldId id="498" r:id="rId2"/>
    <p:sldId id="499" r:id="rId3"/>
    <p:sldId id="503" r:id="rId4"/>
    <p:sldId id="266" r:id="rId5"/>
    <p:sldId id="460" r:id="rId6"/>
    <p:sldId id="496" r:id="rId7"/>
    <p:sldId id="500" r:id="rId8"/>
    <p:sldId id="473" r:id="rId9"/>
    <p:sldId id="476" r:id="rId10"/>
    <p:sldId id="501" r:id="rId11"/>
    <p:sldId id="504" r:id="rId12"/>
    <p:sldId id="505" r:id="rId13"/>
    <p:sldId id="506" r:id="rId14"/>
    <p:sldId id="478" r:id="rId15"/>
    <p:sldId id="479" r:id="rId16"/>
    <p:sldId id="480" r:id="rId17"/>
    <p:sldId id="507" r:id="rId18"/>
    <p:sldId id="491" r:id="rId19"/>
    <p:sldId id="494" r:id="rId20"/>
    <p:sldId id="508" r:id="rId21"/>
    <p:sldId id="486" r:id="rId22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CC66"/>
    <a:srgbClr val="660066"/>
    <a:srgbClr val="0808A8"/>
    <a:srgbClr val="000099"/>
    <a:srgbClr val="A3A3FB"/>
    <a:srgbClr val="77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6301" autoAdjust="0"/>
  </p:normalViewPr>
  <p:slideViewPr>
    <p:cSldViewPr>
      <p:cViewPr varScale="1">
        <p:scale>
          <a:sx n="83" d="100"/>
          <a:sy n="83" d="100"/>
        </p:scale>
        <p:origin x="89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42"/>
    </p:cViewPr>
  </p:sorterViewPr>
  <p:notesViewPr>
    <p:cSldViewPr>
      <p:cViewPr varScale="1">
        <p:scale>
          <a:sx n="60" d="100"/>
          <a:sy n="60" d="100"/>
        </p:scale>
        <p:origin x="-2214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1.xml"/><Relationship Id="rId1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C3CED-4108-4400-989C-1681976CD1E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6FC75D8-8085-4237-87E8-E44731FE644A}">
      <dgm:prSet phldrT="[文字]"/>
      <dgm:spPr/>
      <dgm:t>
        <a:bodyPr/>
        <a:lstStyle/>
        <a:p>
          <a:r>
            <a:rPr lang="zh-TW" altLang="en-US" dirty="0"/>
            <a:t>學習成效不佳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99C105B-7711-47A6-BF3B-9A7C1867F940}" type="parTrans" cxnId="{DD7B6A4A-BFF1-4585-BFF3-FCFF1D9A71AD}">
      <dgm:prSet/>
      <dgm:spPr/>
      <dgm:t>
        <a:bodyPr/>
        <a:lstStyle/>
        <a:p>
          <a:endParaRPr lang="zh-TW" altLang="en-US"/>
        </a:p>
      </dgm:t>
    </dgm:pt>
    <dgm:pt modelId="{ED3E125E-62E5-4ED7-8EAD-C91FA09E23CE}" type="sibTrans" cxnId="{DD7B6A4A-BFF1-4585-BFF3-FCFF1D9A71AD}">
      <dgm:prSet/>
      <dgm:spPr/>
      <dgm:t>
        <a:bodyPr/>
        <a:lstStyle/>
        <a:p>
          <a:endParaRPr lang="zh-TW" altLang="en-US"/>
        </a:p>
      </dgm:t>
    </dgm:pt>
    <dgm:pt modelId="{54614DAE-F272-4592-A172-4015758FC76B}">
      <dgm:prSet phldrT="[文字]"/>
      <dgm:spPr/>
      <dgm:t>
        <a:bodyPr/>
        <a:lstStyle/>
        <a:p>
          <a:r>
            <a:rPr lang="zh-TW" altLang="en-US" dirty="0"/>
            <a:t>期中預警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9D1EB66-5585-4E3C-8829-6BAB2E39CF80}" type="parTrans" cxnId="{BDBE3CA8-82A8-4AFA-ADE2-D11E56DE54FB}">
      <dgm:prSet/>
      <dgm:spPr/>
      <dgm:t>
        <a:bodyPr/>
        <a:lstStyle/>
        <a:p>
          <a:endParaRPr lang="zh-TW" altLang="en-US"/>
        </a:p>
      </dgm:t>
    </dgm:pt>
    <dgm:pt modelId="{52AEC4DE-728C-41B1-B809-7C2B89CD653D}" type="sibTrans" cxnId="{BDBE3CA8-82A8-4AFA-ADE2-D11E56DE54FB}">
      <dgm:prSet/>
      <dgm:spPr/>
      <dgm:t>
        <a:bodyPr/>
        <a:lstStyle/>
        <a:p>
          <a:endParaRPr lang="zh-TW" altLang="en-US"/>
        </a:p>
      </dgm:t>
    </dgm:pt>
    <dgm:pt modelId="{CD2A1BDC-BC89-4A48-81CF-EF3059AD9CFF}">
      <dgm:prSet phldrT="[文字]"/>
      <dgm:spPr/>
      <dgm:t>
        <a:bodyPr/>
        <a:lstStyle/>
        <a:p>
          <a:r>
            <a:rPr lang="zh-TW" altLang="en-US" dirty="0"/>
            <a:t>輔導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035E8859-1BC9-4F34-A7D2-8036E3F40563}" type="parTrans" cxnId="{12D336FF-AC94-400F-9EA7-17884B94EA25}">
      <dgm:prSet/>
      <dgm:spPr/>
      <dgm:t>
        <a:bodyPr/>
        <a:lstStyle/>
        <a:p>
          <a:endParaRPr lang="zh-TW" altLang="en-US"/>
        </a:p>
      </dgm:t>
    </dgm:pt>
    <dgm:pt modelId="{716E2AFD-8805-41E3-9E82-AF014822F2B8}" type="sibTrans" cxnId="{12D336FF-AC94-400F-9EA7-17884B94EA25}">
      <dgm:prSet/>
      <dgm:spPr/>
      <dgm:t>
        <a:bodyPr/>
        <a:lstStyle/>
        <a:p>
          <a:endParaRPr lang="zh-TW" altLang="en-US"/>
        </a:p>
      </dgm:t>
    </dgm:pt>
    <dgm:pt modelId="{412B5B4C-A166-453B-851C-5A1951393E58}">
      <dgm:prSet/>
      <dgm:spPr/>
      <dgm:t>
        <a:bodyPr/>
        <a:lstStyle/>
        <a:p>
          <a:r>
            <a:rPr lang="zh-TW" altLang="en-US" dirty="0"/>
            <a:t>若學生課堂表現</a:t>
          </a:r>
          <a:r>
            <a:rPr lang="en-US" altLang="zh-TW" dirty="0"/>
            <a:t>(</a:t>
          </a:r>
          <a:r>
            <a:rPr lang="zh-TW" altLang="en-US" dirty="0"/>
            <a:t>如出席率、期中考成績</a:t>
          </a:r>
          <a:r>
            <a:rPr lang="en-US" altLang="zh-TW" dirty="0"/>
            <a:t>)</a:t>
          </a:r>
          <a:r>
            <a:rPr lang="zh-TW" altLang="en-US" dirty="0"/>
            <a:t>不佳，則</a:t>
          </a:r>
          <a:r>
            <a:rPr lang="zh-TW" altLang="en-US" b="1" dirty="0"/>
            <a:t>教師</a:t>
          </a:r>
          <a:r>
            <a:rPr lang="zh-TW" altLang="en-US" dirty="0"/>
            <a:t>可至「</a:t>
          </a:r>
          <a:r>
            <a:rPr lang="zh-TW" altLang="en-US" b="1" dirty="0"/>
            <a:t>課程學習成效不佳登錄系統</a:t>
          </a:r>
          <a:r>
            <a:rPr lang="zh-TW" altLang="en-US" dirty="0"/>
            <a:t>」登錄資料以</a:t>
          </a:r>
          <a:r>
            <a:rPr lang="zh-TW" altLang="en-US" b="1" dirty="0"/>
            <a:t>提醒</a:t>
          </a:r>
          <a:r>
            <a:rPr lang="zh-TW" altLang="en-US" dirty="0"/>
            <a:t>學生。</a:t>
          </a:r>
        </a:p>
      </dgm:t>
    </dgm:pt>
    <dgm:pt modelId="{3C76548E-821A-419D-BE51-296D54CAC4C2}" type="parTrans" cxnId="{85574E2D-6D15-4D2F-B0F1-B8E7A4E37C57}">
      <dgm:prSet/>
      <dgm:spPr/>
      <dgm:t>
        <a:bodyPr/>
        <a:lstStyle/>
        <a:p>
          <a:endParaRPr lang="zh-TW" altLang="en-US"/>
        </a:p>
      </dgm:t>
    </dgm:pt>
    <dgm:pt modelId="{F1A98ECF-8219-4657-93C0-EED9E0463C59}" type="sibTrans" cxnId="{85574E2D-6D15-4D2F-B0F1-B8E7A4E37C57}">
      <dgm:prSet/>
      <dgm:spPr/>
      <dgm:t>
        <a:bodyPr/>
        <a:lstStyle/>
        <a:p>
          <a:endParaRPr lang="zh-TW" altLang="en-US"/>
        </a:p>
      </dgm:t>
    </dgm:pt>
    <dgm:pt modelId="{4F47DC7B-16CF-4FD2-9514-5A3253661CD8}">
      <dgm:prSet/>
      <dgm:spPr/>
      <dgm:t>
        <a:bodyPr/>
        <a:lstStyle/>
        <a:p>
          <a:r>
            <a:rPr lang="zh-TW" altLang="en-US" dirty="0"/>
            <a:t>教師填寫內容會顯示在學生的</a:t>
          </a:r>
          <a:r>
            <a:rPr lang="zh-TW" altLang="en-US" b="1" dirty="0"/>
            <a:t>電子學習履歷</a:t>
          </a:r>
          <a:r>
            <a:rPr lang="en-US" altLang="zh-TW" b="1" dirty="0"/>
            <a:t>-</a:t>
          </a:r>
          <a:r>
            <a:rPr lang="zh-TW" altLang="en-US" b="1" dirty="0"/>
            <a:t>重要資訊</a:t>
          </a:r>
        </a:p>
      </dgm:t>
    </dgm:pt>
    <dgm:pt modelId="{45A562C7-F3C7-411A-877C-94223DE40A6F}" type="parTrans" cxnId="{2933064E-EE1B-4BAE-85A0-ED809B498693}">
      <dgm:prSet/>
      <dgm:spPr/>
      <dgm:t>
        <a:bodyPr/>
        <a:lstStyle/>
        <a:p>
          <a:endParaRPr lang="zh-TW" altLang="en-US"/>
        </a:p>
      </dgm:t>
    </dgm:pt>
    <dgm:pt modelId="{395AF6C1-2F86-45D6-B840-9EA5A0F398F0}" type="sibTrans" cxnId="{2933064E-EE1B-4BAE-85A0-ED809B498693}">
      <dgm:prSet/>
      <dgm:spPr/>
      <dgm:t>
        <a:bodyPr/>
        <a:lstStyle/>
        <a:p>
          <a:endParaRPr lang="zh-TW" altLang="en-US"/>
        </a:p>
      </dgm:t>
    </dgm:pt>
    <dgm:pt modelId="{95B7ED0F-9493-431D-8C00-5D7F08D0ECDC}">
      <dgm:prSet/>
      <dgm:spPr/>
      <dgm:t>
        <a:bodyPr/>
        <a:lstStyle/>
        <a:p>
          <a:r>
            <a:rPr lang="zh-TW" altLang="en-US" dirty="0"/>
            <a:t>系所端檢視學生所有學習成效不佳內容並彙整，若符合預警條件則可將學生</a:t>
          </a:r>
          <a:r>
            <a:rPr lang="zh-TW" altLang="en-US" b="1" dirty="0"/>
            <a:t>列入預警名單</a:t>
          </a:r>
          <a:r>
            <a:rPr lang="zh-TW" altLang="en-US" dirty="0"/>
            <a:t>，並發送</a:t>
          </a:r>
          <a:r>
            <a:rPr lang="zh-TW" altLang="en-US" b="1" dirty="0"/>
            <a:t>通知信</a:t>
          </a:r>
          <a:r>
            <a:rPr lang="zh-TW" altLang="en-US" dirty="0"/>
            <a:t>給</a:t>
          </a:r>
          <a:r>
            <a:rPr lang="zh-TW" altLang="en-US" b="1" dirty="0"/>
            <a:t>導師、學生及家長</a:t>
          </a:r>
        </a:p>
      </dgm:t>
    </dgm:pt>
    <dgm:pt modelId="{5447CE21-393F-40CA-8B02-A99C614CF3F1}" type="parTrans" cxnId="{D58B915E-AB1B-4CF0-81F9-0AFC6AC1B971}">
      <dgm:prSet/>
      <dgm:spPr/>
      <dgm:t>
        <a:bodyPr/>
        <a:lstStyle/>
        <a:p>
          <a:endParaRPr lang="zh-TW" altLang="en-US"/>
        </a:p>
      </dgm:t>
    </dgm:pt>
    <dgm:pt modelId="{A1FE3B5F-628B-44CE-8A94-18636A04C913}" type="sibTrans" cxnId="{D58B915E-AB1B-4CF0-81F9-0AFC6AC1B971}">
      <dgm:prSet/>
      <dgm:spPr/>
      <dgm:t>
        <a:bodyPr/>
        <a:lstStyle/>
        <a:p>
          <a:endParaRPr lang="zh-TW" altLang="en-US"/>
        </a:p>
      </dgm:t>
    </dgm:pt>
    <dgm:pt modelId="{56D4D382-72B8-49A3-A071-F5E6A4C6CA52}">
      <dgm:prSet/>
      <dgm:spPr/>
      <dgm:t>
        <a:bodyPr/>
        <a:lstStyle/>
        <a:p>
          <a:r>
            <a:rPr lang="zh-TW" altLang="en-US" dirty="0"/>
            <a:t>若學生需要導師另外晤談，請系所端將其「</a:t>
          </a:r>
          <a:r>
            <a:rPr lang="zh-TW" altLang="en-US" b="1" dirty="0"/>
            <a:t>加入輔導</a:t>
          </a:r>
          <a:r>
            <a:rPr lang="zh-TW" altLang="en-US" dirty="0"/>
            <a:t>」，</a:t>
          </a:r>
          <a:r>
            <a:rPr lang="zh-TW" altLang="en-US" b="1" dirty="0"/>
            <a:t>導師</a:t>
          </a:r>
          <a:r>
            <a:rPr lang="zh-TW" altLang="en-US" dirty="0"/>
            <a:t>晤談後可至「</a:t>
          </a:r>
          <a:r>
            <a:rPr lang="zh-TW" altLang="en-US" b="1" dirty="0"/>
            <a:t>學生學習檔案查詢系統</a:t>
          </a:r>
          <a:r>
            <a:rPr lang="zh-TW" altLang="en-US" dirty="0"/>
            <a:t>」填寫</a:t>
          </a:r>
          <a:r>
            <a:rPr lang="zh-TW" altLang="en-US" b="1" dirty="0"/>
            <a:t>晤談紀錄</a:t>
          </a:r>
          <a:r>
            <a:rPr lang="zh-TW" altLang="en-US" dirty="0"/>
            <a:t>。</a:t>
          </a:r>
        </a:p>
      </dgm:t>
    </dgm:pt>
    <dgm:pt modelId="{B8571E0A-A7D4-49EC-879E-DA1009999DCE}" type="parTrans" cxnId="{3DF88DFD-CF18-4FBC-81C8-77A9D2422E5E}">
      <dgm:prSet/>
      <dgm:spPr/>
      <dgm:t>
        <a:bodyPr/>
        <a:lstStyle/>
        <a:p>
          <a:endParaRPr lang="zh-TW" altLang="en-US"/>
        </a:p>
      </dgm:t>
    </dgm:pt>
    <dgm:pt modelId="{B282DF09-3F26-4EDA-930E-013F0F376A41}" type="sibTrans" cxnId="{3DF88DFD-CF18-4FBC-81C8-77A9D2422E5E}">
      <dgm:prSet/>
      <dgm:spPr/>
      <dgm:t>
        <a:bodyPr/>
        <a:lstStyle/>
        <a:p>
          <a:endParaRPr lang="zh-TW" altLang="en-US"/>
        </a:p>
      </dgm:t>
    </dgm:pt>
    <dgm:pt modelId="{63B5094C-9196-4D10-96C0-2D625F2F3DE7}" type="pres">
      <dgm:prSet presAssocID="{B61C3CED-4108-4400-989C-1681976CD1E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40CF95-2E11-4A37-9658-D70EE86BAE61}" type="pres">
      <dgm:prSet presAssocID="{76FC75D8-8085-4237-87E8-E44731FE644A}" presName="parentLin" presStyleCnt="0"/>
      <dgm:spPr/>
    </dgm:pt>
    <dgm:pt modelId="{8B234D6B-D392-4DA0-B12A-2816A07FA6D7}" type="pres">
      <dgm:prSet presAssocID="{76FC75D8-8085-4237-87E8-E44731FE644A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551D2858-6BDF-4547-96BE-EE4AC607E428}" type="pres">
      <dgm:prSet presAssocID="{76FC75D8-8085-4237-87E8-E44731FE64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4CA1CA-CC67-49E9-BC81-3DF57982159E}" type="pres">
      <dgm:prSet presAssocID="{76FC75D8-8085-4237-87E8-E44731FE644A}" presName="negativeSpace" presStyleCnt="0"/>
      <dgm:spPr/>
    </dgm:pt>
    <dgm:pt modelId="{CC32D5E1-613E-442E-A8F4-6F82AB7EAC51}" type="pres">
      <dgm:prSet presAssocID="{76FC75D8-8085-4237-87E8-E44731FE644A}" presName="childText" presStyleLbl="conFgAcc1" presStyleIdx="0" presStyleCnt="3" custLinFactNeighborX="1817" custLinFactNeighborY="-379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69752E-F924-45F1-9158-9CEAB9CD8E9C}" type="pres">
      <dgm:prSet presAssocID="{ED3E125E-62E5-4ED7-8EAD-C91FA09E23CE}" presName="spaceBetweenRectangles" presStyleCnt="0"/>
      <dgm:spPr/>
    </dgm:pt>
    <dgm:pt modelId="{38FC2792-9D55-4B2C-AC56-7D8BA9438AB1}" type="pres">
      <dgm:prSet presAssocID="{54614DAE-F272-4592-A172-4015758FC76B}" presName="parentLin" presStyleCnt="0"/>
      <dgm:spPr/>
    </dgm:pt>
    <dgm:pt modelId="{9A7F8367-4A88-4185-A047-7D8B2E7AFB81}" type="pres">
      <dgm:prSet presAssocID="{54614DAE-F272-4592-A172-4015758FC76B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90D4824A-75F9-4DAC-87A9-0624DCFF42D6}" type="pres">
      <dgm:prSet presAssocID="{54614DAE-F272-4592-A172-4015758FC7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770536-847C-48CE-9AF2-21DD85EE5342}" type="pres">
      <dgm:prSet presAssocID="{54614DAE-F272-4592-A172-4015758FC76B}" presName="negativeSpace" presStyleCnt="0"/>
      <dgm:spPr/>
    </dgm:pt>
    <dgm:pt modelId="{5FA4353F-B478-4358-9142-516F834F28AC}" type="pres">
      <dgm:prSet presAssocID="{54614DAE-F272-4592-A172-4015758FC76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77DDAA-C989-4F22-9153-67B426DBB45A}" type="pres">
      <dgm:prSet presAssocID="{52AEC4DE-728C-41B1-B809-7C2B89CD653D}" presName="spaceBetweenRectangles" presStyleCnt="0"/>
      <dgm:spPr/>
    </dgm:pt>
    <dgm:pt modelId="{79277BE8-CDE2-40B0-B7F3-9BDEB4320E62}" type="pres">
      <dgm:prSet presAssocID="{CD2A1BDC-BC89-4A48-81CF-EF3059AD9CFF}" presName="parentLin" presStyleCnt="0"/>
      <dgm:spPr/>
    </dgm:pt>
    <dgm:pt modelId="{27CC8249-CAC2-4917-911D-6F2E574BF7BB}" type="pres">
      <dgm:prSet presAssocID="{CD2A1BDC-BC89-4A48-81CF-EF3059AD9CFF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10AEAFF8-51E0-4268-AC37-83F836F41071}" type="pres">
      <dgm:prSet presAssocID="{CD2A1BDC-BC89-4A48-81CF-EF3059AD9C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1399E5-CFF0-46DB-AEBA-51C63F0660F6}" type="pres">
      <dgm:prSet presAssocID="{CD2A1BDC-BC89-4A48-81CF-EF3059AD9CFF}" presName="negativeSpace" presStyleCnt="0"/>
      <dgm:spPr/>
    </dgm:pt>
    <dgm:pt modelId="{95C0A356-E224-4F04-AE97-2214912BCB2E}" type="pres">
      <dgm:prSet presAssocID="{CD2A1BDC-BC89-4A48-81CF-EF3059AD9CF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16FDA2-4442-4737-820B-4CAC6781CAA1}" type="presOf" srcId="{76FC75D8-8085-4237-87E8-E44731FE644A}" destId="{8B234D6B-D392-4DA0-B12A-2816A07FA6D7}" srcOrd="0" destOrd="0" presId="urn:microsoft.com/office/officeart/2005/8/layout/list1"/>
    <dgm:cxn modelId="{5B7757AA-051F-4115-8C16-0C28B45DF0D5}" type="presOf" srcId="{56D4D382-72B8-49A3-A071-F5E6A4C6CA52}" destId="{95C0A356-E224-4F04-AE97-2214912BCB2E}" srcOrd="0" destOrd="0" presId="urn:microsoft.com/office/officeart/2005/8/layout/list1"/>
    <dgm:cxn modelId="{3DF88DFD-CF18-4FBC-81C8-77A9D2422E5E}" srcId="{CD2A1BDC-BC89-4A48-81CF-EF3059AD9CFF}" destId="{56D4D382-72B8-49A3-A071-F5E6A4C6CA52}" srcOrd="0" destOrd="0" parTransId="{B8571E0A-A7D4-49EC-879E-DA1009999DCE}" sibTransId="{B282DF09-3F26-4EDA-930E-013F0F376A41}"/>
    <dgm:cxn modelId="{DD7B6A4A-BFF1-4585-BFF3-FCFF1D9A71AD}" srcId="{B61C3CED-4108-4400-989C-1681976CD1EA}" destId="{76FC75D8-8085-4237-87E8-E44731FE644A}" srcOrd="0" destOrd="0" parTransId="{E99C105B-7711-47A6-BF3B-9A7C1867F940}" sibTransId="{ED3E125E-62E5-4ED7-8EAD-C91FA09E23CE}"/>
    <dgm:cxn modelId="{87A3CCF0-1863-46C2-9B08-9B42C5AF46E8}" type="presOf" srcId="{76FC75D8-8085-4237-87E8-E44731FE644A}" destId="{551D2858-6BDF-4547-96BE-EE4AC607E428}" srcOrd="1" destOrd="0" presId="urn:microsoft.com/office/officeart/2005/8/layout/list1"/>
    <dgm:cxn modelId="{D7CD37CD-0628-46CC-A578-A4BA7A44C16F}" type="presOf" srcId="{412B5B4C-A166-453B-851C-5A1951393E58}" destId="{CC32D5E1-613E-442E-A8F4-6F82AB7EAC51}" srcOrd="0" destOrd="0" presId="urn:microsoft.com/office/officeart/2005/8/layout/list1"/>
    <dgm:cxn modelId="{AD8D2052-28FF-4E17-AE6E-28C050F82777}" type="presOf" srcId="{CD2A1BDC-BC89-4A48-81CF-EF3059AD9CFF}" destId="{27CC8249-CAC2-4917-911D-6F2E574BF7BB}" srcOrd="0" destOrd="0" presId="urn:microsoft.com/office/officeart/2005/8/layout/list1"/>
    <dgm:cxn modelId="{B31C504F-8DA3-4F4A-AE5D-2725FE526E99}" type="presOf" srcId="{CD2A1BDC-BC89-4A48-81CF-EF3059AD9CFF}" destId="{10AEAFF8-51E0-4268-AC37-83F836F41071}" srcOrd="1" destOrd="0" presId="urn:microsoft.com/office/officeart/2005/8/layout/list1"/>
    <dgm:cxn modelId="{BDBE3CA8-82A8-4AFA-ADE2-D11E56DE54FB}" srcId="{B61C3CED-4108-4400-989C-1681976CD1EA}" destId="{54614DAE-F272-4592-A172-4015758FC76B}" srcOrd="1" destOrd="0" parTransId="{89D1EB66-5585-4E3C-8829-6BAB2E39CF80}" sibTransId="{52AEC4DE-728C-41B1-B809-7C2B89CD653D}"/>
    <dgm:cxn modelId="{2933064E-EE1B-4BAE-85A0-ED809B498693}" srcId="{76FC75D8-8085-4237-87E8-E44731FE644A}" destId="{4F47DC7B-16CF-4FD2-9514-5A3253661CD8}" srcOrd="1" destOrd="0" parTransId="{45A562C7-F3C7-411A-877C-94223DE40A6F}" sibTransId="{395AF6C1-2F86-45D6-B840-9EA5A0F398F0}"/>
    <dgm:cxn modelId="{024681C3-7D2B-48CC-8D19-E9F8F132E3AA}" type="presOf" srcId="{B61C3CED-4108-4400-989C-1681976CD1EA}" destId="{63B5094C-9196-4D10-96C0-2D625F2F3DE7}" srcOrd="0" destOrd="0" presId="urn:microsoft.com/office/officeart/2005/8/layout/list1"/>
    <dgm:cxn modelId="{2A2047D0-7F86-4716-8551-3F3625BCE344}" type="presOf" srcId="{4F47DC7B-16CF-4FD2-9514-5A3253661CD8}" destId="{CC32D5E1-613E-442E-A8F4-6F82AB7EAC51}" srcOrd="0" destOrd="1" presId="urn:microsoft.com/office/officeart/2005/8/layout/list1"/>
    <dgm:cxn modelId="{12D336FF-AC94-400F-9EA7-17884B94EA25}" srcId="{B61C3CED-4108-4400-989C-1681976CD1EA}" destId="{CD2A1BDC-BC89-4A48-81CF-EF3059AD9CFF}" srcOrd="2" destOrd="0" parTransId="{035E8859-1BC9-4F34-A7D2-8036E3F40563}" sibTransId="{716E2AFD-8805-41E3-9E82-AF014822F2B8}"/>
    <dgm:cxn modelId="{BFB2E6E9-FB74-441B-9505-654F8F026BA5}" type="presOf" srcId="{54614DAE-F272-4592-A172-4015758FC76B}" destId="{90D4824A-75F9-4DAC-87A9-0624DCFF42D6}" srcOrd="1" destOrd="0" presId="urn:microsoft.com/office/officeart/2005/8/layout/list1"/>
    <dgm:cxn modelId="{D58B915E-AB1B-4CF0-81F9-0AFC6AC1B971}" srcId="{54614DAE-F272-4592-A172-4015758FC76B}" destId="{95B7ED0F-9493-431D-8C00-5D7F08D0ECDC}" srcOrd="0" destOrd="0" parTransId="{5447CE21-393F-40CA-8B02-A99C614CF3F1}" sibTransId="{A1FE3B5F-628B-44CE-8A94-18636A04C913}"/>
    <dgm:cxn modelId="{85574E2D-6D15-4D2F-B0F1-B8E7A4E37C57}" srcId="{76FC75D8-8085-4237-87E8-E44731FE644A}" destId="{412B5B4C-A166-453B-851C-5A1951393E58}" srcOrd="0" destOrd="0" parTransId="{3C76548E-821A-419D-BE51-296D54CAC4C2}" sibTransId="{F1A98ECF-8219-4657-93C0-EED9E0463C59}"/>
    <dgm:cxn modelId="{D938A195-49AC-4188-A8CE-13567F130B8F}" type="presOf" srcId="{95B7ED0F-9493-431D-8C00-5D7F08D0ECDC}" destId="{5FA4353F-B478-4358-9142-516F834F28AC}" srcOrd="0" destOrd="0" presId="urn:microsoft.com/office/officeart/2005/8/layout/list1"/>
    <dgm:cxn modelId="{D6242532-7BFC-47F5-8098-3D4FF43ADB98}" type="presOf" srcId="{54614DAE-F272-4592-A172-4015758FC76B}" destId="{9A7F8367-4A88-4185-A047-7D8B2E7AFB81}" srcOrd="0" destOrd="0" presId="urn:microsoft.com/office/officeart/2005/8/layout/list1"/>
    <dgm:cxn modelId="{0019A020-9107-431B-94CA-C1BA22C38F2F}" type="presParOf" srcId="{63B5094C-9196-4D10-96C0-2D625F2F3DE7}" destId="{0440CF95-2E11-4A37-9658-D70EE86BAE61}" srcOrd="0" destOrd="0" presId="urn:microsoft.com/office/officeart/2005/8/layout/list1"/>
    <dgm:cxn modelId="{207AB49E-4F79-492D-B082-C92B2977F66E}" type="presParOf" srcId="{0440CF95-2E11-4A37-9658-D70EE86BAE61}" destId="{8B234D6B-D392-4DA0-B12A-2816A07FA6D7}" srcOrd="0" destOrd="0" presId="urn:microsoft.com/office/officeart/2005/8/layout/list1"/>
    <dgm:cxn modelId="{8C59AC74-570D-4D6C-A71E-CC355136E230}" type="presParOf" srcId="{0440CF95-2E11-4A37-9658-D70EE86BAE61}" destId="{551D2858-6BDF-4547-96BE-EE4AC607E428}" srcOrd="1" destOrd="0" presId="urn:microsoft.com/office/officeart/2005/8/layout/list1"/>
    <dgm:cxn modelId="{E0C21228-46A7-4809-BF6A-A07FBC09EF89}" type="presParOf" srcId="{63B5094C-9196-4D10-96C0-2D625F2F3DE7}" destId="{0A4CA1CA-CC67-49E9-BC81-3DF57982159E}" srcOrd="1" destOrd="0" presId="urn:microsoft.com/office/officeart/2005/8/layout/list1"/>
    <dgm:cxn modelId="{4C8C4099-3187-40E4-BF4F-38AA31D941E4}" type="presParOf" srcId="{63B5094C-9196-4D10-96C0-2D625F2F3DE7}" destId="{CC32D5E1-613E-442E-A8F4-6F82AB7EAC51}" srcOrd="2" destOrd="0" presId="urn:microsoft.com/office/officeart/2005/8/layout/list1"/>
    <dgm:cxn modelId="{E9A69C31-9757-46F4-B0BB-A21B18326AA5}" type="presParOf" srcId="{63B5094C-9196-4D10-96C0-2D625F2F3DE7}" destId="{7769752E-F924-45F1-9158-9CEAB9CD8E9C}" srcOrd="3" destOrd="0" presId="urn:microsoft.com/office/officeart/2005/8/layout/list1"/>
    <dgm:cxn modelId="{5970E291-832F-4AD8-9F64-8E985787BCCB}" type="presParOf" srcId="{63B5094C-9196-4D10-96C0-2D625F2F3DE7}" destId="{38FC2792-9D55-4B2C-AC56-7D8BA9438AB1}" srcOrd="4" destOrd="0" presId="urn:microsoft.com/office/officeart/2005/8/layout/list1"/>
    <dgm:cxn modelId="{B75EE1F1-2155-460F-B005-A7879969D4E3}" type="presParOf" srcId="{38FC2792-9D55-4B2C-AC56-7D8BA9438AB1}" destId="{9A7F8367-4A88-4185-A047-7D8B2E7AFB81}" srcOrd="0" destOrd="0" presId="urn:microsoft.com/office/officeart/2005/8/layout/list1"/>
    <dgm:cxn modelId="{460CDE38-3AAA-4EFA-A943-7DD9CB60EA43}" type="presParOf" srcId="{38FC2792-9D55-4B2C-AC56-7D8BA9438AB1}" destId="{90D4824A-75F9-4DAC-87A9-0624DCFF42D6}" srcOrd="1" destOrd="0" presId="urn:microsoft.com/office/officeart/2005/8/layout/list1"/>
    <dgm:cxn modelId="{C2B5D853-CC13-4475-BADA-2C64CF9F343E}" type="presParOf" srcId="{63B5094C-9196-4D10-96C0-2D625F2F3DE7}" destId="{CE770536-847C-48CE-9AF2-21DD85EE5342}" srcOrd="5" destOrd="0" presId="urn:microsoft.com/office/officeart/2005/8/layout/list1"/>
    <dgm:cxn modelId="{C7375187-E458-4DD4-8D0A-79732075626C}" type="presParOf" srcId="{63B5094C-9196-4D10-96C0-2D625F2F3DE7}" destId="{5FA4353F-B478-4358-9142-516F834F28AC}" srcOrd="6" destOrd="0" presId="urn:microsoft.com/office/officeart/2005/8/layout/list1"/>
    <dgm:cxn modelId="{37B4E6F0-F1D6-44E2-AF47-88EFC9CE658A}" type="presParOf" srcId="{63B5094C-9196-4D10-96C0-2D625F2F3DE7}" destId="{3277DDAA-C989-4F22-9153-67B426DBB45A}" srcOrd="7" destOrd="0" presId="urn:microsoft.com/office/officeart/2005/8/layout/list1"/>
    <dgm:cxn modelId="{7D0E7F34-9EA4-44EE-B402-080C59DF225F}" type="presParOf" srcId="{63B5094C-9196-4D10-96C0-2D625F2F3DE7}" destId="{79277BE8-CDE2-40B0-B7F3-9BDEB4320E62}" srcOrd="8" destOrd="0" presId="urn:microsoft.com/office/officeart/2005/8/layout/list1"/>
    <dgm:cxn modelId="{212B51CF-9798-45AF-8CE2-1A2BAC061A12}" type="presParOf" srcId="{79277BE8-CDE2-40B0-B7F3-9BDEB4320E62}" destId="{27CC8249-CAC2-4917-911D-6F2E574BF7BB}" srcOrd="0" destOrd="0" presId="urn:microsoft.com/office/officeart/2005/8/layout/list1"/>
    <dgm:cxn modelId="{8A240C4F-580B-4320-B648-7B97293463F9}" type="presParOf" srcId="{79277BE8-CDE2-40B0-B7F3-9BDEB4320E62}" destId="{10AEAFF8-51E0-4268-AC37-83F836F41071}" srcOrd="1" destOrd="0" presId="urn:microsoft.com/office/officeart/2005/8/layout/list1"/>
    <dgm:cxn modelId="{C787839C-5BD5-430D-AA69-C3E1AED2E2ED}" type="presParOf" srcId="{63B5094C-9196-4D10-96C0-2D625F2F3DE7}" destId="{BE1399E5-CFF0-46DB-AEBA-51C63F0660F6}" srcOrd="9" destOrd="0" presId="urn:microsoft.com/office/officeart/2005/8/layout/list1"/>
    <dgm:cxn modelId="{09232585-A97D-4D1F-8274-9CC8FF6C691B}" type="presParOf" srcId="{63B5094C-9196-4D10-96C0-2D625F2F3DE7}" destId="{95C0A356-E224-4F04-AE97-2214912BCB2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endParaRPr lang="en-US" altLang="zh-TW" dirty="0"/>
        </a:p>
        <a:p>
          <a:r>
            <a:rPr lang="en-US" altLang="zh-TW" dirty="0"/>
            <a:t>(8-1)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endParaRPr lang="en-US" altLang="zh-TW" dirty="0"/>
        </a:p>
        <a:p>
          <a:r>
            <a:rPr lang="en-US" altLang="zh-TW" dirty="0"/>
            <a:t>(8-2)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endParaRPr lang="en-US" altLang="zh-TW" dirty="0"/>
        </a:p>
        <a:p>
          <a:r>
            <a:rPr lang="en-US" altLang="zh-TW" dirty="0"/>
            <a:t>(8-3)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endParaRPr lang="en-US" altLang="zh-TW" dirty="0"/>
        </a:p>
        <a:p>
          <a:r>
            <a:rPr lang="en-US" altLang="zh-TW" dirty="0"/>
            <a:t>(8-4)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r>
            <a:rPr lang="en-US" altLang="zh-TW" dirty="0"/>
            <a:t/>
          </a:r>
          <a:br>
            <a:rPr lang="en-US" altLang="zh-TW" dirty="0"/>
          </a:br>
          <a:r>
            <a:rPr lang="en-US" altLang="zh-TW" dirty="0"/>
            <a:t>(8-5)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endParaRPr lang="en-US" altLang="zh-TW" dirty="0"/>
        </a:p>
        <a:p>
          <a:r>
            <a:rPr lang="en-US" altLang="zh-TW" dirty="0"/>
            <a:t>(8-6)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endParaRPr lang="en-US" altLang="zh-TW" dirty="0"/>
        </a:p>
        <a:p>
          <a:r>
            <a:rPr lang="en-US" altLang="zh-TW" dirty="0"/>
            <a:t>(8-7)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期中預警</a:t>
          </a:r>
          <a:endParaRPr lang="en-US" altLang="zh-TW" dirty="0"/>
        </a:p>
        <a:p>
          <a:r>
            <a:rPr lang="en-US" altLang="zh-TW" dirty="0"/>
            <a:t>(8-8)</a:t>
          </a:r>
          <a:endParaRPr lang="zh-TW" altLang="en-US" dirty="0"/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/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  <a:r>
            <a:rPr lang="en-US" altLang="zh-TW" dirty="0"/>
            <a:t>(7-1)</a:t>
          </a:r>
          <a:endParaRPr lang="zh-TW" altLang="en-US" dirty="0"/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  <a:r>
            <a:rPr lang="en-US" altLang="zh-TW" dirty="0"/>
            <a:t>(7-2)</a:t>
          </a:r>
          <a:endParaRPr lang="zh-TW" altLang="en-US" dirty="0"/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  <a:r>
            <a:rPr lang="en-US" altLang="zh-TW" dirty="0"/>
            <a:t>(7-3)</a:t>
          </a:r>
          <a:endParaRPr lang="zh-TW" altLang="en-US" dirty="0"/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  <a:r>
            <a:rPr lang="en-US" altLang="zh-TW" dirty="0"/>
            <a:t>(7-4)</a:t>
          </a:r>
          <a:endParaRPr lang="zh-TW" altLang="en-US" dirty="0"/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  <a:r>
            <a:rPr lang="en-US" altLang="zh-TW" dirty="0"/>
            <a:t>(7-5)</a:t>
          </a:r>
          <a:endParaRPr lang="zh-TW" altLang="en-US" dirty="0"/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  <a:r>
            <a:rPr lang="en-US" altLang="zh-TW" dirty="0"/>
            <a:t>(7-6)</a:t>
          </a:r>
          <a:endParaRPr lang="zh-TW" altLang="en-US" dirty="0"/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A8C1E9-5E0D-4A9C-9F6E-888AD0F4EB4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9C0B6BF-590B-4608-9C09-5B77EF49B2F9}">
      <dgm:prSet phldrT="[文字]"/>
      <dgm:spPr/>
      <dgm:t>
        <a:bodyPr/>
        <a:lstStyle/>
        <a:p>
          <a:r>
            <a:rPr lang="zh-TW" altLang="en-US" dirty="0"/>
            <a:t>學習成效不佳</a:t>
          </a:r>
          <a:r>
            <a:rPr lang="en-US" altLang="zh-TW" dirty="0"/>
            <a:t>(7-7)</a:t>
          </a:r>
          <a:endParaRPr lang="zh-TW" altLang="en-US" dirty="0"/>
        </a:p>
      </dgm:t>
    </dgm:pt>
    <dgm:pt modelId="{AB6FA1B7-0217-4C14-A221-413A181AF8D9}" type="par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21965F2A-D193-499D-A35A-9C51ABFD53CC}" type="sibTrans" cxnId="{0916F8A5-CD80-41D8-9013-473FB666FF2F}">
      <dgm:prSet/>
      <dgm:spPr/>
      <dgm:t>
        <a:bodyPr/>
        <a:lstStyle/>
        <a:p>
          <a:endParaRPr lang="zh-TW" altLang="en-US"/>
        </a:p>
      </dgm:t>
    </dgm:pt>
    <dgm:pt modelId="{D584F3E1-B8B9-49EB-A1F6-BD8B4F95B7DD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期中預警</a:t>
          </a:r>
        </a:p>
      </dgm:t>
    </dgm:pt>
    <dgm:pt modelId="{BDDDD1D1-629F-4CC5-9320-DBAC02D804DB}" type="par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04EDC5F-E5D7-49A9-8520-3F4943AC7F9B}" type="sibTrans" cxnId="{54C9C50C-3F0F-43A7-82B9-18ACBF53AC4D}">
      <dgm:prSet/>
      <dgm:spPr/>
      <dgm:t>
        <a:bodyPr/>
        <a:lstStyle/>
        <a:p>
          <a:endParaRPr lang="zh-TW" altLang="en-US"/>
        </a:p>
      </dgm:t>
    </dgm:pt>
    <dgm:pt modelId="{3DF37732-7CB3-4BA9-BD1E-337F4BAEA7F8}">
      <dgm:prSet phldrT="[文字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zh-TW" altLang="en-US" dirty="0"/>
            <a:t>輔導</a:t>
          </a:r>
        </a:p>
      </dgm:t>
    </dgm:pt>
    <dgm:pt modelId="{F7442A4A-9528-4AD5-91BB-5C4843D4BE99}" type="par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B508DE00-204C-4D5D-A18C-B003B8746CBB}" type="sibTrans" cxnId="{C62A3D2E-61ED-48EF-91DA-4327A1BBFF4A}">
      <dgm:prSet/>
      <dgm:spPr/>
      <dgm:t>
        <a:bodyPr/>
        <a:lstStyle/>
        <a:p>
          <a:endParaRPr lang="zh-TW" altLang="en-US"/>
        </a:p>
      </dgm:t>
    </dgm:pt>
    <dgm:pt modelId="{590E600C-43E5-4EC0-A99A-D69B643C4055}" type="pres">
      <dgm:prSet presAssocID="{FDA8C1E9-5E0D-4A9C-9F6E-888AD0F4EB47}" presName="Name0" presStyleCnt="0">
        <dgm:presLayoutVars>
          <dgm:dir/>
          <dgm:animLvl val="lvl"/>
          <dgm:resizeHandles val="exact"/>
        </dgm:presLayoutVars>
      </dgm:prSet>
      <dgm:spPr/>
    </dgm:pt>
    <dgm:pt modelId="{38D020BE-E29C-4A70-B3F0-5A3AF0FBDA8B}" type="pres">
      <dgm:prSet presAssocID="{F9C0B6BF-590B-4608-9C09-5B77EF49B2F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AB55ED-D50A-4AA4-8916-C5D951FB70E4}" type="pres">
      <dgm:prSet presAssocID="{21965F2A-D193-499D-A35A-9C51ABFD53CC}" presName="parTxOnlySpace" presStyleCnt="0"/>
      <dgm:spPr/>
    </dgm:pt>
    <dgm:pt modelId="{E1FFFCC8-4615-4F3F-9D2B-8E7A75E421D7}" type="pres">
      <dgm:prSet presAssocID="{D584F3E1-B8B9-49EB-A1F6-BD8B4F95B7D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FAC5B2-D697-48B8-8C63-BDC47816665B}" type="pres">
      <dgm:prSet presAssocID="{304EDC5F-E5D7-49A9-8520-3F4943AC7F9B}" presName="parTxOnlySpace" presStyleCnt="0"/>
      <dgm:spPr/>
    </dgm:pt>
    <dgm:pt modelId="{C6885221-7C50-495C-B6CA-98153FAB520B}" type="pres">
      <dgm:prSet presAssocID="{3DF37732-7CB3-4BA9-BD1E-337F4BAEA7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916F8A5-CD80-41D8-9013-473FB666FF2F}" srcId="{FDA8C1E9-5E0D-4A9C-9F6E-888AD0F4EB47}" destId="{F9C0B6BF-590B-4608-9C09-5B77EF49B2F9}" srcOrd="0" destOrd="0" parTransId="{AB6FA1B7-0217-4C14-A221-413A181AF8D9}" sibTransId="{21965F2A-D193-499D-A35A-9C51ABFD53CC}"/>
    <dgm:cxn modelId="{697FE282-CC59-4573-B30B-9BDFEB6A18D9}" type="presOf" srcId="{F9C0B6BF-590B-4608-9C09-5B77EF49B2F9}" destId="{38D020BE-E29C-4A70-B3F0-5A3AF0FBDA8B}" srcOrd="0" destOrd="0" presId="urn:microsoft.com/office/officeart/2005/8/layout/chevron1"/>
    <dgm:cxn modelId="{A31B978D-15C9-4DF7-B310-25FC9E61E915}" type="presOf" srcId="{FDA8C1E9-5E0D-4A9C-9F6E-888AD0F4EB47}" destId="{590E600C-43E5-4EC0-A99A-D69B643C4055}" srcOrd="0" destOrd="0" presId="urn:microsoft.com/office/officeart/2005/8/layout/chevron1"/>
    <dgm:cxn modelId="{3CD5AB95-724C-48CC-9519-D89974102419}" type="presOf" srcId="{D584F3E1-B8B9-49EB-A1F6-BD8B4F95B7DD}" destId="{E1FFFCC8-4615-4F3F-9D2B-8E7A75E421D7}" srcOrd="0" destOrd="0" presId="urn:microsoft.com/office/officeart/2005/8/layout/chevron1"/>
    <dgm:cxn modelId="{54C9C50C-3F0F-43A7-82B9-18ACBF53AC4D}" srcId="{FDA8C1E9-5E0D-4A9C-9F6E-888AD0F4EB47}" destId="{D584F3E1-B8B9-49EB-A1F6-BD8B4F95B7DD}" srcOrd="1" destOrd="0" parTransId="{BDDDD1D1-629F-4CC5-9320-DBAC02D804DB}" sibTransId="{304EDC5F-E5D7-49A9-8520-3F4943AC7F9B}"/>
    <dgm:cxn modelId="{E5395C84-94A3-41E0-BD32-B3D3F1A42868}" type="presOf" srcId="{3DF37732-7CB3-4BA9-BD1E-337F4BAEA7F8}" destId="{C6885221-7C50-495C-B6CA-98153FAB520B}" srcOrd="0" destOrd="0" presId="urn:microsoft.com/office/officeart/2005/8/layout/chevron1"/>
    <dgm:cxn modelId="{C62A3D2E-61ED-48EF-91DA-4327A1BBFF4A}" srcId="{FDA8C1E9-5E0D-4A9C-9F6E-888AD0F4EB47}" destId="{3DF37732-7CB3-4BA9-BD1E-337F4BAEA7F8}" srcOrd="2" destOrd="0" parTransId="{F7442A4A-9528-4AD5-91BB-5C4843D4BE99}" sibTransId="{B508DE00-204C-4D5D-A18C-B003B8746CBB}"/>
    <dgm:cxn modelId="{F4B53C9C-8C78-4DA5-97A8-4E21E8259467}" type="presParOf" srcId="{590E600C-43E5-4EC0-A99A-D69B643C4055}" destId="{38D020BE-E29C-4A70-B3F0-5A3AF0FBDA8B}" srcOrd="0" destOrd="0" presId="urn:microsoft.com/office/officeart/2005/8/layout/chevron1"/>
    <dgm:cxn modelId="{D3537D5A-370A-431F-9D7E-F35C3D281A97}" type="presParOf" srcId="{590E600C-43E5-4EC0-A99A-D69B643C4055}" destId="{1BAB55ED-D50A-4AA4-8916-C5D951FB70E4}" srcOrd="1" destOrd="0" presId="urn:microsoft.com/office/officeart/2005/8/layout/chevron1"/>
    <dgm:cxn modelId="{0272D086-3D47-4991-A037-8A5123127C3D}" type="presParOf" srcId="{590E600C-43E5-4EC0-A99A-D69B643C4055}" destId="{E1FFFCC8-4615-4F3F-9D2B-8E7A75E421D7}" srcOrd="2" destOrd="0" presId="urn:microsoft.com/office/officeart/2005/8/layout/chevron1"/>
    <dgm:cxn modelId="{EDE706F8-8833-4703-BCC3-8130E92074AF}" type="presParOf" srcId="{590E600C-43E5-4EC0-A99A-D69B643C4055}" destId="{2FFAC5B2-D697-48B8-8C63-BDC47816665B}" srcOrd="3" destOrd="0" presId="urn:microsoft.com/office/officeart/2005/8/layout/chevron1"/>
    <dgm:cxn modelId="{92B3259D-8359-486A-91D7-014E813E4717}" type="presParOf" srcId="{590E600C-43E5-4EC0-A99A-D69B643C4055}" destId="{C6885221-7C50-495C-B6CA-98153FAB52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2D5E1-613E-442E-A8F4-6F82AB7EAC51}">
      <dsp:nvSpPr>
        <dsp:cNvPr id="0" name=""/>
        <dsp:cNvSpPr/>
      </dsp:nvSpPr>
      <dsp:spPr>
        <a:xfrm>
          <a:off x="0" y="205304"/>
          <a:ext cx="8496944" cy="146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3324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若學生課堂表現</a:t>
          </a:r>
          <a:r>
            <a:rPr lang="en-US" altLang="zh-TW" sz="1600" kern="1200" dirty="0"/>
            <a:t>(</a:t>
          </a:r>
          <a:r>
            <a:rPr lang="zh-TW" altLang="en-US" sz="1600" kern="1200" dirty="0"/>
            <a:t>如出席率、期中考成績</a:t>
          </a:r>
          <a:r>
            <a:rPr lang="en-US" altLang="zh-TW" sz="1600" kern="1200" dirty="0"/>
            <a:t>)</a:t>
          </a:r>
          <a:r>
            <a:rPr lang="zh-TW" altLang="en-US" sz="1600" kern="1200" dirty="0"/>
            <a:t>不佳，則</a:t>
          </a:r>
          <a:r>
            <a:rPr lang="zh-TW" altLang="en-US" sz="1600" b="1" kern="1200" dirty="0"/>
            <a:t>教師</a:t>
          </a:r>
          <a:r>
            <a:rPr lang="zh-TW" altLang="en-US" sz="1600" kern="1200" dirty="0"/>
            <a:t>可至「</a:t>
          </a:r>
          <a:r>
            <a:rPr lang="zh-TW" altLang="en-US" sz="1600" b="1" kern="1200" dirty="0"/>
            <a:t>課程學習成效不佳登錄系統</a:t>
          </a:r>
          <a:r>
            <a:rPr lang="zh-TW" altLang="en-US" sz="1600" kern="1200" dirty="0"/>
            <a:t>」登錄資料以</a:t>
          </a:r>
          <a:r>
            <a:rPr lang="zh-TW" altLang="en-US" sz="1600" b="1" kern="1200" dirty="0"/>
            <a:t>提醒</a:t>
          </a:r>
          <a:r>
            <a:rPr lang="zh-TW" altLang="en-US" sz="1600" kern="1200" dirty="0"/>
            <a:t>學生。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教師填寫內容會顯示在學生的</a:t>
          </a:r>
          <a:r>
            <a:rPr lang="zh-TW" altLang="en-US" sz="1600" b="1" kern="1200" dirty="0"/>
            <a:t>電子學習履歷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重要資訊</a:t>
          </a:r>
        </a:p>
      </dsp:txBody>
      <dsp:txXfrm>
        <a:off x="0" y="205304"/>
        <a:ext cx="8496944" cy="1461600"/>
      </dsp:txXfrm>
    </dsp:sp>
    <dsp:sp modelId="{551D2858-6BDF-4547-96BE-EE4AC607E428}">
      <dsp:nvSpPr>
        <dsp:cNvPr id="0" name=""/>
        <dsp:cNvSpPr/>
      </dsp:nvSpPr>
      <dsp:spPr>
        <a:xfrm>
          <a:off x="424847" y="1950"/>
          <a:ext cx="59478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學習成效不佳</a:t>
          </a:r>
        </a:p>
      </dsp:txBody>
      <dsp:txXfrm>
        <a:off x="447904" y="25007"/>
        <a:ext cx="5901746" cy="426206"/>
      </dsp:txXfrm>
    </dsp:sp>
    <dsp:sp modelId="{5FA4353F-B478-4358-9142-516F834F28AC}">
      <dsp:nvSpPr>
        <dsp:cNvPr id="0" name=""/>
        <dsp:cNvSpPr/>
      </dsp:nvSpPr>
      <dsp:spPr>
        <a:xfrm>
          <a:off x="0" y="2022270"/>
          <a:ext cx="8496944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3324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系所端檢視學生所有學習成效不佳內容並彙整，若符合預警條件則可將學生</a:t>
          </a:r>
          <a:r>
            <a:rPr lang="zh-TW" altLang="en-US" sz="1600" b="1" kern="1200" dirty="0"/>
            <a:t>列入預警名單</a:t>
          </a:r>
          <a:r>
            <a:rPr lang="zh-TW" altLang="en-US" sz="1600" kern="1200" dirty="0"/>
            <a:t>，並發送</a:t>
          </a:r>
          <a:r>
            <a:rPr lang="zh-TW" altLang="en-US" sz="1600" b="1" kern="1200" dirty="0"/>
            <a:t>通知信</a:t>
          </a:r>
          <a:r>
            <a:rPr lang="zh-TW" altLang="en-US" sz="1600" kern="1200" dirty="0"/>
            <a:t>給</a:t>
          </a:r>
          <a:r>
            <a:rPr lang="zh-TW" altLang="en-US" sz="1600" b="1" kern="1200" dirty="0"/>
            <a:t>導師、學生及家長</a:t>
          </a:r>
        </a:p>
      </dsp:txBody>
      <dsp:txXfrm>
        <a:off x="0" y="2022270"/>
        <a:ext cx="8496944" cy="1083600"/>
      </dsp:txXfrm>
    </dsp:sp>
    <dsp:sp modelId="{90D4824A-75F9-4DAC-87A9-0624DCFF42D6}">
      <dsp:nvSpPr>
        <dsp:cNvPr id="0" name=""/>
        <dsp:cNvSpPr/>
      </dsp:nvSpPr>
      <dsp:spPr>
        <a:xfrm>
          <a:off x="424847" y="1786110"/>
          <a:ext cx="59478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期中預警</a:t>
          </a:r>
        </a:p>
      </dsp:txBody>
      <dsp:txXfrm>
        <a:off x="447904" y="1809167"/>
        <a:ext cx="5901746" cy="426206"/>
      </dsp:txXfrm>
    </dsp:sp>
    <dsp:sp modelId="{95C0A356-E224-4F04-AE97-2214912BCB2E}">
      <dsp:nvSpPr>
        <dsp:cNvPr id="0" name=""/>
        <dsp:cNvSpPr/>
      </dsp:nvSpPr>
      <dsp:spPr>
        <a:xfrm>
          <a:off x="0" y="3428430"/>
          <a:ext cx="8496944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33324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/>
            <a:t>若學生需要導師另外晤談，請系所端將其「</a:t>
          </a:r>
          <a:r>
            <a:rPr lang="zh-TW" altLang="en-US" sz="1600" b="1" kern="1200" dirty="0"/>
            <a:t>加入輔導</a:t>
          </a:r>
          <a:r>
            <a:rPr lang="zh-TW" altLang="en-US" sz="1600" kern="1200" dirty="0"/>
            <a:t>」，</a:t>
          </a:r>
          <a:r>
            <a:rPr lang="zh-TW" altLang="en-US" sz="1600" b="1" kern="1200" dirty="0"/>
            <a:t>導師</a:t>
          </a:r>
          <a:r>
            <a:rPr lang="zh-TW" altLang="en-US" sz="1600" kern="1200" dirty="0"/>
            <a:t>晤談後可至「</a:t>
          </a:r>
          <a:r>
            <a:rPr lang="zh-TW" altLang="en-US" sz="1600" b="1" kern="1200" dirty="0"/>
            <a:t>學生學習檔案查詢系統</a:t>
          </a:r>
          <a:r>
            <a:rPr lang="zh-TW" altLang="en-US" sz="1600" kern="1200" dirty="0"/>
            <a:t>」填寫</a:t>
          </a:r>
          <a:r>
            <a:rPr lang="zh-TW" altLang="en-US" sz="1600" b="1" kern="1200" dirty="0"/>
            <a:t>晤談紀錄</a:t>
          </a:r>
          <a:r>
            <a:rPr lang="zh-TW" altLang="en-US" sz="1600" kern="1200" dirty="0"/>
            <a:t>。</a:t>
          </a:r>
        </a:p>
      </dsp:txBody>
      <dsp:txXfrm>
        <a:off x="0" y="3428430"/>
        <a:ext cx="8496944" cy="1083600"/>
      </dsp:txXfrm>
    </dsp:sp>
    <dsp:sp modelId="{10AEAFF8-51E0-4268-AC37-83F836F41071}">
      <dsp:nvSpPr>
        <dsp:cNvPr id="0" name=""/>
        <dsp:cNvSpPr/>
      </dsp:nvSpPr>
      <dsp:spPr>
        <a:xfrm>
          <a:off x="424847" y="3192270"/>
          <a:ext cx="594786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/>
            <a:t>輔導</a:t>
          </a:r>
        </a:p>
      </dsp:txBody>
      <dsp:txXfrm>
        <a:off x="447904" y="3215327"/>
        <a:ext cx="5901746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endParaRPr lang="en-US" altLang="zh-TW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(8-1)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endParaRPr lang="en-US" altLang="zh-TW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(8-2)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endParaRPr lang="en-US" altLang="zh-TW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(8-3)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endParaRPr lang="en-US" altLang="zh-TW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(8-4)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r>
            <a:rPr lang="en-US" altLang="zh-TW" sz="2700" kern="1200" dirty="0"/>
            <a:t/>
          </a:r>
          <a:br>
            <a:rPr lang="en-US" altLang="zh-TW" sz="2700" kern="1200" dirty="0"/>
          </a:br>
          <a:r>
            <a:rPr lang="en-US" altLang="zh-TW" sz="2700" kern="1200" dirty="0"/>
            <a:t>(8-5)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endParaRPr lang="en-US" altLang="zh-TW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(8-6)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endParaRPr lang="en-US" altLang="zh-TW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(8-7)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  <a:endParaRPr lang="en-US" altLang="zh-TW" sz="2700" kern="1200" dirty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/>
            <a:t>(8-8)</a:t>
          </a:r>
          <a:endParaRPr lang="zh-TW" altLang="en-US" sz="2700" kern="1200" dirty="0"/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  <a:r>
            <a:rPr lang="en-US" altLang="zh-TW" sz="2700" kern="1200" dirty="0"/>
            <a:t>(7-1)</a:t>
          </a:r>
          <a:endParaRPr lang="zh-TW" altLang="en-US" sz="2700" kern="1200" dirty="0"/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  <a:r>
            <a:rPr lang="en-US" altLang="zh-TW" sz="2700" kern="1200" dirty="0"/>
            <a:t>(7-2)</a:t>
          </a:r>
          <a:endParaRPr lang="zh-TW" altLang="en-US" sz="2700" kern="1200" dirty="0"/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  <a:r>
            <a:rPr lang="en-US" altLang="zh-TW" sz="2700" kern="1200" dirty="0"/>
            <a:t>(7-3)</a:t>
          </a:r>
          <a:endParaRPr lang="zh-TW" altLang="en-US" sz="2700" kern="1200" dirty="0"/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  <a:r>
            <a:rPr lang="en-US" altLang="zh-TW" sz="2700" kern="1200" dirty="0"/>
            <a:t>(7-4)</a:t>
          </a:r>
          <a:endParaRPr lang="zh-TW" altLang="en-US" sz="2700" kern="1200" dirty="0"/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  <a:r>
            <a:rPr lang="en-US" altLang="zh-TW" sz="2700" kern="1200" dirty="0"/>
            <a:t>(7-5)</a:t>
          </a:r>
          <a:endParaRPr lang="zh-TW" altLang="en-US" sz="2700" kern="1200" dirty="0"/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  <a:r>
            <a:rPr lang="en-US" altLang="zh-TW" sz="2700" kern="1200" dirty="0"/>
            <a:t>(7-6)</a:t>
          </a:r>
          <a:endParaRPr lang="zh-TW" altLang="en-US" sz="2700" kern="1200" dirty="0"/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020BE-E29C-4A70-B3F0-5A3AF0FBDA8B}">
      <dsp:nvSpPr>
        <dsp:cNvPr id="0" name=""/>
        <dsp:cNvSpPr/>
      </dsp:nvSpPr>
      <dsp:spPr>
        <a:xfrm>
          <a:off x="2404" y="98091"/>
          <a:ext cx="2929921" cy="11719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學習成效不佳</a:t>
          </a:r>
          <a:r>
            <a:rPr lang="en-US" altLang="zh-TW" sz="2700" kern="1200" dirty="0"/>
            <a:t>(7-7)</a:t>
          </a:r>
          <a:endParaRPr lang="zh-TW" altLang="en-US" sz="2700" kern="1200" dirty="0"/>
        </a:p>
      </dsp:txBody>
      <dsp:txXfrm>
        <a:off x="588388" y="98091"/>
        <a:ext cx="1757953" cy="1171968"/>
      </dsp:txXfrm>
    </dsp:sp>
    <dsp:sp modelId="{E1FFFCC8-4615-4F3F-9D2B-8E7A75E421D7}">
      <dsp:nvSpPr>
        <dsp:cNvPr id="0" name=""/>
        <dsp:cNvSpPr/>
      </dsp:nvSpPr>
      <dsp:spPr>
        <a:xfrm>
          <a:off x="2639334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期中預警</a:t>
          </a:r>
        </a:p>
      </dsp:txBody>
      <dsp:txXfrm>
        <a:off x="3225318" y="98091"/>
        <a:ext cx="1757953" cy="1171968"/>
      </dsp:txXfrm>
    </dsp:sp>
    <dsp:sp modelId="{C6885221-7C50-495C-B6CA-98153FAB520B}">
      <dsp:nvSpPr>
        <dsp:cNvPr id="0" name=""/>
        <dsp:cNvSpPr/>
      </dsp:nvSpPr>
      <dsp:spPr>
        <a:xfrm>
          <a:off x="5276263" y="98091"/>
          <a:ext cx="2929921" cy="1171968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/>
            <a:t>輔導</a:t>
          </a:r>
        </a:p>
      </dsp:txBody>
      <dsp:txXfrm>
        <a:off x="5862247" y="98091"/>
        <a:ext cx="1757953" cy="117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342" cy="497333"/>
          </a:xfrm>
          <a:prstGeom prst="rect">
            <a:avLst/>
          </a:prstGeom>
        </p:spPr>
        <p:txBody>
          <a:bodyPr vert="horz" lIns="92083" tIns="46042" rIns="92083" bIns="46042" rtlCol="0"/>
          <a:lstStyle>
            <a:lvl1pPr algn="l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813" y="1"/>
            <a:ext cx="2944342" cy="497333"/>
          </a:xfrm>
          <a:prstGeom prst="rect">
            <a:avLst/>
          </a:prstGeom>
        </p:spPr>
        <p:txBody>
          <a:bodyPr vert="horz" lIns="92083" tIns="46042" rIns="92083" bIns="46042" rtlCol="0"/>
          <a:lstStyle>
            <a:lvl1pPr algn="r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8B8906-9D46-4829-9E9F-28E1491C7232}" type="datetimeFigureOut">
              <a:rPr lang="zh-TW" altLang="en-US"/>
              <a:pPr>
                <a:defRPr/>
              </a:pPr>
              <a:t>2023/4/10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7766"/>
            <a:ext cx="2944342" cy="497332"/>
          </a:xfrm>
          <a:prstGeom prst="rect">
            <a:avLst/>
          </a:prstGeom>
        </p:spPr>
        <p:txBody>
          <a:bodyPr vert="horz" lIns="92083" tIns="46042" rIns="92083" bIns="46042" rtlCol="0" anchor="b"/>
          <a:lstStyle>
            <a:lvl1pPr algn="l" eaLnBrk="1" hangingPunct="1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813" y="9427766"/>
            <a:ext cx="2944342" cy="497332"/>
          </a:xfrm>
          <a:prstGeom prst="rect">
            <a:avLst/>
          </a:prstGeom>
        </p:spPr>
        <p:txBody>
          <a:bodyPr vert="horz" wrap="square" lIns="92083" tIns="46042" rIns="92083" bIns="4604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784A712-9F77-44F3-AFDA-B25B134E50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1"/>
            <a:ext cx="2944342" cy="4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FF2BF0F-429E-468C-9450-FFA42A5A6930}" type="datetimeFigureOut">
              <a:rPr lang="zh-TW" altLang="en-US"/>
              <a:pPr>
                <a:defRPr/>
              </a:pPr>
              <a:t>2023/4/10</a:t>
            </a:fld>
            <a:endParaRPr lang="en-US" altLang="zh-TW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3" tIns="46042" rIns="92083" bIns="460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3" tIns="46042" rIns="92083" bIns="4604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3" tIns="46042" rIns="92083" bIns="4604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32DD6766-45DF-4808-809C-35A66E2A89B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D6766-45DF-4808-809C-35A66E2A89BB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02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D6766-45DF-4808-809C-35A66E2A89BB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80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177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13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D6766-45DF-4808-809C-35A66E2A89BB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05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39773" indent="-2833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1057" indent="-2266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597480" indent="-2266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5434" indent="-22668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496541" indent="-2266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37647" indent="-2266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378754" indent="-2266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19860" indent="-22668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24AD771-DA4C-4E71-978E-27D1FB2E2934}" type="slidenum">
              <a:rPr lang="zh-TW" altLang="en-US" smtClean="0"/>
              <a:pPr/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4763" y="3887788"/>
            <a:ext cx="9147176" cy="6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/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AC04-7A48-43D9-B7D2-DE5D85161B44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7D383-25FE-4425-88A0-FA274640AA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139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746-5B14-403F-9F0A-96DBEC1F1862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06B11-A226-4DA5-B008-A8432EE53A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690330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764338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302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A30D-0E52-4AB4-9B96-9296906838B7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0" y="6423025"/>
            <a:ext cx="320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25" y="6423025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4F45B-8AF2-4BC1-8637-A8812F09D4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97490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FF28F-59E6-4AA8-AC0A-F71E72B33D95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8DA6-EE2B-437E-8FED-56F73C23D7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693928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-4763" y="2058988"/>
            <a:ext cx="9147176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-4763" y="3887788"/>
            <a:ext cx="9147176" cy="608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9347D6-D235-4370-9D50-8CFF2337FB52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AA52E4-26C2-4F8B-B10D-81B85FF10E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5714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6D1E3-03BE-4F89-9682-CC830D4D13CC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FC55-085F-4B12-9254-C339A627E1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0676850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03A2-F880-4627-9ACE-67CA7F00C9F5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4111-E7A4-479E-8901-0FAECC539E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289133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3553-D5A2-4F72-9BF4-E416A0A0C644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A255F-9947-4D74-9F4B-37852E4B6C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77044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97FC-4A38-4A6E-A155-1B4759451B09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F1119-4316-4F42-85B4-312964F913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56526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D93D-313F-418A-AB6A-408E83069FB0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8A730-A458-48D1-AD73-E4BFBE44A0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7221838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61E4-3463-490F-9636-FFF3D7FE25B4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4B3EC-9265-4301-B62B-174B1D4560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424076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6213"/>
            <a:ext cx="9142413" cy="1646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84163"/>
            <a:ext cx="7772400" cy="150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011363"/>
            <a:ext cx="77724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423025"/>
            <a:ext cx="2595562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D81018-5068-4008-BE60-BDF432754CC3}" type="datetimeFigureOut">
              <a:rPr lang="en-US"/>
              <a:pPr>
                <a:defRPr/>
              </a:pPr>
              <a:t>4/10/2023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3025"/>
            <a:ext cx="4060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C2A8FF-5F37-4E7C-BDCC-A3A9B9054F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36" r:id="rId1"/>
    <p:sldLayoutId id="2147484629" r:id="rId2"/>
    <p:sldLayoutId id="2147484637" r:id="rId3"/>
    <p:sldLayoutId id="2147484630" r:id="rId4"/>
    <p:sldLayoutId id="2147484631" r:id="rId5"/>
    <p:sldLayoutId id="2147484632" r:id="rId6"/>
    <p:sldLayoutId id="2147484638" r:id="rId7"/>
    <p:sldLayoutId id="2147484633" r:id="rId8"/>
    <p:sldLayoutId id="2147484634" r:id="rId9"/>
    <p:sldLayoutId id="2147484635" r:id="rId10"/>
    <p:sldLayoutId id="2147484639" r:id="rId11"/>
  </p:sldLayoutIdLst>
  <p:transition spd="med">
    <p:wipe dir="r"/>
  </p:transition>
  <p:hf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000" kern="1200" cap="all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rial" panose="020B0604020202020204" pitchFamily="34" charset="0"/>
          <a:ea typeface="微軟正黑體" panose="020B0604030504040204" pitchFamily="34" charset="-12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anose="05000000000000000000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1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683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hyperlink" Target="https://web.ndhu.edu.tw/aa/MTPGDEP/login.aspx" TargetMode="External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0.png"/><Relationship Id="rId9" Type="http://schemas.microsoft.com/office/2007/relationships/diagramDrawing" Target="../diagrams/drawing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2.jp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7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sys.ndhu.edu.tw/AA/REG/MTPG/score_warning/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F8578E0-39F7-4C52-9C80-79EED612BE39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5" name="矩形 7"/>
          <p:cNvSpPr>
            <a:spLocks noChangeArrowheads="1"/>
          </p:cNvSpPr>
          <p:nvPr/>
        </p:nvSpPr>
        <p:spPr bwMode="auto">
          <a:xfrm>
            <a:off x="250824" y="2492375"/>
            <a:ext cx="8281615" cy="8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7000"/>
              </a:lnSpc>
              <a:spcBef>
                <a:spcPts val="3000"/>
              </a:spcBef>
            </a:pPr>
            <a:r>
              <a:rPr lang="zh-TW" altLang="en-US" sz="44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學生學業期中預警系統操作說明</a:t>
            </a:r>
            <a:endParaRPr lang="en-US" altLang="zh-TW" sz="4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196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28765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6762170" y="3573016"/>
            <a:ext cx="2427709" cy="21187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若要新增其他預警學生，按下「返回選課名單」回到選課名單勾選</a:t>
            </a: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D5690C1-B0D2-439A-B58E-1E389D41E545}" type="slidenum">
              <a:rPr lang="en-US" altLang="zh-TW" sz="1400"/>
              <a:pPr/>
              <a:t>10</a:t>
            </a:fld>
            <a:endParaRPr lang="en-US" altLang="zh-TW" sz="14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/>
          <a:stretch/>
        </p:blipFill>
        <p:spPr>
          <a:xfrm>
            <a:off x="323528" y="2261276"/>
            <a:ext cx="6392021" cy="4264102"/>
          </a:xfrm>
          <a:prstGeom prst="rect">
            <a:avLst/>
          </a:prstGeom>
        </p:spPr>
      </p:pic>
      <p:sp>
        <p:nvSpPr>
          <p:cNvPr id="16" name="圓角矩形圖說文字 15"/>
          <p:cNvSpPr/>
          <p:nvPr/>
        </p:nvSpPr>
        <p:spPr>
          <a:xfrm>
            <a:off x="2279657" y="2756129"/>
            <a:ext cx="2071885" cy="612775"/>
          </a:xfrm>
          <a:prstGeom prst="wedgeRoundRectCallout">
            <a:avLst>
              <a:gd name="adj1" fmla="val -63224"/>
              <a:gd name="adj2" fmla="val -980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/>
              <a:t>「換下一堂課」</a:t>
            </a:r>
            <a:r>
              <a:rPr lang="zh-TW" altLang="en-US" sz="1400" dirty="0"/>
              <a:t>按此</a:t>
            </a:r>
          </a:p>
        </p:txBody>
      </p:sp>
      <p:sp>
        <p:nvSpPr>
          <p:cNvPr id="18" name="矩形 17"/>
          <p:cNvSpPr/>
          <p:nvPr/>
        </p:nvSpPr>
        <p:spPr>
          <a:xfrm>
            <a:off x="627518" y="3149681"/>
            <a:ext cx="1139369" cy="32733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623473" y="2756129"/>
            <a:ext cx="1356239" cy="582397"/>
          </a:xfrm>
          <a:prstGeom prst="wedgeRoundRectCallout">
            <a:avLst>
              <a:gd name="adj1" fmla="val -1682"/>
              <a:gd name="adj2" fmla="val -976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/>
              <a:t>「新增名單」</a:t>
            </a:r>
            <a:r>
              <a:rPr lang="zh-TW" altLang="en-US" sz="1400" dirty="0"/>
              <a:t>按此</a:t>
            </a:r>
          </a:p>
        </p:txBody>
      </p:sp>
      <p:graphicFrame>
        <p:nvGraphicFramePr>
          <p:cNvPr id="21" name="資料庫圖表 20"/>
          <p:cNvGraphicFramePr/>
          <p:nvPr>
            <p:extLst>
              <p:ext uri="{D42A27DB-BD31-4B8C-83A1-F6EECF244321}">
                <p14:modId xmlns:p14="http://schemas.microsoft.com/office/powerpoint/2010/main" val="989743548"/>
              </p:ext>
            </p:extLst>
          </p:nvPr>
        </p:nvGraphicFramePr>
        <p:xfrm>
          <a:off x="323850" y="404664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52226944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F8578E0-39F7-4C52-9C80-79EED612BE39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11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360711906"/>
              </p:ext>
            </p:extLst>
          </p:nvPr>
        </p:nvGraphicFramePr>
        <p:xfrm>
          <a:off x="410741" y="2348880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532170" y="39330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27230226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850" y="2155825"/>
                <a:ext cx="8569325" cy="4248150"/>
              </a:xfrm>
            </p:spPr>
            <p:txBody>
              <a:bodyPr rtlCol="0">
                <a:normAutofit/>
              </a:bodyPr>
              <a:lstStyle/>
              <a:p>
                <a:pPr marL="457200" indent="-457200" fontAlgn="auto">
                  <a:buFontTx/>
                  <a:buNone/>
                  <a:defRPr/>
                </a:pP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1.</a:t>
                </a: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登錄者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:</a:t>
                </a:r>
                <a:r>
                  <a:rPr lang="zh-TW" altLang="en-US" sz="2000" b="1" cap="small" dirty="0">
                    <a:latin typeface="微軟正黑體" panose="020B0604030504040204" pitchFamily="34" charset="-120"/>
                  </a:rPr>
                  <a:t>系所端</a:t>
                </a:r>
                <a:endParaRPr lang="en-US" altLang="zh-TW" sz="2000" b="1" cap="small" dirty="0">
                  <a:latin typeface="微軟正黑體" panose="020B0604030504040204" pitchFamily="34" charset="-120"/>
                </a:endParaRPr>
              </a:p>
              <a:p>
                <a:pPr marL="457200" indent="-457200" fontAlgn="auto">
                  <a:buFontTx/>
                  <a:buNone/>
                  <a:defRPr/>
                </a:pP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2.</a:t>
                </a: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登錄時間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:</a:t>
                </a: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每學期第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9</a:t>
                </a: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週～第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12</a:t>
                </a: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週</a:t>
                </a:r>
                <a:endParaRPr lang="en-US" altLang="zh-TW" sz="2000" cap="small" dirty="0">
                  <a:latin typeface="微軟正黑體" panose="020B0604030504040204" pitchFamily="34" charset="-120"/>
                </a:endParaRPr>
              </a:p>
              <a:p>
                <a:pPr marL="457200" indent="-457200" fontAlgn="auto">
                  <a:buFontTx/>
                  <a:buNone/>
                  <a:defRPr/>
                </a:pP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3.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系統登錄路徑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: </a:t>
                </a:r>
              </a:p>
              <a:p>
                <a:pPr marL="457200" indent="-457200" fontAlgn="auto">
                  <a:buFontTx/>
                  <a:buNone/>
                  <a:defRPr/>
                </a:pP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   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教務處網頁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\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教務資訊系統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\</a:t>
                </a:r>
              </a:p>
              <a:p>
                <a:pPr marL="457200" indent="-457200" fontAlgn="auto">
                  <a:buFontTx/>
                  <a:buNone/>
                  <a:defRPr/>
                </a:pP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   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教務資訊系統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-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註冊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\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成績相關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\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「學業期中預警系統」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\</a:t>
                </a: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系所 </a:t>
                </a:r>
                <a:endParaRPr lang="en-US" altLang="zh-TW" sz="2000" cap="small" dirty="0">
                  <a:latin typeface="微軟正黑體" panose="020B0604030504040204" pitchFamily="34" charset="-120"/>
                </a:endParaRPr>
              </a:p>
              <a:p>
                <a:pPr marL="457200" indent="-457200" fontAlgn="auto">
                  <a:buFontTx/>
                  <a:buNone/>
                  <a:defRPr/>
                </a:pPr>
                <a:r>
                  <a:rPr lang="zh-TW" altLang="en-US" sz="2000" cap="small" dirty="0">
                    <a:latin typeface="微軟正黑體" panose="020B0604030504040204" pitchFamily="34" charset="-120"/>
                  </a:rPr>
                  <a:t>   </a:t>
                </a:r>
                <a:r>
                  <a:rPr lang="zh-TW" altLang="zh-TW" sz="2000" cap="small" dirty="0">
                    <a:latin typeface="微軟正黑體" panose="020B0604030504040204" pitchFamily="34" charset="-120"/>
                  </a:rPr>
                  <a:t>網址</a:t>
                </a:r>
                <a:r>
                  <a:rPr lang="en-US" altLang="zh-TW" sz="2000" cap="small" dirty="0">
                    <a:latin typeface="微軟正黑體" panose="020B0604030504040204" pitchFamily="34" charset="-120"/>
                  </a:rPr>
                  <a:t>: </a:t>
                </a:r>
                <a:r>
                  <a:rPr lang="en-US" altLang="zh-TW" sz="2000" cap="small" dirty="0">
                    <a:latin typeface="微軟正黑體" panose="020B0604030504040204" pitchFamily="34" charset="-120"/>
                    <a:hlinkClick r:id="rId3"/>
                  </a:rPr>
                  <a:t>https://web.ndhu.edu.tw/aa/MTPGDEP/login.aspx</a:t>
                </a:r>
                <a:endParaRPr lang="en-US" altLang="zh-TW" sz="2000" dirty="0">
                  <a:latin typeface="微軟正黑體" panose="020B0604030504040204" pitchFamily="34" charset="-120"/>
                </a:endParaRPr>
              </a:p>
              <a:p>
                <a:pPr marL="0" indent="0" fontAlgn="auto">
                  <a:buNone/>
                  <a:defRPr/>
                </a:pPr>
                <a:r>
                  <a:rPr lang="en-US" altLang="zh-TW" sz="2000" dirty="0">
                    <a:latin typeface="微軟正黑體" panose="020B0604030504040204" pitchFamily="34" charset="-120"/>
                  </a:rPr>
                  <a:t>4.</a:t>
                </a:r>
                <a:r>
                  <a:rPr lang="zh-TW" altLang="en-US" sz="2000" dirty="0">
                    <a:latin typeface="微軟正黑體" panose="020B0604030504040204" pitchFamily="34" charset="-120"/>
                  </a:rPr>
                  <a:t>預警項目包含</a:t>
                </a:r>
                <a:r>
                  <a:rPr lang="en-US" altLang="zh-TW" sz="2000" dirty="0">
                    <a:latin typeface="微軟正黑體" panose="020B0604030504040204" pitchFamily="34" charset="-120"/>
                  </a:rPr>
                  <a:t>:</a:t>
                </a:r>
              </a:p>
              <a:p>
                <a:pPr marL="0" indent="0" fontAlgn="auto">
                  <a:buNone/>
                  <a:defRPr/>
                </a:pPr>
                <a:r>
                  <a:rPr lang="zh-TW" altLang="en-US" sz="2000" dirty="0">
                    <a:latin typeface="微軟正黑體" panose="020B0604030504040204" pitchFamily="34" charset="-120"/>
                  </a:rPr>
                  <a:t>    </a:t>
                </a:r>
                <a:r>
                  <a:rPr lang="en-US" altLang="zh-TW" sz="2000" dirty="0">
                    <a:latin typeface="微軟正黑體" panose="020B0604030504040204" pitchFamily="34" charset="-120"/>
                  </a:rPr>
                  <a:t>(1)</a:t>
                </a:r>
                <a:r>
                  <a:rPr lang="zh-TW" altLang="en-US" sz="2000" dirty="0">
                    <a:latin typeface="微軟正黑體" panose="020B0604030504040204" pitchFamily="34" charset="-120"/>
                  </a:rPr>
                  <a:t>二科以上學習成效不佳  </a:t>
                </a:r>
                <a:r>
                  <a:rPr lang="en-US" altLang="zh-TW" sz="2000" dirty="0">
                    <a:latin typeface="微軟正黑體" panose="020B0604030504040204" pitchFamily="34" charset="-120"/>
                  </a:rPr>
                  <a:t>(2)</a:t>
                </a:r>
                <a:r>
                  <a:rPr lang="zh-TW" altLang="en-US" sz="2000" dirty="0">
                    <a:latin typeface="微軟正黑體" panose="020B0604030504040204" pitchFamily="34" charset="-120"/>
                  </a:rPr>
                  <a:t>學習成效不佳學分數達修習學分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+mj-ea"/>
                          </a:rPr>
                          <m:t>1</m:t>
                        </m:r>
                      </m:num>
                      <m:den>
                        <m:r>
                          <a:rPr lang="en-US" altLang="zh-TW" sz="2400" i="1" dirty="0">
                            <a:latin typeface="Cambria Math" panose="02040503050406030204" pitchFamily="18" charset="0"/>
                            <a:ea typeface="+mj-ea"/>
                          </a:rPr>
                          <m:t>2</m:t>
                        </m:r>
                      </m:den>
                    </m:f>
                  </m:oMath>
                </a14:m>
                <a:r>
                  <a:rPr lang="zh-TW" altLang="en-US" sz="2000" dirty="0">
                    <a:latin typeface="微軟正黑體" panose="020B0604030504040204" pitchFamily="34" charset="-120"/>
                  </a:rPr>
                  <a:t>   </a:t>
                </a:r>
                <a:r>
                  <a:rPr lang="en-US" altLang="zh-TW" sz="2000" dirty="0">
                    <a:latin typeface="微軟正黑體" panose="020B0604030504040204" pitchFamily="34" charset="-120"/>
                  </a:rPr>
                  <a:t>(3)</a:t>
                </a:r>
                <a:r>
                  <a:rPr lang="zh-TW" altLang="en-US" sz="2000" dirty="0">
                    <a:latin typeface="微軟正黑體" panose="020B0604030504040204" pitchFamily="34" charset="-120"/>
                  </a:rPr>
                  <a:t>其他</a:t>
                </a:r>
                <a:endParaRPr lang="en-US" altLang="zh-TW" sz="2000" dirty="0">
                  <a:latin typeface="微軟正黑體" panose="020B0604030504040204" pitchFamily="34" charset="-120"/>
                </a:endParaRPr>
              </a:p>
              <a:p>
                <a:pPr marL="0" indent="0" fontAlgn="auto">
                  <a:buNone/>
                  <a:defRPr/>
                </a:pPr>
                <a:r>
                  <a:rPr lang="en-US" altLang="zh-TW" sz="2000" dirty="0"/>
                  <a:t>5.</a:t>
                </a:r>
                <a:r>
                  <a:rPr lang="zh-TW" altLang="en-US" sz="2000" dirty="0"/>
                  <a:t>將「預警項目」通知學生及家長、「預警名單」通知導師</a:t>
                </a:r>
                <a:endParaRPr lang="en-US" altLang="zh-TW" sz="2000" dirty="0">
                  <a:latin typeface="微軟正黑體" panose="020B0604030504040204" pitchFamily="34" charset="-120"/>
                </a:endParaRPr>
              </a:p>
              <a:p>
                <a:pPr marL="914400" lvl="1" indent="-514350" fontAlgn="auto">
                  <a:buFontTx/>
                  <a:buNone/>
                  <a:defRPr/>
                </a:pPr>
                <a:endParaRPr lang="en-US" altLang="zh-TW" dirty="0">
                  <a:latin typeface="微軟正黑體" panose="020B0604030504040204" pitchFamily="34" charset="-120"/>
                </a:endParaRPr>
              </a:p>
              <a:p>
                <a:pPr marL="914400" lvl="1" indent="-514350" fontAlgn="auto">
                  <a:buFontTx/>
                  <a:buNone/>
                  <a:defRPr/>
                </a:pPr>
                <a:endParaRPr lang="en-US" altLang="zh-TW" dirty="0">
                  <a:latin typeface="微軟正黑體" panose="020B0604030504040204" pitchFamily="34" charset="-120"/>
                </a:endParaRPr>
              </a:p>
              <a:p>
                <a:pPr marL="914400" lvl="1" indent="-514350" fontAlgn="auto">
                  <a:buFont typeface="Wingdings" panose="05000000000000000000" pitchFamily="2" charset="2"/>
                  <a:buChar char="Ø"/>
                  <a:defRPr/>
                </a:pPr>
                <a:endParaRPr lang="en-US" altLang="zh-TW" dirty="0">
                  <a:latin typeface="微軟正黑體" panose="020B0604030504040204" pitchFamily="34" charset="-120"/>
                </a:endParaRPr>
              </a:p>
              <a:p>
                <a:pPr marL="514350" indent="-514350" fontAlgn="auto">
                  <a:buFont typeface="Wingdings" panose="05000000000000000000" pitchFamily="2" charset="2"/>
                  <a:buChar char="Ø"/>
                  <a:defRPr/>
                </a:pPr>
                <a:endParaRPr lang="en-US" altLang="zh-TW" sz="2000" dirty="0">
                  <a:latin typeface="微軟正黑體" panose="020B0604030504040204" pitchFamily="34" charset="-120"/>
                </a:endParaRPr>
              </a:p>
              <a:p>
                <a:pPr marL="514350" indent="-514350" fontAlgn="auto">
                  <a:buFont typeface="Wingdings" panose="05000000000000000000" pitchFamily="2" charset="2"/>
                  <a:buChar char="Ø"/>
                  <a:defRPr/>
                </a:pPr>
                <a:endParaRPr lang="en-US" altLang="zh-TW" sz="2000" dirty="0">
                  <a:latin typeface="微軟正黑體" panose="020B0604030504040204" pitchFamily="34" charset="-120"/>
                </a:endParaRPr>
              </a:p>
              <a:p>
                <a:pPr marL="514350" indent="-514350" fontAlgn="auto">
                  <a:buFont typeface="標楷體" pitchFamily="65" charset="-120"/>
                  <a:buAutoNum type="ea1ChtPeriod"/>
                  <a:defRPr/>
                </a:pPr>
                <a:endParaRPr lang="zh-TW" altLang="zh-TW" sz="2000" dirty="0">
                  <a:latin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5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850" y="2155825"/>
                <a:ext cx="8569325" cy="4248150"/>
              </a:xfrm>
              <a:blipFill>
                <a:blip r:embed="rId4"/>
                <a:stretch>
                  <a:fillRect l="-711" t="-1578" b="-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8FE0BBE-4197-475C-8C50-8A6CCEB0601A}" type="slidenum">
              <a:rPr lang="en-US" altLang="zh-TW" sz="1400"/>
              <a:pPr/>
              <a:t>12</a:t>
            </a:fld>
            <a:endParaRPr lang="en-US" altLang="zh-TW" sz="140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60063485"/>
              </p:ext>
            </p:extLst>
          </p:nvPr>
        </p:nvGraphicFramePr>
        <p:xfrm>
          <a:off x="327438" y="332656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6443669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D5FA0E-8F02-40D4-98B7-5DBA73FD52DF}" type="slidenum">
              <a:rPr lang="en-US" altLang="zh-TW" sz="1400"/>
              <a:pPr/>
              <a:t>13</a:t>
            </a:fld>
            <a:endParaRPr lang="en-US" altLang="zh-TW" sz="1400"/>
          </a:p>
        </p:txBody>
      </p:sp>
      <p:pic>
        <p:nvPicPr>
          <p:cNvPr id="1229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896222" cy="37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83911" y="3886818"/>
            <a:ext cx="2232818" cy="2622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5940152" y="2049818"/>
            <a:ext cx="2723323" cy="7920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系所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以學校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帳號、密碼登入系統</a:t>
            </a: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778863665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02884"/>
            <a:ext cx="5290337" cy="35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76255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179512" y="2011363"/>
            <a:ext cx="6660232" cy="4628568"/>
            <a:chOff x="179512" y="2011363"/>
            <a:chExt cx="6660232" cy="4628568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11363"/>
              <a:ext cx="6660232" cy="462856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387867" y="6186152"/>
              <a:ext cx="920146" cy="257721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2150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EDDCC43-0AE8-405F-8E14-D1CC7B2BAA60}" type="slidenum">
              <a:rPr lang="en-US" altLang="zh-TW" sz="1400"/>
              <a:pPr/>
              <a:t>14</a:t>
            </a:fld>
            <a:endParaRPr lang="en-US" altLang="zh-TW" sz="140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79418791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6913984" y="2011363"/>
            <a:ext cx="2230016" cy="462856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自「學習成效不佳學生」頁面中檢視各學生本學期學習成效不佳狀況。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視各狀況選擇是否加入預警及預警項目為何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勾選後加入預警名單</a:t>
            </a:r>
          </a:p>
        </p:txBody>
      </p:sp>
      <p:sp>
        <p:nvSpPr>
          <p:cNvPr id="12" name="矩形 11"/>
          <p:cNvSpPr/>
          <p:nvPr/>
        </p:nvSpPr>
        <p:spPr>
          <a:xfrm>
            <a:off x="1187624" y="3429000"/>
            <a:ext cx="165618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932040" y="5949280"/>
            <a:ext cx="1656184" cy="4737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436095" y="4088774"/>
            <a:ext cx="1008113" cy="4737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913984" y="5712407"/>
            <a:ext cx="2060154" cy="71061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1744678" y="4788415"/>
            <a:ext cx="3529899" cy="708124"/>
          </a:xfrm>
          <a:prstGeom prst="wedgeRoundRectCallout">
            <a:avLst>
              <a:gd name="adj1" fmla="val -26669"/>
              <a:gd name="adj2" fmla="val -754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dirty="0">
                <a:latin typeface="+mj-ea"/>
                <a:ea typeface="+mj-ea"/>
              </a:rPr>
              <a:t>可選擇年級、預警科目數</a:t>
            </a:r>
            <a:r>
              <a:rPr lang="en-US" altLang="zh-TW" sz="1400" dirty="0">
                <a:latin typeface="+mj-ea"/>
                <a:ea typeface="+mj-ea"/>
              </a:rPr>
              <a:t>1</a:t>
            </a:r>
            <a:r>
              <a:rPr lang="zh-TW" altLang="en-US" sz="1400" dirty="0">
                <a:latin typeface="+mj-ea"/>
                <a:ea typeface="+mj-ea"/>
              </a:rPr>
              <a:t>、</a:t>
            </a:r>
            <a:r>
              <a:rPr lang="en-US" altLang="zh-TW" sz="1400" dirty="0">
                <a:latin typeface="+mj-ea"/>
                <a:ea typeface="+mj-ea"/>
              </a:rPr>
              <a:t>2</a:t>
            </a:r>
            <a:r>
              <a:rPr lang="zh-TW" altLang="en-US" sz="1400" dirty="0">
                <a:latin typeface="+mj-ea"/>
                <a:ea typeface="+mj-ea"/>
              </a:rPr>
              <a:t>、</a:t>
            </a:r>
            <a:r>
              <a:rPr lang="en-US" altLang="zh-TW" sz="1400" dirty="0">
                <a:latin typeface="+mj-ea"/>
                <a:ea typeface="+mj-ea"/>
              </a:rPr>
              <a:t>3</a:t>
            </a:r>
            <a:r>
              <a:rPr lang="zh-TW" altLang="en-US" sz="1400" dirty="0">
                <a:latin typeface="+mj-ea"/>
                <a:ea typeface="+mj-ea"/>
              </a:rPr>
              <a:t>科以上名單或預警</a:t>
            </a:r>
            <a:r>
              <a:rPr lang="en-US" altLang="zh-TW" sz="1400" dirty="0">
                <a:latin typeface="+mj-ea"/>
                <a:ea typeface="+mj-ea"/>
              </a:rPr>
              <a:t>1/2</a:t>
            </a:r>
            <a:r>
              <a:rPr lang="zh-TW" altLang="en-US" sz="1400" dirty="0">
                <a:latin typeface="+mj-ea"/>
                <a:ea typeface="+mj-ea"/>
              </a:rPr>
              <a:t>學分以上名單，再加入期中預警名單</a:t>
            </a: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DA78760-ABF0-414E-BF3A-C2A5E5C39B93}" type="slidenum">
              <a:rPr lang="en-US" altLang="zh-TW" sz="1400"/>
              <a:pPr/>
              <a:t>15</a:t>
            </a:fld>
            <a:endParaRPr lang="en-US" altLang="zh-TW" sz="140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4144517129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群組 1"/>
          <p:cNvGrpSpPr/>
          <p:nvPr/>
        </p:nvGrpSpPr>
        <p:grpSpPr>
          <a:xfrm>
            <a:off x="299518" y="1988840"/>
            <a:ext cx="8693474" cy="3888432"/>
            <a:chOff x="299518" y="1988840"/>
            <a:chExt cx="8693474" cy="388843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18" y="1988840"/>
              <a:ext cx="8693474" cy="388843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403648" y="5301208"/>
              <a:ext cx="1296144" cy="288032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299518" y="6058328"/>
            <a:ext cx="8436096" cy="51337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自「期中預警學生」頁面中，檢視已列入名單並選擇是否加入輔導</a:t>
            </a:r>
          </a:p>
        </p:txBody>
      </p:sp>
      <p:sp>
        <p:nvSpPr>
          <p:cNvPr id="9" name="矩形 8"/>
          <p:cNvSpPr/>
          <p:nvPr/>
        </p:nvSpPr>
        <p:spPr>
          <a:xfrm>
            <a:off x="5580112" y="4950416"/>
            <a:ext cx="1656184" cy="7106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320756" y="6006021"/>
            <a:ext cx="1319744" cy="4718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07504" y="1936566"/>
            <a:ext cx="6768752" cy="4891656"/>
            <a:chOff x="107504" y="1936566"/>
            <a:chExt cx="6768752" cy="489165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936566"/>
              <a:ext cx="6768752" cy="489165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051720" y="6706006"/>
              <a:ext cx="1296144" cy="12163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953AA9-8B80-4DA3-9D04-B5294054C4A1}" type="slidenum">
              <a:rPr lang="en-US" altLang="zh-TW" sz="1400"/>
              <a:pPr/>
              <a:t>16</a:t>
            </a:fld>
            <a:endParaRPr lang="en-US" altLang="zh-TW" sz="1400"/>
          </a:p>
        </p:txBody>
      </p:sp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487624999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圓角矩形圖說文字 4"/>
          <p:cNvSpPr/>
          <p:nvPr/>
        </p:nvSpPr>
        <p:spPr>
          <a:xfrm>
            <a:off x="2987824" y="4094262"/>
            <a:ext cx="1284288" cy="576263"/>
          </a:xfrm>
          <a:prstGeom prst="wedgeRoundRectCallout">
            <a:avLst>
              <a:gd name="adj1" fmla="val -67550"/>
              <a:gd name="adj2" fmla="val 139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50" dirty="0">
                <a:latin typeface="+mn-ea"/>
              </a:rPr>
              <a:t>1.</a:t>
            </a:r>
            <a:r>
              <a:rPr lang="zh-TW" altLang="en-US" sz="1050" dirty="0">
                <a:latin typeface="+mn-ea"/>
              </a:rPr>
              <a:t>寄件者</a:t>
            </a:r>
            <a:r>
              <a:rPr lang="en-US" altLang="zh-TW" sz="1050" dirty="0">
                <a:latin typeface="+mn-ea"/>
              </a:rPr>
              <a:t>Email</a:t>
            </a:r>
            <a:r>
              <a:rPr lang="zh-TW" altLang="en-US" sz="1050" dirty="0">
                <a:latin typeface="+mn-ea"/>
              </a:rPr>
              <a:t>、寄件者全銜、聯絡電話務必填寫</a:t>
            </a:r>
          </a:p>
        </p:txBody>
      </p:sp>
      <p:sp>
        <p:nvSpPr>
          <p:cNvPr id="6" name="圓角矩形圖說文字 5"/>
          <p:cNvSpPr/>
          <p:nvPr/>
        </p:nvSpPr>
        <p:spPr>
          <a:xfrm>
            <a:off x="4644008" y="2924944"/>
            <a:ext cx="1008112" cy="612775"/>
          </a:xfrm>
          <a:prstGeom prst="wedgeRoundRectCallout">
            <a:avLst>
              <a:gd name="adj1" fmla="val 91249"/>
              <a:gd name="adj2" fmla="val -305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TW" sz="1050" dirty="0">
                <a:latin typeface="+mn-ea"/>
              </a:rPr>
              <a:t>3.</a:t>
            </a:r>
            <a:r>
              <a:rPr lang="zh-TW" altLang="en-US" sz="1050" dirty="0">
                <a:latin typeface="+mn-ea"/>
              </a:rPr>
              <a:t>填妥</a:t>
            </a:r>
            <a:r>
              <a:rPr lang="en-US" altLang="zh-TW" sz="1050" dirty="0">
                <a:latin typeface="+mn-ea"/>
              </a:rPr>
              <a:t>Email</a:t>
            </a:r>
            <a:r>
              <a:rPr lang="zh-TW" altLang="en-US" sz="1050" dirty="0">
                <a:latin typeface="+mn-ea"/>
              </a:rPr>
              <a:t>等資料，再按載入</a:t>
            </a:r>
          </a:p>
        </p:txBody>
      </p:sp>
      <p:sp>
        <p:nvSpPr>
          <p:cNvPr id="7" name="圓角矩形圖說文字 6"/>
          <p:cNvSpPr/>
          <p:nvPr/>
        </p:nvSpPr>
        <p:spPr>
          <a:xfrm>
            <a:off x="5194920" y="4876583"/>
            <a:ext cx="914400" cy="784665"/>
          </a:xfrm>
          <a:prstGeom prst="wedgeRoundRectCallout">
            <a:avLst>
              <a:gd name="adj1" fmla="val -4497"/>
              <a:gd name="adj2" fmla="val -92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00" dirty="0">
                <a:latin typeface="+mj-ea"/>
                <a:ea typeface="+mj-ea"/>
              </a:rPr>
              <a:t>2.</a:t>
            </a:r>
            <a:r>
              <a:rPr lang="zh-TW" altLang="en-US" sz="1000" dirty="0">
                <a:latin typeface="+mj-ea"/>
                <a:ea typeface="+mj-ea"/>
              </a:rPr>
              <a:t>存檔</a:t>
            </a:r>
            <a:r>
              <a:rPr lang="en-US" altLang="zh-TW" sz="1000" dirty="0">
                <a:latin typeface="+mj-ea"/>
                <a:ea typeface="+mj-ea"/>
              </a:rPr>
              <a:t/>
            </a:r>
            <a:br>
              <a:rPr lang="en-US" altLang="zh-TW" sz="1000" dirty="0">
                <a:latin typeface="+mj-ea"/>
                <a:ea typeface="+mj-ea"/>
              </a:rPr>
            </a:br>
            <a:r>
              <a:rPr lang="zh-TW" altLang="en-US" sz="1000" dirty="0">
                <a:latin typeface="+mj-ea"/>
                <a:ea typeface="+mj-ea"/>
              </a:rPr>
              <a:t>若所有通知信內容則按全部存檔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7139652" y="5992812"/>
            <a:ext cx="960740" cy="612775"/>
          </a:xfrm>
          <a:prstGeom prst="wedgeRoundRectCallout">
            <a:avLst>
              <a:gd name="adj1" fmla="val -144803"/>
              <a:gd name="adj2" fmla="val 740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50" dirty="0">
                <a:latin typeface="+mn-ea"/>
              </a:rPr>
              <a:t>4.</a:t>
            </a:r>
          </a:p>
          <a:p>
            <a:pPr algn="ctr">
              <a:defRPr/>
            </a:pPr>
            <a:r>
              <a:rPr lang="zh-TW" altLang="en-US" sz="1050" dirty="0">
                <a:latin typeface="+mn-ea"/>
              </a:rPr>
              <a:t>勾選寄送名單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6876256" y="5268915"/>
            <a:ext cx="1047675" cy="522411"/>
          </a:xfrm>
          <a:prstGeom prst="wedgeRoundRectCallout">
            <a:avLst>
              <a:gd name="adj1" fmla="val -99501"/>
              <a:gd name="adj2" fmla="val 862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000" dirty="0">
                <a:latin typeface="+mj-ea"/>
                <a:ea typeface="+mj-ea"/>
              </a:rPr>
              <a:t>5.Email</a:t>
            </a:r>
            <a:r>
              <a:rPr lang="zh-TW" altLang="en-US" sz="1000" dirty="0">
                <a:latin typeface="+mj-ea"/>
                <a:ea typeface="+mj-ea"/>
              </a:rPr>
              <a:t>寄送</a:t>
            </a:r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7004732" y="2398938"/>
            <a:ext cx="2006453" cy="29107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填寫完通知內容後，分別寄送通知給</a:t>
            </a:r>
            <a:r>
              <a:rPr lang="zh-TW" altLang="en-US" b="1" dirty="0"/>
              <a:t>導師</a:t>
            </a:r>
            <a:r>
              <a:rPr lang="zh-TW" altLang="en-US" dirty="0"/>
              <a:t>、</a:t>
            </a:r>
            <a:r>
              <a:rPr lang="zh-TW" altLang="en-US" b="1" dirty="0"/>
              <a:t>學生</a:t>
            </a:r>
            <a:r>
              <a:rPr lang="zh-TW" altLang="en-US" dirty="0"/>
              <a:t>及</a:t>
            </a:r>
            <a:r>
              <a:rPr lang="zh-TW" altLang="en-US" b="1" dirty="0"/>
              <a:t>家長</a:t>
            </a: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68B232E-45EE-4777-A2CC-FA5919D2D186}" type="slidenum">
              <a:rPr lang="en-US" altLang="zh-TW" sz="1400"/>
              <a:pPr/>
              <a:t>17</a:t>
            </a:fld>
            <a:endParaRPr lang="en-US" altLang="zh-TW" sz="140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320916390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5364088" y="2850131"/>
            <a:ext cx="2800321" cy="2910769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導師</a:t>
            </a:r>
            <a:r>
              <a:rPr lang="zh-TW" altLang="en-US" dirty="0"/>
              <a:t>會收到所有被預警的</a:t>
            </a:r>
            <a:r>
              <a:rPr lang="zh-TW" altLang="en-US" b="1" dirty="0"/>
              <a:t>導生名單及內容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395536" y="2005445"/>
            <a:ext cx="4479592" cy="4600142"/>
            <a:chOff x="395536" y="2005445"/>
            <a:chExt cx="4479592" cy="4600142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2005445"/>
              <a:ext cx="4479592" cy="4600142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71600" y="5700081"/>
              <a:ext cx="1296144" cy="121638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4603516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68B232E-45EE-4777-A2CC-FA5919D2D186}" type="slidenum">
              <a:rPr lang="en-US" altLang="zh-TW" sz="1400"/>
              <a:pPr/>
              <a:t>18</a:t>
            </a:fld>
            <a:endParaRPr lang="en-US" altLang="zh-TW" sz="1400"/>
          </a:p>
        </p:txBody>
      </p:sp>
      <p:grpSp>
        <p:nvGrpSpPr>
          <p:cNvPr id="4" name="群組 3"/>
          <p:cNvGrpSpPr/>
          <p:nvPr/>
        </p:nvGrpSpPr>
        <p:grpSpPr>
          <a:xfrm>
            <a:off x="251520" y="1990426"/>
            <a:ext cx="4032448" cy="3528392"/>
            <a:chOff x="179512" y="2132856"/>
            <a:chExt cx="5357959" cy="450912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5357959" cy="450912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1043608" y="4386838"/>
              <a:ext cx="1296144" cy="3383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483768" y="3861048"/>
              <a:ext cx="2448272" cy="338305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3852813788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內容版面配置區 2"/>
          <p:cNvSpPr>
            <a:spLocks noGrp="1"/>
          </p:cNvSpPr>
          <p:nvPr>
            <p:ph idx="1"/>
          </p:nvPr>
        </p:nvSpPr>
        <p:spPr>
          <a:xfrm>
            <a:off x="827584" y="5782638"/>
            <a:ext cx="3242752" cy="6515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/>
              <a:t>學生</a:t>
            </a:r>
            <a:r>
              <a:rPr lang="zh-TW" altLang="en-US" dirty="0"/>
              <a:t>及</a:t>
            </a:r>
            <a:r>
              <a:rPr lang="zh-TW" altLang="en-US" b="1" dirty="0"/>
              <a:t>家長</a:t>
            </a:r>
            <a:r>
              <a:rPr lang="zh-TW" altLang="en-US" dirty="0"/>
              <a:t>會收到所有被預警的</a:t>
            </a:r>
            <a:r>
              <a:rPr lang="zh-TW" altLang="en-US" b="1" dirty="0"/>
              <a:t>科目</a:t>
            </a:r>
            <a:r>
              <a:rPr lang="zh-TW" altLang="en-US" dirty="0"/>
              <a:t>及</a:t>
            </a:r>
            <a:r>
              <a:rPr lang="zh-TW" altLang="en-US" b="1" dirty="0"/>
              <a:t>內容</a:t>
            </a:r>
          </a:p>
        </p:txBody>
      </p:sp>
      <p:grpSp>
        <p:nvGrpSpPr>
          <p:cNvPr id="15" name="群組 14"/>
          <p:cNvGrpSpPr/>
          <p:nvPr/>
        </p:nvGrpSpPr>
        <p:grpSpPr>
          <a:xfrm>
            <a:off x="4644008" y="1990426"/>
            <a:ext cx="4054244" cy="4077072"/>
            <a:chOff x="4644008" y="1990426"/>
            <a:chExt cx="4054244" cy="4077072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990426"/>
              <a:ext cx="4054244" cy="4077072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 flipV="1">
              <a:off x="4788024" y="5157191"/>
              <a:ext cx="288032" cy="11772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 flipV="1">
              <a:off x="6704130" y="5157190"/>
              <a:ext cx="532165" cy="11772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5148064" y="2852936"/>
              <a:ext cx="288032" cy="11772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6366210" y="3068960"/>
            <a:ext cx="2662064" cy="291073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dirty="0">
                <a:latin typeface="+mn-ea"/>
              </a:rPr>
              <a:t>各課程處理狀況：</a:t>
            </a:r>
            <a:endParaRPr lang="en-US" altLang="zh-TW" sz="2400" dirty="0">
              <a:latin typeface="+mn-ea"/>
            </a:endParaRPr>
          </a:p>
          <a:p>
            <a:pPr marL="0" indent="0">
              <a:buNone/>
            </a:pPr>
            <a:r>
              <a:rPr lang="zh-TW" altLang="en-US" sz="2400" dirty="0">
                <a:latin typeface="+mn-ea"/>
              </a:rPr>
              <a:t>查詢全系教師登錄期中預警狀況，並通知尚未登錄教師</a:t>
            </a:r>
            <a:endParaRPr lang="en-US" altLang="zh-TW" sz="2400" dirty="0">
              <a:latin typeface="+mn-ea"/>
            </a:endParaRPr>
          </a:p>
          <a:p>
            <a:endParaRPr lang="zh-TW" altLang="en-US" sz="2000" dirty="0">
              <a:latin typeface="+mn-ea"/>
            </a:endParaRPr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EA46107-F156-47E7-B17F-FC7B4B741E66}" type="slidenum">
              <a:rPr lang="en-US" altLang="zh-TW" sz="1400"/>
              <a:pPr/>
              <a:t>19</a:t>
            </a:fld>
            <a:endParaRPr lang="en-US" altLang="zh-TW" sz="140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648947737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群組 3"/>
          <p:cNvGrpSpPr/>
          <p:nvPr/>
        </p:nvGrpSpPr>
        <p:grpSpPr>
          <a:xfrm>
            <a:off x="179512" y="2017374"/>
            <a:ext cx="6142537" cy="4420962"/>
            <a:chOff x="179512" y="2017374"/>
            <a:chExt cx="6142537" cy="442096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017374"/>
              <a:ext cx="6142537" cy="442096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 rot="10800000" flipV="1">
              <a:off x="2771800" y="3070378"/>
              <a:ext cx="576064" cy="3352647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34668"/>
              </p:ext>
            </p:extLst>
          </p:nvPr>
        </p:nvGraphicFramePr>
        <p:xfrm>
          <a:off x="323528" y="1988840"/>
          <a:ext cx="8496944" cy="451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1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5073707-3579-4672-8CB9-236B1994F177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298450"/>
            <a:ext cx="7772400" cy="1508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/>
              <a:t>  學生期中預警作業說明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7235825" y="3068638"/>
            <a:ext cx="936625" cy="36988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endParaRPr lang="en-US" altLang="zh-TW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35825" y="4652963"/>
            <a:ext cx="936625" cy="36988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endParaRPr lang="en-US" altLang="zh-TW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256463" y="6053138"/>
            <a:ext cx="936625" cy="3683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dirty="0">
                <a:ln w="0"/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導師</a:t>
            </a:r>
            <a:endParaRPr lang="en-US" altLang="zh-TW" dirty="0">
              <a:ln w="0"/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58DA6-EE2B-437E-8FED-56F73C23D7C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67644491"/>
              </p:ext>
            </p:extLst>
          </p:nvPr>
        </p:nvGraphicFramePr>
        <p:xfrm>
          <a:off x="387867" y="371407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896222" cy="37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971600" y="4581128"/>
            <a:ext cx="2232818" cy="2622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724128" y="3512294"/>
            <a:ext cx="2662064" cy="291073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>
                <a:latin typeface="+mn-ea"/>
              </a:rPr>
              <a:t>請各導師依系所加入輔導名單至「學生學習檔案查詢系統」填寫</a:t>
            </a:r>
            <a:r>
              <a:rPr lang="zh-TW" altLang="en-US" sz="2000" b="1" dirty="0">
                <a:latin typeface="+mn-ea"/>
              </a:rPr>
              <a:t>晤談紀錄</a:t>
            </a:r>
          </a:p>
        </p:txBody>
      </p:sp>
    </p:spTree>
    <p:extLst>
      <p:ext uri="{BB962C8B-B14F-4D97-AF65-F5344CB8AC3E}">
        <p14:creationId xmlns:p14="http://schemas.microsoft.com/office/powerpoint/2010/main" val="4183804767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3600" dirty="0"/>
              <a:t>學生學業期中預警系統</a:t>
            </a:r>
            <a:r>
              <a:rPr lang="en-US" altLang="zh-TW" sz="3600" dirty="0"/>
              <a:t>--</a:t>
            </a:r>
            <a:r>
              <a:rPr lang="zh-TW" altLang="en-US" sz="3600" dirty="0"/>
              <a:t>聯絡窗口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>
          <a:xfrm>
            <a:off x="539552" y="2581275"/>
            <a:ext cx="7772400" cy="2935957"/>
          </a:xfrm>
        </p:spPr>
        <p:txBody>
          <a:bodyPr rtlCol="0">
            <a:normAutofit/>
          </a:bodyPr>
          <a:lstStyle/>
          <a:p>
            <a:pPr marL="182880" indent="-182880" fontAlgn="auto">
              <a:defRPr/>
            </a:pPr>
            <a:r>
              <a:rPr lang="zh-TW" altLang="en-US" dirty="0"/>
              <a:t>教師</a:t>
            </a:r>
            <a:r>
              <a:rPr lang="en-US" altLang="zh-TW" dirty="0"/>
              <a:t>E-MAIL</a:t>
            </a:r>
            <a:r>
              <a:rPr lang="zh-TW" altLang="en-US" dirty="0"/>
              <a:t>帳號申請聯絡電話：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prstClr val="white"/>
                </a:solidFill>
              </a:rPr>
              <a:t>圖</a:t>
            </a:r>
            <a:r>
              <a:rPr lang="zh-TW" altLang="en-US" dirty="0"/>
              <a:t>資處</a:t>
            </a:r>
            <a:r>
              <a:rPr lang="zh-TW" altLang="en-US" dirty="0">
                <a:solidFill>
                  <a:prstClr val="white"/>
                </a:solidFill>
              </a:rPr>
              <a:t>服務組： </a:t>
            </a:r>
            <a:r>
              <a:rPr lang="en-US" altLang="zh-TW" dirty="0"/>
              <a:t>03-8906747</a:t>
            </a:r>
          </a:p>
          <a:p>
            <a:pPr marL="182880" indent="-182880" fontAlgn="auto">
              <a:defRPr/>
            </a:pPr>
            <a:r>
              <a:rPr lang="zh-TW" altLang="en-US" dirty="0"/>
              <a:t>期中預警系統登錄相關問題：</a:t>
            </a:r>
            <a:endParaRPr lang="en-US" altLang="zh-TW" dirty="0"/>
          </a:p>
          <a:p>
            <a:pPr marL="0" indent="0" fontAlgn="auto">
              <a:buFontTx/>
              <a:buNone/>
              <a:defRPr/>
            </a:pPr>
            <a:r>
              <a:rPr lang="zh-TW" altLang="en-US" dirty="0"/>
              <a:t>    教務處註冊組電話：</a:t>
            </a:r>
            <a:r>
              <a:rPr lang="en-US" altLang="zh-TW" dirty="0"/>
              <a:t>03-8906116</a:t>
            </a:r>
          </a:p>
          <a:p>
            <a:pPr marL="0" indent="0" fontAlgn="auto">
              <a:buFontTx/>
              <a:buNone/>
              <a:defRPr/>
            </a:pPr>
            <a:r>
              <a:rPr lang="zh-TW" altLang="en-US" dirty="0"/>
              <a:t>    圖資處系統組：</a:t>
            </a:r>
            <a:r>
              <a:rPr lang="en-US" altLang="zh-TW" dirty="0"/>
              <a:t>03-8906752</a:t>
            </a:r>
            <a:r>
              <a:rPr lang="zh-TW" altLang="en-US" dirty="0"/>
              <a:t>、</a:t>
            </a:r>
            <a:r>
              <a:rPr lang="en-US" altLang="zh-TW" dirty="0"/>
              <a:t>6757</a:t>
            </a:r>
          </a:p>
          <a:p>
            <a:pPr marL="182880" indent="-182880" fontAlgn="auto">
              <a:defRPr/>
            </a:pPr>
            <a:r>
              <a:rPr lang="zh-TW" altLang="en-US" dirty="0"/>
              <a:t>敬請共同推動本項措施，感謝大家</a:t>
            </a:r>
            <a:r>
              <a:rPr lang="en-US" altLang="zh-TW" dirty="0"/>
              <a:t>!</a:t>
            </a:r>
          </a:p>
          <a:p>
            <a:pPr marL="0" indent="0" fontAlgn="auto">
              <a:buFontTx/>
              <a:buNone/>
              <a:defRPr/>
            </a:pPr>
            <a:endParaRPr lang="zh-TW" altLang="en-US" dirty="0"/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CB189C5-3FB6-4F21-82EB-54A5A898EEAA}" type="slidenum">
              <a:rPr lang="en-US" altLang="zh-TW" sz="1400"/>
              <a:pPr/>
              <a:t>21</a:t>
            </a:fld>
            <a:endParaRPr lang="en-US" altLang="zh-TW" sz="140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F8578E0-39F7-4C52-9C80-79EED612BE39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3</a:t>
            </a:fld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675008643"/>
              </p:ext>
            </p:extLst>
          </p:nvPr>
        </p:nvGraphicFramePr>
        <p:xfrm>
          <a:off x="410741" y="2348880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532170" y="393305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</a:p>
        </p:txBody>
      </p:sp>
    </p:spTree>
    <p:extLst>
      <p:ext uri="{BB962C8B-B14F-4D97-AF65-F5344CB8AC3E}">
        <p14:creationId xmlns:p14="http://schemas.microsoft.com/office/powerpoint/2010/main" val="3418015137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2155825"/>
            <a:ext cx="8569325" cy="4248150"/>
          </a:xfrm>
        </p:spPr>
        <p:txBody>
          <a:bodyPr rtlCol="0">
            <a:normAutofit/>
          </a:bodyPr>
          <a:lstStyle/>
          <a:p>
            <a:pPr marL="457200" indent="-457200" fontAlgn="auto">
              <a:buFontTx/>
              <a:buNone/>
              <a:defRPr/>
            </a:pPr>
            <a:r>
              <a:rPr lang="en-US" altLang="zh-TW" sz="2000" cap="small" dirty="0">
                <a:latin typeface="微軟正黑體" panose="020B0604030504040204" pitchFamily="34" charset="-120"/>
              </a:rPr>
              <a:t>1.</a:t>
            </a:r>
            <a:r>
              <a:rPr lang="zh-TW" altLang="en-US" sz="2000" cap="small" dirty="0">
                <a:latin typeface="微軟正黑體" panose="020B0604030504040204" pitchFamily="34" charset="-120"/>
              </a:rPr>
              <a:t>登錄者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:</a:t>
            </a:r>
            <a:r>
              <a:rPr lang="zh-TW" altLang="en-US" sz="2000" cap="small" dirty="0">
                <a:latin typeface="微軟正黑體" panose="020B0604030504040204" pitchFamily="34" charset="-120"/>
              </a:rPr>
              <a:t>授課教師</a:t>
            </a:r>
            <a:endParaRPr lang="en-US" altLang="zh-TW" sz="2000" cap="small" dirty="0">
              <a:latin typeface="微軟正黑體" panose="020B0604030504040204" pitchFamily="34" charset="-120"/>
            </a:endParaRPr>
          </a:p>
          <a:p>
            <a:pPr marL="457200" indent="-457200" fontAlgn="auto">
              <a:buFontTx/>
              <a:buNone/>
              <a:defRPr/>
            </a:pPr>
            <a:r>
              <a:rPr lang="en-US" altLang="zh-TW" sz="2000" cap="small" dirty="0">
                <a:latin typeface="微軟正黑體" panose="020B0604030504040204" pitchFamily="34" charset="-120"/>
              </a:rPr>
              <a:t>2.</a:t>
            </a:r>
            <a:r>
              <a:rPr lang="zh-TW" altLang="en-US" sz="2000" cap="small" dirty="0">
                <a:latin typeface="微軟正黑體" panose="020B0604030504040204" pitchFamily="34" charset="-120"/>
              </a:rPr>
              <a:t>登錄時間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:</a:t>
            </a:r>
            <a:r>
              <a:rPr lang="zh-TW" altLang="en-US" sz="2000" cap="small" dirty="0">
                <a:latin typeface="微軟正黑體" panose="020B0604030504040204" pitchFamily="34" charset="-120"/>
              </a:rPr>
              <a:t>每學期第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9</a:t>
            </a:r>
            <a:r>
              <a:rPr lang="zh-TW" altLang="en-US" sz="2000" cap="small" dirty="0">
                <a:latin typeface="微軟正黑體" panose="020B0604030504040204" pitchFamily="34" charset="-120"/>
              </a:rPr>
              <a:t>週～第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11</a:t>
            </a:r>
            <a:r>
              <a:rPr lang="zh-TW" altLang="en-US" sz="2000" cap="small" dirty="0">
                <a:latin typeface="微軟正黑體" panose="020B0604030504040204" pitchFamily="34" charset="-120"/>
              </a:rPr>
              <a:t>週</a:t>
            </a:r>
            <a:endParaRPr lang="en-US" altLang="zh-TW" sz="2000" cap="small" dirty="0">
              <a:latin typeface="微軟正黑體" panose="020B0604030504040204" pitchFamily="34" charset="-120"/>
            </a:endParaRPr>
          </a:p>
          <a:p>
            <a:pPr marL="457200" indent="-457200" fontAlgn="auto">
              <a:buFontTx/>
              <a:buNone/>
              <a:defRPr/>
            </a:pPr>
            <a:r>
              <a:rPr lang="en-US" altLang="zh-TW" sz="2000" cap="small" dirty="0">
                <a:latin typeface="微軟正黑體" panose="020B0604030504040204" pitchFamily="34" charset="-120"/>
              </a:rPr>
              <a:t>3.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系統登錄路徑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: </a:t>
            </a:r>
          </a:p>
          <a:p>
            <a:pPr marL="457200" indent="-457200" fontAlgn="auto">
              <a:buFontTx/>
              <a:buNone/>
              <a:defRPr/>
            </a:pPr>
            <a:r>
              <a:rPr lang="zh-TW" altLang="en-US" sz="2000" cap="small" dirty="0">
                <a:latin typeface="微軟正黑體" panose="020B0604030504040204" pitchFamily="34" charset="-120"/>
              </a:rPr>
              <a:t>   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教務處網頁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\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教務資訊系統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\</a:t>
            </a:r>
          </a:p>
          <a:p>
            <a:pPr marL="457200" indent="-457200" fontAlgn="auto">
              <a:buFontTx/>
              <a:buNone/>
              <a:defRPr/>
            </a:pPr>
            <a:r>
              <a:rPr lang="zh-TW" altLang="en-US" sz="2000" cap="small" dirty="0">
                <a:latin typeface="微軟正黑體" panose="020B0604030504040204" pitchFamily="34" charset="-120"/>
              </a:rPr>
              <a:t>   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教務資訊系統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-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註冊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\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成績相關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\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「學業期中預警系統」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\</a:t>
            </a:r>
            <a:r>
              <a:rPr lang="zh-TW" altLang="en-US" sz="2000" cap="small" dirty="0">
                <a:latin typeface="微軟正黑體" panose="020B0604030504040204" pitchFamily="34" charset="-120"/>
              </a:rPr>
              <a:t>教師 </a:t>
            </a:r>
            <a:endParaRPr lang="en-US" altLang="zh-TW" sz="2000" cap="small" dirty="0">
              <a:latin typeface="微軟正黑體" panose="020B0604030504040204" pitchFamily="34" charset="-120"/>
            </a:endParaRPr>
          </a:p>
          <a:p>
            <a:pPr marL="457200" indent="-457200" fontAlgn="auto">
              <a:buFontTx/>
              <a:buNone/>
              <a:defRPr/>
            </a:pPr>
            <a:r>
              <a:rPr lang="zh-TW" altLang="en-US" sz="2000" cap="small" dirty="0">
                <a:latin typeface="微軟正黑體" panose="020B0604030504040204" pitchFamily="34" charset="-120"/>
              </a:rPr>
              <a:t>   </a:t>
            </a:r>
            <a:r>
              <a:rPr lang="zh-TW" altLang="zh-TW" sz="2000" cap="small" dirty="0">
                <a:latin typeface="微軟正黑體" panose="020B0604030504040204" pitchFamily="34" charset="-120"/>
              </a:rPr>
              <a:t>網址</a:t>
            </a:r>
            <a:r>
              <a:rPr lang="en-US" altLang="zh-TW" sz="2000" cap="small" dirty="0">
                <a:latin typeface="微軟正黑體" panose="020B0604030504040204" pitchFamily="34" charset="-120"/>
              </a:rPr>
              <a:t>: </a:t>
            </a:r>
            <a:r>
              <a:rPr lang="en-US" altLang="zh-TW" sz="2000" cap="small" dirty="0">
                <a:latin typeface="微軟正黑體" panose="020B0604030504040204" pitchFamily="34" charset="-120"/>
                <a:hlinkClick r:id="rId3"/>
              </a:rPr>
              <a:t>http://sys.ndhu.edu.tw/AA/REG/MTPG/score_warning/</a:t>
            </a:r>
            <a:endParaRPr lang="en-US" altLang="zh-TW" sz="2000" dirty="0">
              <a:latin typeface="微軟正黑體" panose="020B0604030504040204" pitchFamily="34" charset="-120"/>
            </a:endParaRPr>
          </a:p>
          <a:p>
            <a:pPr marL="0" indent="0" fontAlgn="auto">
              <a:buNone/>
              <a:defRPr/>
            </a:pPr>
            <a:r>
              <a:rPr lang="en-US" altLang="zh-TW" sz="2000" dirty="0">
                <a:latin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</a:rPr>
              <a:t>預警項目包含：</a:t>
            </a:r>
            <a:r>
              <a:rPr lang="en-US" altLang="zh-TW" sz="2000" b="1" dirty="0">
                <a:latin typeface="微軟正黑體" panose="020B0604030504040204" pitchFamily="34" charset="-120"/>
              </a:rPr>
              <a:t>(1)</a:t>
            </a:r>
            <a:r>
              <a:rPr lang="zh-TW" altLang="en-US" sz="2000" b="1" dirty="0">
                <a:latin typeface="微軟正黑體" panose="020B0604030504040204" pitchFamily="34" charset="-120"/>
              </a:rPr>
              <a:t>缺課次數</a:t>
            </a:r>
            <a:r>
              <a:rPr lang="en-US" altLang="zh-TW" sz="2000" b="1" dirty="0">
                <a:latin typeface="微軟正黑體" panose="020B0604030504040204" pitchFamily="34" charset="-120"/>
              </a:rPr>
              <a:t>(2)</a:t>
            </a:r>
            <a:r>
              <a:rPr lang="zh-TW" altLang="en-US" sz="2000" b="1" dirty="0">
                <a:latin typeface="微軟正黑體" panose="020B0604030504040204" pitchFamily="34" charset="-120"/>
              </a:rPr>
              <a:t>缺繳報告或作業次數</a:t>
            </a:r>
            <a:r>
              <a:rPr lang="en-US" altLang="zh-TW" sz="2000" b="1" dirty="0">
                <a:latin typeface="微軟正黑體" panose="020B0604030504040204" pitchFamily="34" charset="-120"/>
              </a:rPr>
              <a:t>(3)</a:t>
            </a:r>
            <a:r>
              <a:rPr lang="zh-TW" altLang="en-US" sz="2000" b="1" dirty="0">
                <a:latin typeface="微軟正黑體" panose="020B0604030504040204" pitchFamily="34" charset="-120"/>
              </a:rPr>
              <a:t>小考缺考次數</a:t>
            </a: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0" indent="0" fontAlgn="auto">
              <a:buNone/>
              <a:defRPr/>
            </a:pPr>
            <a:r>
              <a:rPr lang="zh-TW" altLang="en-US" sz="2000" b="1" dirty="0">
                <a:latin typeface="微軟正黑體" panose="020B0604030504040204" pitchFamily="34" charset="-120"/>
              </a:rPr>
              <a:t>   </a:t>
            </a:r>
            <a:r>
              <a:rPr lang="en-US" altLang="zh-TW" sz="2000" b="1" dirty="0">
                <a:latin typeface="微軟正黑體" panose="020B0604030504040204" pitchFamily="34" charset="-120"/>
              </a:rPr>
              <a:t>(4)</a:t>
            </a:r>
            <a:r>
              <a:rPr lang="zh-TW" altLang="en-US" sz="2000" b="1" dirty="0">
                <a:latin typeface="微軟正黑體" panose="020B0604030504040204" pitchFamily="34" charset="-120"/>
              </a:rPr>
              <a:t>期中缺考</a:t>
            </a:r>
            <a:r>
              <a:rPr lang="en-US" altLang="zh-TW" sz="2000" b="1" dirty="0">
                <a:latin typeface="微軟正黑體" panose="020B0604030504040204" pitchFamily="34" charset="-120"/>
              </a:rPr>
              <a:t>(5)</a:t>
            </a:r>
            <a:r>
              <a:rPr lang="zh-TW" altLang="en-US" sz="2000" b="1" dirty="0">
                <a:latin typeface="微軟正黑體" panose="020B0604030504040204" pitchFamily="34" charset="-120"/>
              </a:rPr>
              <a:t>期中考成績不佳</a:t>
            </a:r>
            <a:r>
              <a:rPr lang="en-US" altLang="zh-TW" sz="2000" b="1" dirty="0">
                <a:latin typeface="微軟正黑體" panose="020B0604030504040204" pitchFamily="34" charset="-120"/>
              </a:rPr>
              <a:t>(6)</a:t>
            </a:r>
            <a:r>
              <a:rPr lang="zh-TW" altLang="en-US" sz="2000" b="1" dirty="0">
                <a:latin typeface="微軟正黑體" panose="020B0604030504040204" pitchFamily="34" charset="-120"/>
              </a:rPr>
              <a:t>其它學習成效不佳</a:t>
            </a: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514350" indent="-514350" fontAlgn="auto">
              <a:buFont typeface="標楷體" pitchFamily="65" charset="-120"/>
              <a:buAutoNum type="ea1ChtPeriod"/>
              <a:defRPr/>
            </a:pPr>
            <a:endParaRPr lang="en-US" altLang="zh-TW" sz="2000" b="1" dirty="0">
              <a:latin typeface="微軟正黑體" panose="020B0604030504040204" pitchFamily="34" charset="-120"/>
            </a:endParaRPr>
          </a:p>
          <a:p>
            <a:pPr marL="914400" lvl="1" indent="-514350" fontAlgn="auto">
              <a:buFontTx/>
              <a:buNone/>
              <a:defRPr/>
            </a:pPr>
            <a:endParaRPr lang="en-US" altLang="zh-TW" dirty="0">
              <a:latin typeface="微軟正黑體" panose="020B0604030504040204" pitchFamily="34" charset="-120"/>
            </a:endParaRPr>
          </a:p>
          <a:p>
            <a:pPr marL="914400" lvl="1" indent="-514350" fontAlgn="auto">
              <a:buFontTx/>
              <a:buNone/>
              <a:defRPr/>
            </a:pPr>
            <a:endParaRPr lang="en-US" altLang="zh-TW" dirty="0">
              <a:latin typeface="微軟正黑體" panose="020B0604030504040204" pitchFamily="34" charset="-120"/>
            </a:endParaRPr>
          </a:p>
          <a:p>
            <a:pPr marL="914400" lvl="1" indent="-514350" fontAlgn="auto">
              <a:buFont typeface="Wingdings" panose="05000000000000000000" pitchFamily="2" charset="2"/>
              <a:buChar char="Ø"/>
              <a:defRPr/>
            </a:pPr>
            <a:endParaRPr lang="en-US" altLang="zh-TW" dirty="0">
              <a:latin typeface="微軟正黑體" panose="020B0604030504040204" pitchFamily="34" charset="-120"/>
            </a:endParaRPr>
          </a:p>
          <a:p>
            <a:pPr marL="514350" indent="-514350" fontAlgn="auto">
              <a:buFont typeface="Wingdings" panose="05000000000000000000" pitchFamily="2" charset="2"/>
              <a:buChar char="Ø"/>
              <a:defRPr/>
            </a:pPr>
            <a:endParaRPr lang="en-US" altLang="zh-TW" sz="2000" dirty="0">
              <a:latin typeface="微軟正黑體" panose="020B0604030504040204" pitchFamily="34" charset="-120"/>
            </a:endParaRPr>
          </a:p>
          <a:p>
            <a:pPr marL="514350" indent="-514350" fontAlgn="auto">
              <a:buFont typeface="Wingdings" panose="05000000000000000000" pitchFamily="2" charset="2"/>
              <a:buChar char="Ø"/>
              <a:defRPr/>
            </a:pPr>
            <a:endParaRPr lang="en-US" altLang="zh-TW" sz="2000" dirty="0">
              <a:latin typeface="微軟正黑體" panose="020B0604030504040204" pitchFamily="34" charset="-120"/>
            </a:endParaRPr>
          </a:p>
          <a:p>
            <a:pPr marL="514350" indent="-514350" fontAlgn="auto">
              <a:buFont typeface="標楷體" pitchFamily="65" charset="-120"/>
              <a:buAutoNum type="ea1ChtPeriod"/>
              <a:defRPr/>
            </a:pPr>
            <a:endParaRPr lang="zh-TW" altLang="zh-TW" sz="2000" dirty="0">
              <a:latin typeface="微軟正黑體" panose="020B0604030504040204" pitchFamily="34" charset="-120"/>
            </a:endParaRPr>
          </a:p>
        </p:txBody>
      </p:sp>
      <p:sp>
        <p:nvSpPr>
          <p:cNvPr id="1024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8FE0BBE-4197-475C-8C50-8A6CCEB0601A}" type="slidenum">
              <a:rPr lang="en-US" altLang="zh-TW" sz="1400"/>
              <a:pPr/>
              <a:t>4</a:t>
            </a:fld>
            <a:endParaRPr lang="en-US" altLang="zh-TW" sz="140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4081924784"/>
              </p:ext>
            </p:extLst>
          </p:nvPr>
        </p:nvGraphicFramePr>
        <p:xfrm>
          <a:off x="323850" y="404664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D5FA0E-8F02-40D4-98B7-5DBA73FD52DF}" type="slidenum">
              <a:rPr lang="en-US" altLang="zh-TW" sz="1400"/>
              <a:pPr/>
              <a:t>5</a:t>
            </a:fld>
            <a:endParaRPr lang="en-US" altLang="zh-TW" sz="1400"/>
          </a:p>
        </p:txBody>
      </p:sp>
      <p:pic>
        <p:nvPicPr>
          <p:cNvPr id="1229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896222" cy="37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83911" y="3886818"/>
            <a:ext cx="2232818" cy="26226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485047689"/>
              </p:ext>
            </p:extLst>
          </p:nvPr>
        </p:nvGraphicFramePr>
        <p:xfrm>
          <a:off x="323850" y="404664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6230917" y="2708920"/>
            <a:ext cx="2723323" cy="7920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教師以學校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帳號、密碼登入系統</a:t>
            </a:r>
          </a:p>
        </p:txBody>
      </p:sp>
      <p:pic>
        <p:nvPicPr>
          <p:cNvPr id="8" name="圖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478" y="3549910"/>
            <a:ext cx="5688632" cy="28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285686010"/>
              </p:ext>
            </p:extLst>
          </p:nvPr>
        </p:nvGraphicFramePr>
        <p:xfrm>
          <a:off x="323850" y="404664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buNone/>
              <a:defRPr/>
            </a:pP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教師可以選定由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代理輸入預警資料，代理帳號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請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輸入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「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學生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」在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本校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E-mail</a:t>
            </a:r>
            <a:r>
              <a:rPr lang="zh-TW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帳號</a:t>
            </a:r>
          </a:p>
          <a:p>
            <a:pPr marL="182880" indent="-182880" fontAlgn="auto">
              <a:defRPr/>
            </a:pPr>
            <a:endParaRPr lang="zh-TW" altLang="en-US" dirty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1B28CAD-30FB-4F40-8601-53BCA76F4FC2}" type="slidenum">
              <a:rPr lang="en-US" altLang="zh-TW" sz="1400"/>
              <a:pPr/>
              <a:t>6</a:t>
            </a:fld>
            <a:endParaRPr lang="en-US" altLang="zh-TW" sz="1400"/>
          </a:p>
        </p:txBody>
      </p:sp>
      <p:pic>
        <p:nvPicPr>
          <p:cNvPr id="15365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/>
          <a:stretch>
            <a:fillRect/>
          </a:stretch>
        </p:blipFill>
        <p:spPr bwMode="auto">
          <a:xfrm>
            <a:off x="228600" y="2778125"/>
            <a:ext cx="6999288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6516688" y="3429000"/>
            <a:ext cx="2611437" cy="612775"/>
          </a:xfrm>
          <a:prstGeom prst="wedgeRoundRectCallout">
            <a:avLst>
              <a:gd name="adj1" fmla="val -70689"/>
              <a:gd name="adj2" fmla="val -28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latin typeface="+mn-ea"/>
              </a:rPr>
              <a:t>點選此處，</a:t>
            </a:r>
            <a:r>
              <a:rPr lang="zh-TW" altLang="en-US" sz="1400" b="1" dirty="0">
                <a:latin typeface="+mn-ea"/>
              </a:rPr>
              <a:t>設定代理之</a:t>
            </a:r>
            <a:r>
              <a:rPr lang="en-US" altLang="zh-TW" sz="1400" b="1" dirty="0">
                <a:latin typeface="+mn-ea"/>
              </a:rPr>
              <a:t>TA</a:t>
            </a:r>
            <a:r>
              <a:rPr lang="zh-TW" altLang="en-US" sz="1400" b="1" dirty="0">
                <a:latin typeface="+mn-ea"/>
              </a:rPr>
              <a:t>帳號</a:t>
            </a:r>
          </a:p>
        </p:txBody>
      </p:sp>
      <p:pic>
        <p:nvPicPr>
          <p:cNvPr id="15367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4246563"/>
            <a:ext cx="572928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/>
          <p:cNvSpPr/>
          <p:nvPr/>
        </p:nvSpPr>
        <p:spPr>
          <a:xfrm>
            <a:off x="4787900" y="3400425"/>
            <a:ext cx="1404938" cy="2873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58DA6-EE2B-437E-8FED-56F73C23D7C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036636433"/>
              </p:ext>
            </p:extLst>
          </p:nvPr>
        </p:nvGraphicFramePr>
        <p:xfrm>
          <a:off x="323850" y="404664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73" r="35426" b="19236"/>
          <a:stretch/>
        </p:blipFill>
        <p:spPr>
          <a:xfrm>
            <a:off x="323850" y="1988840"/>
            <a:ext cx="5904656" cy="4536504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312731" y="3183519"/>
            <a:ext cx="1404938" cy="2873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95536" y="5661248"/>
            <a:ext cx="504056" cy="26272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6305550" y="3562288"/>
            <a:ext cx="2586929" cy="2230320"/>
          </a:xfrm>
        </p:spPr>
        <p:txBody>
          <a:bodyPr rtlCol="0">
            <a:normAutofit/>
          </a:bodyPr>
          <a:lstStyle/>
          <a:p>
            <a:pPr marL="0" indent="0" fontAlgn="auto">
              <a:buNone/>
              <a:defRPr/>
            </a:pP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如該科</a:t>
            </a: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無需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預警，請勾選「無需預警科目」並儲存。</a:t>
            </a: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zh-TW" kern="1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如</a:t>
            </a: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需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預警，請「取出」科目。</a:t>
            </a:r>
          </a:p>
        </p:txBody>
      </p:sp>
    </p:spTree>
    <p:extLst>
      <p:ext uri="{BB962C8B-B14F-4D97-AF65-F5344CB8AC3E}">
        <p14:creationId xmlns:p14="http://schemas.microsoft.com/office/powerpoint/2010/main" val="2542561297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323850" y="1981260"/>
            <a:ext cx="5616624" cy="4626575"/>
            <a:chOff x="323850" y="1981260"/>
            <a:chExt cx="5616624" cy="462657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" y="1981260"/>
              <a:ext cx="5616624" cy="46265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971600" y="3017453"/>
              <a:ext cx="1584176" cy="343588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FA674A2-891E-4BE6-A541-379B0B896AF5}" type="slidenum">
              <a:rPr lang="en-US" altLang="zh-TW" sz="1400"/>
              <a:pPr/>
              <a:t>8</a:t>
            </a:fld>
            <a:endParaRPr lang="en-US" altLang="zh-TW" sz="1400" dirty="0"/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3338004968"/>
              </p:ext>
            </p:extLst>
          </p:nvPr>
        </p:nvGraphicFramePr>
        <p:xfrm>
          <a:off x="323850" y="404664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圖片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r="7822" b="42271"/>
          <a:stretch/>
        </p:blipFill>
        <p:spPr bwMode="auto">
          <a:xfrm>
            <a:off x="3264128" y="2161575"/>
            <a:ext cx="5710010" cy="8310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圓角矩形圖說文字 11"/>
          <p:cNvSpPr/>
          <p:nvPr/>
        </p:nvSpPr>
        <p:spPr>
          <a:xfrm>
            <a:off x="4428145" y="3074997"/>
            <a:ext cx="2611437" cy="612775"/>
          </a:xfrm>
          <a:prstGeom prst="wedgeRoundRectCallout">
            <a:avLst>
              <a:gd name="adj1" fmla="val 39308"/>
              <a:gd name="adj2" fmla="val -70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400" dirty="0">
                <a:latin typeface="+mn-ea"/>
              </a:rPr>
              <a:t>點選此處，進入</a:t>
            </a:r>
            <a:r>
              <a:rPr lang="zh-TW" altLang="en-US" sz="1400" b="1" dirty="0">
                <a:latin typeface="+mn-ea"/>
              </a:rPr>
              <a:t>選課名單</a:t>
            </a:r>
          </a:p>
        </p:txBody>
      </p:sp>
      <p:sp>
        <p:nvSpPr>
          <p:cNvPr id="13" name="橢圓 12"/>
          <p:cNvSpPr/>
          <p:nvPr/>
        </p:nvSpPr>
        <p:spPr>
          <a:xfrm>
            <a:off x="6532921" y="2718841"/>
            <a:ext cx="720204" cy="24459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 rot="10800000" flipV="1">
            <a:off x="395536" y="3140968"/>
            <a:ext cx="423928" cy="2861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 rot="10800000" flipV="1">
            <a:off x="395536" y="2131912"/>
            <a:ext cx="936104" cy="2907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1" name="內容版面配置區 2"/>
          <p:cNvSpPr>
            <a:spLocks noGrp="1"/>
          </p:cNvSpPr>
          <p:nvPr>
            <p:ph idx="1"/>
          </p:nvPr>
        </p:nvSpPr>
        <p:spPr>
          <a:xfrm>
            <a:off x="6173357" y="4032643"/>
            <a:ext cx="2586929" cy="2230320"/>
          </a:xfrm>
        </p:spPr>
        <p:txBody>
          <a:bodyPr rtlCol="0">
            <a:normAutofit/>
          </a:bodyPr>
          <a:lstStyle/>
          <a:p>
            <a:pPr marL="0" indent="0" fontAlgn="auto">
              <a:buNone/>
              <a:defRPr/>
            </a:pP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進入選課名單後，</a:t>
            </a:r>
            <a:endParaRPr lang="en-US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auto">
              <a:buNone/>
              <a:defRPr/>
            </a:pP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勾選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欲「預警學生」並</a:t>
            </a:r>
            <a:r>
              <a:rPr lang="zh-TW" altLang="en-US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編輯</a:t>
            </a:r>
            <a:r>
              <a:rPr lang="zh-TW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「預警名單」。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6716291" y="2564903"/>
            <a:ext cx="2427709" cy="334769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勾選「預警項目」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點選</a:t>
            </a:r>
            <a:r>
              <a:rPr lang="zh-TW" altLang="en-US" b="1" dirty="0"/>
              <a:t>新增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填寫「內容」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按下</a:t>
            </a:r>
            <a:r>
              <a:rPr lang="zh-TW" altLang="en-US" b="1" dirty="0"/>
              <a:t>儲存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5.</a:t>
            </a:r>
            <a:r>
              <a:rPr lang="zh-TW" altLang="en-US" dirty="0"/>
              <a:t>點選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「返回取出科目」進行下一堂課預警</a:t>
            </a: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D5690C1-B0D2-439A-B58E-1E389D41E545}" type="slidenum">
              <a:rPr lang="en-US" altLang="zh-TW" sz="1400"/>
              <a:pPr/>
              <a:t>9</a:t>
            </a:fld>
            <a:endParaRPr lang="en-US" altLang="zh-TW" sz="140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"/>
          <a:stretch/>
        </p:blipFill>
        <p:spPr>
          <a:xfrm>
            <a:off x="323528" y="2261276"/>
            <a:ext cx="6392021" cy="4264102"/>
          </a:xfrm>
          <a:prstGeom prst="rect">
            <a:avLst/>
          </a:prstGeom>
        </p:spPr>
      </p:pic>
      <p:sp>
        <p:nvSpPr>
          <p:cNvPr id="16" name="圓角矩形圖說文字 15"/>
          <p:cNvSpPr/>
          <p:nvPr/>
        </p:nvSpPr>
        <p:spPr>
          <a:xfrm>
            <a:off x="5161635" y="6096554"/>
            <a:ext cx="2071885" cy="612775"/>
          </a:xfrm>
          <a:prstGeom prst="wedgeRoundRectCallout">
            <a:avLst>
              <a:gd name="adj1" fmla="val -26669"/>
              <a:gd name="adj2" fmla="val -754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b="1" dirty="0"/>
              <a:t>其他說明</a:t>
            </a:r>
            <a:r>
              <a:rPr lang="zh-TW" altLang="en-US" sz="1400" dirty="0"/>
              <a:t>請於</a:t>
            </a:r>
            <a:r>
              <a:rPr lang="zh-TW" altLang="en-US" sz="1400" b="1" dirty="0"/>
              <a:t>備註</a:t>
            </a:r>
            <a:r>
              <a:rPr lang="zh-TW" altLang="en-US" sz="1400" dirty="0"/>
              <a:t>記錄</a:t>
            </a:r>
          </a:p>
        </p:txBody>
      </p:sp>
      <p:sp>
        <p:nvSpPr>
          <p:cNvPr id="18" name="矩形 17"/>
          <p:cNvSpPr/>
          <p:nvPr/>
        </p:nvSpPr>
        <p:spPr>
          <a:xfrm>
            <a:off x="627518" y="3149681"/>
            <a:ext cx="1139369" cy="327334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7" name="圓角矩形圖說文字 16"/>
          <p:cNvSpPr/>
          <p:nvPr/>
        </p:nvSpPr>
        <p:spPr>
          <a:xfrm>
            <a:off x="730944" y="4393327"/>
            <a:ext cx="2071885" cy="582397"/>
          </a:xfrm>
          <a:prstGeom prst="wedgeRoundRectCallout">
            <a:avLst>
              <a:gd name="adj1" fmla="val -53863"/>
              <a:gd name="adj2" fmla="val -24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zh-TW" altLang="en-US" sz="1400" dirty="0"/>
              <a:t>無需預警可按此鍵「</a:t>
            </a:r>
            <a:r>
              <a:rPr lang="zh-TW" altLang="en-US" sz="1400" b="1" dirty="0"/>
              <a:t>移除」</a:t>
            </a:r>
          </a:p>
        </p:txBody>
      </p:sp>
      <p:sp>
        <p:nvSpPr>
          <p:cNvPr id="15" name="橢圓 14"/>
          <p:cNvSpPr/>
          <p:nvPr/>
        </p:nvSpPr>
        <p:spPr>
          <a:xfrm>
            <a:off x="1673954" y="3057426"/>
            <a:ext cx="619125" cy="2698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668545" y="3747028"/>
            <a:ext cx="566566" cy="2367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3851920" y="3158644"/>
            <a:ext cx="1214638" cy="9137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21" name="資料庫圖表 20"/>
          <p:cNvGraphicFramePr/>
          <p:nvPr>
            <p:extLst>
              <p:ext uri="{D42A27DB-BD31-4B8C-83A1-F6EECF244321}">
                <p14:modId xmlns:p14="http://schemas.microsoft.com/office/powerpoint/2010/main" val="4183718879"/>
              </p:ext>
            </p:extLst>
          </p:nvPr>
        </p:nvGraphicFramePr>
        <p:xfrm>
          <a:off x="323850" y="404664"/>
          <a:ext cx="820859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橢圓 21"/>
          <p:cNvSpPr/>
          <p:nvPr/>
        </p:nvSpPr>
        <p:spPr>
          <a:xfrm>
            <a:off x="447661" y="2276922"/>
            <a:ext cx="566566" cy="2367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555784" y="2225561"/>
            <a:ext cx="792088" cy="30362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864448" y="4786353"/>
            <a:ext cx="2103608" cy="35448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綠黃色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綠黃色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15846</TotalTime>
  <Words>919</Words>
  <Application>Microsoft Office PowerPoint</Application>
  <PresentationFormat>如螢幕大小 (4:3)</PresentationFormat>
  <Paragraphs>169</Paragraphs>
  <Slides>21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0" baseType="lpstr"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帶狀</vt:lpstr>
      <vt:lpstr>PowerPoint 簡報</vt:lpstr>
      <vt:lpstr>  學生期中預警作業說明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學生學業期中預警系統--聯絡窗口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吳羿潔</dc:creator>
  <cp:lastModifiedBy>user</cp:lastModifiedBy>
  <cp:revision>1482</cp:revision>
  <cp:lastPrinted>2014-11-07T07:11:16Z</cp:lastPrinted>
  <dcterms:created xsi:type="dcterms:W3CDTF">2006-09-18T07:50:15Z</dcterms:created>
  <dcterms:modified xsi:type="dcterms:W3CDTF">2023-04-10T01:56:00Z</dcterms:modified>
</cp:coreProperties>
</file>