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</p:sldIdLst>
  <p:sldSz cx="6858000" cy="9906000" type="A4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3632202"/>
            <a:ext cx="4950338" cy="326846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6900661"/>
            <a:ext cx="4950338" cy="162685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23789" y="6241674"/>
            <a:ext cx="1046605" cy="112923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6542671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37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80533"/>
            <a:ext cx="4943989" cy="4502391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018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5063067"/>
            <a:ext cx="4240416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289178"/>
            <a:ext cx="4943989" cy="2247359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408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522136"/>
            <a:ext cx="4943989" cy="393588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2356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880534"/>
            <a:ext cx="4582190" cy="41825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6273800"/>
            <a:ext cx="501621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7484534"/>
            <a:ext cx="501621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356238" y="93600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4196553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99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906255"/>
            <a:ext cx="4943988" cy="4160029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6273800"/>
            <a:ext cx="4943989" cy="12107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484534"/>
            <a:ext cx="4943989" cy="1053898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2089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746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906254"/>
            <a:ext cx="1242099" cy="7632180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906254"/>
            <a:ext cx="3537261" cy="763218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33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901492"/>
            <a:ext cx="4941899" cy="185017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081867"/>
            <a:ext cx="4943989" cy="545656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103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2996590"/>
            <a:ext cx="4943989" cy="212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5173133"/>
            <a:ext cx="4943989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4573873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4685981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3100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086354"/>
            <a:ext cx="2398148" cy="544179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086354"/>
            <a:ext cx="2397820" cy="5441796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5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216238"/>
            <a:ext cx="2155947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048617"/>
            <a:ext cx="2398149" cy="4486015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211575"/>
            <a:ext cx="2154929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043954"/>
            <a:ext cx="2396760" cy="4486015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137909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81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446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012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644350"/>
            <a:ext cx="1972188" cy="1410228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644352"/>
            <a:ext cx="2843180" cy="782161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309108"/>
            <a:ext cx="1972188" cy="61568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027281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30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6934200"/>
            <a:ext cx="4943989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917172"/>
            <a:ext cx="4943989" cy="556829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7752821"/>
            <a:ext cx="4943989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7093176"/>
            <a:ext cx="1018767" cy="73378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7197794"/>
            <a:ext cx="438734" cy="527403"/>
          </a:xfrm>
        </p:spPr>
        <p:txBody>
          <a:bodyPr/>
          <a:lstStyle/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9291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330200"/>
            <a:ext cx="1485900" cy="9589129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411"/>
            <a:ext cx="1464204" cy="9898732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990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901492"/>
            <a:ext cx="4941900" cy="185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081867"/>
            <a:ext cx="4943989" cy="561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8861796"/>
            <a:ext cx="574785" cy="534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28B0C-EEA5-41FD-8C0A-672B30D87B90}" type="datetimeFigureOut">
              <a:rPr lang="zh-TW" altLang="en-US" smtClean="0"/>
              <a:t>2022/1/3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8862836"/>
            <a:ext cx="4287366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137909"/>
            <a:ext cx="438734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A1A04EC0-E573-4962-B7A7-82001A80234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1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ys.ndhu.edu.tw/AA/REG/single/Default.aspx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ys.ndhu.edu.tw/AA/REG/single/Default.aspx" TargetMode="External"/><Relationship Id="rId2" Type="http://schemas.openxmlformats.org/officeDocument/2006/relationships/hyperlink" Target="https://sys.ndhu.edu.tw/CTE/Ed_StudP_WebSite/Login.aspx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D:\&#30050;&#26989;&#38626;&#26657;&#31383;&#21475;&#20316;&#26989;\109-1\109-1&#38626;&#26657;&#21934;&#19968;&#31383;&#21475;&#38283;&#25918;&#26399;&#38291;&#38626;&#26657;&#25163;&#32396;&#21934;&#29992;&#34920;.docx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317353" y="459674"/>
            <a:ext cx="47830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110</a:t>
            </a:r>
            <a:r>
              <a:rPr lang="zh-TW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學年</a:t>
            </a:r>
            <a:r>
              <a:rPr lang="zh-TW" altLang="zh-TW" sz="2000" b="1" kern="100" dirty="0">
                <a:latin typeface="+mj-ea"/>
                <a:ea typeface="+mj-ea"/>
                <a:cs typeface="Times New Roman" panose="02020603050405020304" pitchFamily="18" charset="0"/>
              </a:rPr>
              <a:t>度</a:t>
            </a:r>
            <a:r>
              <a:rPr lang="zh-TW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第</a:t>
            </a:r>
            <a:r>
              <a:rPr lang="en-US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lang="zh-TW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學期</a:t>
            </a:r>
            <a:r>
              <a:rPr lang="zh-TW" altLang="zh-TW" sz="2000" b="1" kern="100" dirty="0">
                <a:latin typeface="+mj-ea"/>
                <a:ea typeface="+mj-ea"/>
                <a:cs typeface="Times New Roman" panose="02020603050405020304" pitchFamily="18" charset="0"/>
              </a:rPr>
              <a:t>應屆</a:t>
            </a:r>
            <a:r>
              <a:rPr lang="zh-TW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畢業生</a:t>
            </a:r>
            <a:endParaRPr lang="en-US" altLang="zh-TW" sz="2000" b="1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en-US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辦理</a:t>
            </a:r>
            <a:r>
              <a:rPr lang="zh-TW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離校領取</a:t>
            </a:r>
            <a:r>
              <a:rPr lang="zh-TW" altLang="zh-TW" sz="2000" b="1" kern="100" dirty="0">
                <a:latin typeface="+mj-ea"/>
                <a:ea typeface="+mj-ea"/>
                <a:cs typeface="Times New Roman" panose="02020603050405020304" pitchFamily="18" charset="0"/>
              </a:rPr>
              <a:t>學位證書</a:t>
            </a:r>
            <a:r>
              <a:rPr lang="zh-TW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流程</a:t>
            </a:r>
            <a:r>
              <a:rPr lang="en-US" altLang="zh-TW" sz="20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I</a:t>
            </a:r>
            <a:endParaRPr lang="zh-TW" altLang="zh-TW" sz="2000" b="1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流程圖: 替代程序 4"/>
          <p:cNvSpPr/>
          <p:nvPr/>
        </p:nvSpPr>
        <p:spPr>
          <a:xfrm>
            <a:off x="508000" y="1182867"/>
            <a:ext cx="6045200" cy="1092193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zh-TW" sz="1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畢業生於期末考週，預期可符合畢業資格離校前，即可</a:t>
            </a:r>
            <a:r>
              <a:rPr lang="zh-TW" sz="1200" kern="10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登錄系統</a:t>
            </a:r>
            <a:r>
              <a:rPr lang="zh-TW" sz="1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辦理離校手續</a:t>
            </a:r>
            <a:endParaRPr lang="zh-TW" sz="1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200" u="sng" kern="100" dirty="0" err="1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離校手續單一窗口系統</a:t>
            </a:r>
            <a:endParaRPr lang="zh-TW" sz="1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sz="1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離校檢核系統開放期限：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06</a:t>
            </a:r>
            <a:r>
              <a:rPr 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)~11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14</a:t>
            </a:r>
            <a:r>
              <a:rPr 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)08:30~1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lang="en-US" alt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0</a:t>
            </a:r>
            <a:endParaRPr lang="zh-TW" sz="1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zh-TW" sz="1200" kern="10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領取學位</a:t>
            </a:r>
            <a:r>
              <a:rPr lang="zh-TW" sz="1200" kern="10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證書地點：</a:t>
            </a:r>
            <a:r>
              <a:rPr lang="zh-TW" altLang="en-US" sz="1200" kern="100" dirty="0" smtClean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教</a:t>
            </a:r>
            <a:r>
              <a:rPr lang="zh-TW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務處</a:t>
            </a:r>
            <a:r>
              <a:rPr lang="zh-TW" sz="1200" b="1" kern="10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註冊組</a:t>
            </a:r>
            <a:r>
              <a:rPr lang="en-US" sz="1200" b="1" kern="10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sz="1200" b="1" kern="10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行政大樓四樓</a:t>
            </a:r>
            <a:r>
              <a:rPr lang="en-US" sz="1200" b="1" kern="10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401</a:t>
            </a:r>
            <a:r>
              <a:rPr lang="zh-TW" sz="1200" b="1" kern="100" dirty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室</a:t>
            </a:r>
            <a:r>
              <a:rPr lang="en-US" sz="1200" b="1" kern="100" dirty="0" smtClean="0">
                <a:solidFill>
                  <a:srgbClr val="333333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sz="12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22" name="向下箭號 21"/>
          <p:cNvSpPr/>
          <p:nvPr/>
        </p:nvSpPr>
        <p:spPr>
          <a:xfrm>
            <a:off x="3455125" y="2275060"/>
            <a:ext cx="45719" cy="1740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376101" y="4299224"/>
            <a:ext cx="6249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ym typeface="Wingdings" panose="05000000000000000000" pitchFamily="2" charset="2"/>
              </a:rPr>
              <a:t></a:t>
            </a:r>
            <a:r>
              <a: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110-1</a:t>
            </a:r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學期學士班</a:t>
            </a:r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畢業離校單一窗口系統開放查詢截止時間</a:t>
            </a:r>
            <a:r>
              <a: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-111/2/11/9:00.</a:t>
            </a:r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逾期未完成線上離校檢核程序</a:t>
            </a:r>
            <a:r>
              <a: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並已符合畢業資格者</a:t>
            </a:r>
            <a:r>
              <a: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註冊組於系統設定學籍畢業。學士班畢業生可逕行領取學位證書，惟若涉財產權罰款等未繳清部分</a:t>
            </a:r>
            <a:r>
              <a:rPr lang="en-US" altLang="zh-TW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1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由各業管單位依法辦理並保留相關紀錄</a:t>
            </a:r>
            <a:endParaRPr lang="zh-TW" altLang="en-US" sz="1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83214"/>
              </p:ext>
            </p:extLst>
          </p:nvPr>
        </p:nvGraphicFramePr>
        <p:xfrm>
          <a:off x="376101" y="5090416"/>
          <a:ext cx="6177098" cy="468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17455">
                  <a:extLst>
                    <a:ext uri="{9D8B030D-6E8A-4147-A177-3AD203B41FA5}">
                      <a16:colId xmlns:a16="http://schemas.microsoft.com/office/drawing/2014/main" val="2507906544"/>
                    </a:ext>
                  </a:extLst>
                </a:gridCol>
                <a:gridCol w="352604">
                  <a:extLst>
                    <a:ext uri="{9D8B030D-6E8A-4147-A177-3AD203B41FA5}">
                      <a16:colId xmlns:a16="http://schemas.microsoft.com/office/drawing/2014/main" val="3912552701"/>
                    </a:ext>
                  </a:extLst>
                </a:gridCol>
                <a:gridCol w="966396">
                  <a:extLst>
                    <a:ext uri="{9D8B030D-6E8A-4147-A177-3AD203B41FA5}">
                      <a16:colId xmlns:a16="http://schemas.microsoft.com/office/drawing/2014/main" val="3082955287"/>
                    </a:ext>
                  </a:extLst>
                </a:gridCol>
                <a:gridCol w="1240643">
                  <a:extLst>
                    <a:ext uri="{9D8B030D-6E8A-4147-A177-3AD203B41FA5}">
                      <a16:colId xmlns:a16="http://schemas.microsoft.com/office/drawing/2014/main" val="1493383107"/>
                    </a:ext>
                  </a:extLst>
                </a:gridCol>
              </a:tblGrid>
              <a:tr h="4067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離校手續線上檢核項目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indent="-73025" algn="ctr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顯示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詢問電話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洽辦單位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2225690527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圖書館 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尚有圖書資料未還、違規欠費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論文繳交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查核研究生學位論文上傳、論文及授權書各</a:t>
                      </a:r>
                      <a:r>
                        <a:rPr lang="en-US" sz="700" kern="0">
                          <a:effectLst/>
                        </a:rPr>
                        <a:t>2</a:t>
                      </a:r>
                      <a:r>
                        <a:rPr lang="zh-TW" sz="700" kern="0">
                          <a:effectLst/>
                        </a:rPr>
                        <a:t>份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indent="-73025" algn="ctr">
                        <a:spcAft>
                          <a:spcPts val="0"/>
                        </a:spcAft>
                      </a:pPr>
                      <a:r>
                        <a:rPr lang="en-US" sz="700" kern="0" dirty="0">
                          <a:effectLst/>
                        </a:rPr>
                        <a:t>X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03-890-6813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03-890-6842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圖書館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1771978952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車管會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發報器歸還、違規費用未繳清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03-890-6237</a:t>
                      </a:r>
                      <a:r>
                        <a:rPr lang="zh-TW" sz="700" kern="0">
                          <a:effectLst/>
                        </a:rPr>
                        <a:t>、</a:t>
                      </a:r>
                      <a:r>
                        <a:rPr lang="en-US" sz="700" kern="0">
                          <a:effectLst/>
                        </a:rPr>
                        <a:t>6320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總務處事務組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二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107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3861326247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出納組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在校期間尚有費用未繳清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03-890-6364</a:t>
                      </a:r>
                      <a:r>
                        <a:rPr lang="zh-TW" sz="700" kern="0">
                          <a:effectLst/>
                        </a:rPr>
                        <a:t>、</a:t>
                      </a:r>
                      <a:r>
                        <a:rPr lang="en-US" sz="700" kern="0">
                          <a:effectLst/>
                        </a:rPr>
                        <a:t>6368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總務處出納組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108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4081881198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就學貸款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未完成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03-890-6221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學務處生輔組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216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1017348322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學雜費減免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未完成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03-890-6218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學務處生輔組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216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2601802457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宿舍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宿舍費用未結清、退宿未完成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03-890-6212</a:t>
                      </a:r>
                      <a:r>
                        <a:rPr lang="zh-TW" sz="700" kern="0">
                          <a:effectLst/>
                        </a:rPr>
                        <a:t>、</a:t>
                      </a:r>
                      <a:r>
                        <a:rPr lang="en-US" sz="700" kern="0">
                          <a:effectLst/>
                        </a:rPr>
                        <a:t>6217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學務處生輔組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216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570249071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學分費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修課學分費未繳清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03-890-6124</a:t>
                      </a:r>
                      <a:r>
                        <a:rPr lang="zh-TW" sz="700" kern="0">
                          <a:effectLst/>
                        </a:rPr>
                        <a:t>、</a:t>
                      </a:r>
                      <a:r>
                        <a:rPr lang="en-US" sz="700" kern="0">
                          <a:effectLst/>
                        </a:rPr>
                        <a:t>6126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教務處課務組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總務處出納組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613021213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英語能力畢業標準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尚未通過英檢測驗或加修未通過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03-890-5492</a:t>
                      </a:r>
                      <a:r>
                        <a:rPr lang="zh-TW" sz="700" kern="0">
                          <a:effectLst/>
                        </a:rPr>
                        <a:t>、</a:t>
                      </a:r>
                      <a:r>
                        <a:rPr lang="en-US" sz="700" kern="0">
                          <a:effectLst/>
                        </a:rPr>
                        <a:t>5497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語言中心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人社三館</a:t>
                      </a:r>
                      <a:r>
                        <a:rPr lang="en-US" sz="700" kern="0">
                          <a:effectLst/>
                        </a:rPr>
                        <a:t>D201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3868729467"/>
                  </a:ext>
                </a:extLst>
              </a:tr>
              <a:tr h="1643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體適能畢業標準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未通過體育中心體適能檢測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03-890-6613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體育館體育中心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2402450896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 dirty="0">
                          <a:effectLst/>
                        </a:rPr>
                        <a:t>跨域自主學習畢業標準</a:t>
                      </a:r>
                      <a:r>
                        <a:rPr lang="en-US" sz="700" kern="0" dirty="0">
                          <a:effectLst/>
                        </a:rPr>
                        <a:t>(</a:t>
                      </a:r>
                      <a:r>
                        <a:rPr lang="zh-TW" sz="700" kern="0" dirty="0">
                          <a:effectLst/>
                        </a:rPr>
                        <a:t>各領域認證時數符合</a:t>
                      </a:r>
                      <a:r>
                        <a:rPr lang="en-US" sz="700" kern="0" dirty="0">
                          <a:effectLst/>
                        </a:rPr>
                        <a:t>)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03-890-6228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學務處生輔組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216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2241049285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教學意見調查表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未完成線上評量問卷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03-890-6123</a:t>
                      </a:r>
                      <a:r>
                        <a:rPr lang="zh-TW" sz="700" kern="0">
                          <a:effectLst/>
                        </a:rPr>
                        <a:t>、</a:t>
                      </a:r>
                      <a:r>
                        <a:rPr lang="en-US" sz="700" kern="0">
                          <a:effectLst/>
                        </a:rPr>
                        <a:t>6125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教務處課務組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502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1754969231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離校建言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未完成線上評量問卷</a:t>
                      </a:r>
                      <a:r>
                        <a:rPr lang="en-US" sz="700" kern="0">
                          <a:effectLst/>
                        </a:rPr>
                        <a:t>) 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03-890-6122</a:t>
                      </a:r>
                      <a:r>
                        <a:rPr lang="zh-TW" sz="700" kern="0">
                          <a:effectLst/>
                        </a:rPr>
                        <a:t>、</a:t>
                      </a:r>
                      <a:r>
                        <a:rPr lang="en-US" sz="700" kern="0">
                          <a:effectLst/>
                        </a:rPr>
                        <a:t>6124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教務處課務組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502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1289448380"/>
                  </a:ext>
                </a:extLst>
              </a:tr>
              <a:tr h="3287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 dirty="0">
                          <a:effectLst/>
                        </a:rPr>
                        <a:t>應屆畢業生流向調查</a:t>
                      </a:r>
                      <a:r>
                        <a:rPr lang="en-US" sz="700" kern="0" dirty="0">
                          <a:effectLst/>
                        </a:rPr>
                        <a:t>(</a:t>
                      </a:r>
                      <a:r>
                        <a:rPr lang="zh-TW" sz="700" kern="0" dirty="0">
                          <a:effectLst/>
                        </a:rPr>
                        <a:t>未完成線上評量問卷</a:t>
                      </a:r>
                      <a:r>
                        <a:rPr lang="en-US" sz="700" kern="0" dirty="0">
                          <a:effectLst/>
                        </a:rPr>
                        <a:t>)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03-890-6283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學務處畢輔組</a:t>
                      </a:r>
                      <a:endParaRPr lang="zh-TW" sz="1000" kern="1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行政大樓</a:t>
                      </a:r>
                      <a:r>
                        <a:rPr lang="en-US" sz="700" kern="0">
                          <a:effectLst/>
                        </a:rPr>
                        <a:t>204</a:t>
                      </a:r>
                      <a:r>
                        <a:rPr lang="zh-TW" sz="700" kern="0">
                          <a:effectLst/>
                        </a:rPr>
                        <a:t>室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3056951995"/>
                  </a:ext>
                </a:extLst>
              </a:tr>
              <a:tr h="16437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>
                          <a:effectLst/>
                        </a:rPr>
                        <a:t>系所</a:t>
                      </a:r>
                      <a:r>
                        <a:rPr lang="en-US" sz="700" kern="0">
                          <a:effectLst/>
                        </a:rPr>
                        <a:t>(</a:t>
                      </a:r>
                      <a:r>
                        <a:rPr lang="zh-TW" sz="700" kern="0">
                          <a:effectLst/>
                        </a:rPr>
                        <a:t>證照或器物借用未完成，依系所規定列管</a:t>
                      </a:r>
                      <a:r>
                        <a:rPr lang="en-US" sz="700" kern="0">
                          <a:effectLst/>
                        </a:rPr>
                        <a:t>)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X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700" kern="0">
                          <a:effectLst/>
                        </a:rPr>
                        <a:t> </a:t>
                      </a:r>
                      <a:endParaRPr lang="zh-TW" sz="10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700" kern="0" dirty="0">
                          <a:effectLst/>
                        </a:rPr>
                        <a:t>所屬系所辦公室</a:t>
                      </a:r>
                      <a:endParaRPr lang="zh-TW" sz="10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44418" marR="44418" marT="7838" marB="0" anchor="ctr"/>
                </a:tc>
                <a:extLst>
                  <a:ext uri="{0D108BD9-81ED-4DB2-BD59-A6C34878D82A}">
                    <a16:rowId xmlns:a16="http://schemas.microsoft.com/office/drawing/2014/main" val="1065468690"/>
                  </a:ext>
                </a:extLst>
              </a:tr>
            </a:tbl>
          </a:graphicData>
        </a:graphic>
      </p:graphicFrame>
      <p:pic>
        <p:nvPicPr>
          <p:cNvPr id="10" name="圖片 9"/>
          <p:cNvPicPr/>
          <p:nvPr/>
        </p:nvPicPr>
        <p:blipFill>
          <a:blip r:embed="rId3"/>
          <a:stretch>
            <a:fillRect/>
          </a:stretch>
        </p:blipFill>
        <p:spPr>
          <a:xfrm>
            <a:off x="627017" y="2290367"/>
            <a:ext cx="5926182" cy="186399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488" y="2275060"/>
            <a:ext cx="6177098" cy="2039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17091" y="323931"/>
            <a:ext cx="44250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zh-TW" sz="2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110</a:t>
            </a:r>
            <a:r>
              <a:rPr lang="zh-TW" altLang="zh-TW" sz="2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學年</a:t>
            </a:r>
            <a:r>
              <a:rPr lang="zh-TW" altLang="zh-TW" sz="2400" b="1" kern="100" dirty="0">
                <a:latin typeface="+mj-ea"/>
                <a:ea typeface="+mj-ea"/>
                <a:cs typeface="Times New Roman" panose="02020603050405020304" pitchFamily="18" charset="0"/>
              </a:rPr>
              <a:t>度</a:t>
            </a:r>
            <a:r>
              <a:rPr lang="zh-TW" altLang="zh-TW" sz="2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第</a:t>
            </a:r>
            <a:r>
              <a:rPr lang="en-US" altLang="zh-TW" sz="2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1</a:t>
            </a:r>
            <a:r>
              <a:rPr lang="zh-TW" altLang="zh-TW" sz="2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學期</a:t>
            </a:r>
            <a:r>
              <a:rPr lang="zh-TW" altLang="zh-TW" sz="2400" b="1" kern="100" dirty="0">
                <a:latin typeface="+mj-ea"/>
                <a:ea typeface="+mj-ea"/>
                <a:cs typeface="Times New Roman" panose="02020603050405020304" pitchFamily="18" charset="0"/>
              </a:rPr>
              <a:t>應屆畢業生</a:t>
            </a:r>
            <a:endParaRPr lang="en-US" altLang="zh-TW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en-US" sz="2400" b="1" kern="100" dirty="0">
                <a:latin typeface="+mj-ea"/>
                <a:ea typeface="+mj-ea"/>
                <a:cs typeface="Times New Roman" panose="02020603050405020304" pitchFamily="18" charset="0"/>
              </a:rPr>
              <a:t>辦理</a:t>
            </a:r>
            <a:r>
              <a:rPr lang="zh-TW" altLang="zh-TW" sz="2400" b="1" kern="100" dirty="0">
                <a:latin typeface="+mj-ea"/>
                <a:ea typeface="+mj-ea"/>
                <a:cs typeface="Times New Roman" panose="02020603050405020304" pitchFamily="18" charset="0"/>
              </a:rPr>
              <a:t>離校領取學位證書流程</a:t>
            </a:r>
            <a:r>
              <a:rPr lang="en-US" altLang="zh-TW" sz="2400" b="1" kern="100" dirty="0" smtClean="0">
                <a:latin typeface="+mj-ea"/>
                <a:ea typeface="+mj-ea"/>
                <a:cs typeface="Times New Roman" panose="02020603050405020304" pitchFamily="18" charset="0"/>
              </a:rPr>
              <a:t>II</a:t>
            </a:r>
            <a:endParaRPr lang="zh-TW" altLang="zh-TW" sz="2400" b="1" kern="100" dirty="0"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 flipH="1">
            <a:off x="3206929" y="1301103"/>
            <a:ext cx="1299755" cy="39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105499"/>
              </p:ext>
            </p:extLst>
          </p:nvPr>
        </p:nvGraphicFramePr>
        <p:xfrm>
          <a:off x="366984" y="1397909"/>
          <a:ext cx="6268947" cy="3045168"/>
        </p:xfrm>
        <a:graphic>
          <a:graphicData uri="http://schemas.openxmlformats.org/drawingml/2006/table">
            <a:tbl>
              <a:tblPr firstRow="1" firstCol="1" bandRow="1"/>
              <a:tblGrid>
                <a:gridCol w="1286236">
                  <a:extLst>
                    <a:ext uri="{9D8B030D-6E8A-4147-A177-3AD203B41FA5}">
                      <a16:colId xmlns:a16="http://schemas.microsoft.com/office/drawing/2014/main" val="1189752766"/>
                    </a:ext>
                  </a:extLst>
                </a:gridCol>
                <a:gridCol w="4982711">
                  <a:extLst>
                    <a:ext uri="{9D8B030D-6E8A-4147-A177-3AD203B41FA5}">
                      <a16:colId xmlns:a16="http://schemas.microsoft.com/office/drawing/2014/main" val="755997191"/>
                    </a:ext>
                  </a:extLst>
                </a:gridCol>
              </a:tblGrid>
              <a:tr h="234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 學士班畢業生</a:t>
                      </a:r>
                    </a:p>
                  </a:txBody>
                  <a:tcPr marL="58554" marR="5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883321"/>
                  </a:ext>
                </a:extLst>
              </a:tr>
              <a:tr h="699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  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成績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到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齊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 且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符合畢業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條件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請至</a:t>
                      </a:r>
                      <a:r>
                        <a:rPr lang="en-US" sz="1200" b="1" u="sng" kern="0" dirty="0" err="1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  <a:hlinkClick r:id="rId2"/>
                        </a:rPr>
                        <a:t>學生電子學習履歷</a:t>
                      </a:r>
                      <a:r>
                        <a:rPr lang="zh-TW" altLang="en-US" sz="1200" b="1" u="sng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系統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確認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所修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課程已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全部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登錄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成績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本學期教師成績上傳截止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日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-111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年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1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月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26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日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942063"/>
                  </a:ext>
                </a:extLst>
              </a:tr>
              <a:tr h="46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  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線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上離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校窗口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  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已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完成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確認</a:t>
                      </a:r>
                      <a:r>
                        <a:rPr lang="en-US" sz="1200" b="1" u="sng" kern="0" dirty="0" err="1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  <a:hlinkClick r:id="rId3"/>
                        </a:rPr>
                        <a:t>離校手續單一窗口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各欄位皆顯示Ｏ，即表示完成離校手續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217521"/>
                  </a:ext>
                </a:extLst>
              </a:tr>
              <a:tr h="16311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領取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學位證書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線上登錄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【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應屆畢業生領取學位證書系統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】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https://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111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年寒假全校</a:t>
                      </a:r>
                      <a:r>
                        <a:rPr 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停</a:t>
                      </a:r>
                      <a:r>
                        <a:rPr lang="zh-TW" sz="1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班</a:t>
                      </a:r>
                      <a:r>
                        <a:rPr 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:1/28(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)~2/6(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  支援大學學科能力測驗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:1/21(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五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)~1/23(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日</a:t>
                      </a: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201295">
                        <a:spcAft>
                          <a:spcPts val="0"/>
                        </a:spcAft>
                      </a:pP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請</a:t>
                      </a:r>
                      <a:r>
                        <a:rPr lang="zh-TW" sz="1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避開上述時段</a:t>
                      </a:r>
                      <a:r>
                        <a:rPr 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返校</a:t>
                      </a:r>
                      <a:r>
                        <a:rPr lang="zh-TW" altLang="en-US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洽</a:t>
                      </a:r>
                      <a:r>
                        <a:rPr 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辦離</a:t>
                      </a:r>
                      <a:r>
                        <a:rPr lang="zh-TW" sz="1200" b="1" kern="10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校畢業</a:t>
                      </a:r>
                      <a:r>
                        <a:rPr 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等業務</a:t>
                      </a:r>
                      <a:endParaRPr lang="zh-TW" sz="1200" b="1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返校領取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中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、英文學位證書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-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教務處註冊組各院系負責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窗口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Helvetica" panose="020B0604020202020204" pitchFamily="34" charset="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         </a:t>
                      </a:r>
                      <a:r>
                        <a:rPr 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行政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大樓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四樓</a:t>
                      </a:r>
                      <a:r>
                        <a:rPr 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401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室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252000" lvl="1" indent="-171450"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  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親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領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需驗證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或委託代辦領取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需附畢業生授權書、委託者證件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80550" lvl="1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  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8554" marR="58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9641979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656931"/>
              </p:ext>
            </p:extLst>
          </p:nvPr>
        </p:nvGraphicFramePr>
        <p:xfrm>
          <a:off x="366985" y="4828644"/>
          <a:ext cx="6007688" cy="4620156"/>
        </p:xfrm>
        <a:graphic>
          <a:graphicData uri="http://schemas.openxmlformats.org/drawingml/2006/table">
            <a:tbl>
              <a:tblPr firstRow="1" firstCol="1" bandRow="1"/>
              <a:tblGrid>
                <a:gridCol w="1280984">
                  <a:extLst>
                    <a:ext uri="{9D8B030D-6E8A-4147-A177-3AD203B41FA5}">
                      <a16:colId xmlns:a16="http://schemas.microsoft.com/office/drawing/2014/main" val="2140279038"/>
                    </a:ext>
                  </a:extLst>
                </a:gridCol>
                <a:gridCol w="4726704">
                  <a:extLst>
                    <a:ext uri="{9D8B030D-6E8A-4147-A177-3AD203B41FA5}">
                      <a16:colId xmlns:a16="http://schemas.microsoft.com/office/drawing/2014/main" val="2579613515"/>
                    </a:ext>
                  </a:extLst>
                </a:gridCol>
              </a:tblGrid>
              <a:tr h="2969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400" b="1" kern="100" dirty="0">
                          <a:effectLst/>
                          <a:latin typeface="+mj-ea"/>
                          <a:ea typeface="+mj-ea"/>
                          <a:cs typeface="Times New Roman" panose="02020603050405020304" pitchFamily="18" charset="0"/>
                        </a:rPr>
                        <a:t>研究所畢業生</a:t>
                      </a: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9033696"/>
                  </a:ext>
                </a:extLst>
              </a:tr>
              <a:tr h="9241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成績到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齊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符合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畢業條件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請至</a:t>
                      </a:r>
                      <a:r>
                        <a:rPr lang="en-US" sz="1200" b="1" u="sng" kern="0" dirty="0" err="1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  <a:hlinkClick r:id="rId2"/>
                        </a:rPr>
                        <a:t>學生電子學習履歷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確認所修課程是否已全部登錄分數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本學期教師成績上傳截止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日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--111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年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1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月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26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日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未及格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成績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之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科目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是否為畢業條件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學位考試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成績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已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送達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註冊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組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完成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登分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作業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862460"/>
                  </a:ext>
                </a:extLst>
              </a:tr>
              <a:tr h="7091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學位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論文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上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傳及繳交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請下載</a:t>
                      </a:r>
                      <a:r>
                        <a:rPr lang="en-US" sz="1200" b="1" u="sng" kern="0" dirty="0" err="1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  <a:hlinkClick r:id="rId4" action="ppaction://hlinkfile"/>
                        </a:rPr>
                        <a:t>畢業離校手續單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紙本，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辦理離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校核簽手續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系所辦公室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系所助理、指導教授、主管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圖書館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查核論文上傳、繳交學位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論文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本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與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授權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書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2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份</a:t>
                      </a:r>
                      <a:r>
                        <a:rPr 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 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141012"/>
                  </a:ext>
                </a:extLst>
              </a:tr>
              <a:tr h="5801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線上離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校窗口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已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完成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確認</a:t>
                      </a:r>
                      <a:r>
                        <a:rPr lang="en-US" sz="1200" b="1" u="sng" kern="0" dirty="0" err="1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  <a:hlinkClick r:id="rId3"/>
                        </a:rPr>
                        <a:t>離校手續單一窗口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各欄位皆顯示Ｏ，即表示完成離校手續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315193"/>
                  </a:ext>
                </a:extLst>
              </a:tr>
              <a:tr h="2109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Helvetica" panose="020B0604020202020204" pitchFamily="34" charset="0"/>
                        </a:rPr>
                        <a:t>領取學位證書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514350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"/>
                        <a:tabLst/>
                        <a:defRPr/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線上登錄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【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應屆畢業生領取學位證書系統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】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      https://</a:t>
                      </a:r>
                    </a:p>
                    <a:p>
                      <a:pPr marL="342900" marR="0" lvl="0" indent="-342900" algn="l" defTabSz="51435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"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111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年寒假全校停班日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:1/28(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五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)~2/6(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日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         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支援大學學科能力測驗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:1/21(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五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)~1/23(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日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    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請避開上述時段返校洽辦離校畢業等業務</a:t>
                      </a:r>
                    </a:p>
                    <a:p>
                      <a:pPr marL="400050" lvl="0" indent="-285750">
                        <a:lnSpc>
                          <a:spcPts val="18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u"/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應屆畢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業生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請於預計領證前</a:t>
                      </a:r>
                      <a:r>
                        <a:rPr lang="en-US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3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日，電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洽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通知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註冊組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應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完成印製</a:t>
                      </a:r>
                      <a:r>
                        <a:rPr lang="zh-TW" sz="1200" b="1" kern="0" dirty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學位</a:t>
                      </a:r>
                      <a:r>
                        <a:rPr 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證書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Helvetica" panose="020B0604020202020204" pitchFamily="34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返校領取</a:t>
                      </a:r>
                      <a:r>
                        <a:rPr lang="zh-TW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中、英文學位證書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-</a:t>
                      </a:r>
                      <a:r>
                        <a:rPr lang="zh-TW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教務處註冊組各院系負責窗口</a:t>
                      </a:r>
                      <a:endParaRPr lang="en-US" altLang="zh-TW" sz="1200" b="1" kern="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Helvetica" panose="020B0604020202020204" pitchFamily="34" charset="0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         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zh-TW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行政大樓</a:t>
                      </a:r>
                      <a:r>
                        <a:rPr lang="zh-TW" altLang="en-US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四樓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401</a:t>
                      </a:r>
                      <a:r>
                        <a:rPr lang="zh-TW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室</a:t>
                      </a:r>
                      <a:r>
                        <a:rPr lang="en-US" altLang="zh-TW" sz="1200" b="1" kern="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Helvetica" panose="020B0604020202020204" pitchFamily="34" charset="0"/>
                        </a:rPr>
                        <a:t>)</a:t>
                      </a:r>
                      <a:endParaRPr lang="zh-TW" sz="120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50779" marR="507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1073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98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925</Words>
  <Application>Microsoft Office PowerPoint</Application>
  <PresentationFormat>A4 紙張 (210x297 公釐)</PresentationFormat>
  <Paragraphs>126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Century Gothic</vt:lpstr>
      <vt:lpstr>Helvetica</vt:lpstr>
      <vt:lpstr>Times New Roman</vt:lpstr>
      <vt:lpstr>Wingdings</vt:lpstr>
      <vt:lpstr>Wingdings 3</vt:lpstr>
      <vt:lpstr>絲縷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56</cp:revision>
  <cp:lastPrinted>2021-12-30T01:45:35Z</cp:lastPrinted>
  <dcterms:created xsi:type="dcterms:W3CDTF">2020-12-18T07:05:03Z</dcterms:created>
  <dcterms:modified xsi:type="dcterms:W3CDTF">2022-01-03T01:45:32Z</dcterms:modified>
</cp:coreProperties>
</file>