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CA7"/>
    <a:srgbClr val="F9CBE5"/>
    <a:srgbClr val="BE2079"/>
    <a:srgbClr val="F28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1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4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9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041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3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02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6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4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1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1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7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5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4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5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3" y="7681093"/>
            <a:ext cx="6848417" cy="222490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73056" y="1308741"/>
            <a:ext cx="63340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+mj-ea"/>
                <a:ea typeface="+mj-ea"/>
              </a:rPr>
              <a:t>107</a:t>
            </a:r>
            <a:r>
              <a:rPr lang="zh-TW" altLang="en-US" sz="3200" b="1" cap="none" spc="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+mj-ea"/>
                <a:ea typeface="+mj-ea"/>
              </a:rPr>
              <a:t>年行政人員教育訓練</a:t>
            </a:r>
            <a:r>
              <a:rPr lang="zh-TW" altLang="en-US" sz="3200" b="1" cap="none" spc="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+mj-ea"/>
                <a:ea typeface="+mj-ea"/>
              </a:rPr>
              <a:t>活動</a:t>
            </a:r>
            <a:endParaRPr lang="zh-TW" altLang="en-US" sz="3200" b="1" cap="none" spc="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5044" y="2246849"/>
            <a:ext cx="591206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zh-TW" altLang="en-US" sz="2400" b="1" dirty="0">
                <a:latin typeface="+mj-ea"/>
                <a:ea typeface="+mj-ea"/>
              </a:rPr>
              <a:t>一、活動說明：</a:t>
            </a:r>
          </a:p>
          <a:p>
            <a:pPr>
              <a:spcBef>
                <a:spcPts val="1200"/>
              </a:spcBef>
            </a:pPr>
            <a:r>
              <a:rPr lang="en-US" altLang="zh-TW" sz="2400" b="1" dirty="0">
                <a:latin typeface="+mj-ea"/>
                <a:ea typeface="+mj-ea"/>
              </a:rPr>
              <a:t>(</a:t>
            </a:r>
            <a:r>
              <a:rPr lang="zh-TW" altLang="en-US" sz="2400" b="1" dirty="0">
                <a:latin typeface="+mj-ea"/>
                <a:ea typeface="+mj-ea"/>
              </a:rPr>
              <a:t>一</a:t>
            </a:r>
            <a:r>
              <a:rPr lang="en-US" altLang="zh-TW" sz="2400" b="1" dirty="0">
                <a:latin typeface="+mj-ea"/>
                <a:ea typeface="+mj-ea"/>
              </a:rPr>
              <a:t>)</a:t>
            </a:r>
            <a:r>
              <a:rPr lang="zh-TW" altLang="en-US" sz="2400" b="1" dirty="0">
                <a:latin typeface="+mj-ea"/>
                <a:ea typeface="+mj-ea"/>
              </a:rPr>
              <a:t>講座：慈濟醫院 羅兆翔 藥師</a:t>
            </a:r>
          </a:p>
          <a:p>
            <a:pPr>
              <a:spcBef>
                <a:spcPts val="1200"/>
              </a:spcBef>
            </a:pPr>
            <a:r>
              <a:rPr lang="en-US" altLang="zh-TW" sz="2400" b="1" dirty="0" smtClean="0">
                <a:latin typeface="+mj-ea"/>
                <a:ea typeface="+mj-ea"/>
              </a:rPr>
              <a:t>(</a:t>
            </a:r>
            <a:r>
              <a:rPr lang="zh-TW" altLang="en-US" sz="2400" b="1" dirty="0" smtClean="0">
                <a:latin typeface="+mj-ea"/>
                <a:ea typeface="+mj-ea"/>
              </a:rPr>
              <a:t>二</a:t>
            </a:r>
            <a:r>
              <a:rPr lang="en-US" altLang="zh-TW" sz="2400" b="1" dirty="0" smtClean="0">
                <a:latin typeface="+mj-ea"/>
                <a:ea typeface="+mj-ea"/>
              </a:rPr>
              <a:t>)</a:t>
            </a:r>
            <a:r>
              <a:rPr lang="zh-TW" altLang="en-US" sz="2400" b="1" dirty="0">
                <a:latin typeface="+mj-ea"/>
                <a:ea typeface="+mj-ea"/>
              </a:rPr>
              <a:t>主題</a:t>
            </a:r>
            <a:r>
              <a:rPr lang="zh-TW" altLang="en-US" sz="2400" b="1" dirty="0" smtClean="0">
                <a:latin typeface="+mj-ea"/>
                <a:ea typeface="+mj-ea"/>
              </a:rPr>
              <a:t>：從</a:t>
            </a:r>
            <a:r>
              <a:rPr lang="zh-TW" altLang="en-US" sz="2400" b="1" dirty="0">
                <a:latin typeface="+mj-ea"/>
                <a:ea typeface="+mj-ea"/>
              </a:rPr>
              <a:t>宮廷劇看中藥</a:t>
            </a:r>
          </a:p>
          <a:p>
            <a:pPr>
              <a:spcBef>
                <a:spcPts val="1200"/>
              </a:spcBef>
            </a:pPr>
            <a:r>
              <a:rPr lang="en-US" altLang="zh-TW" sz="2400" b="1" dirty="0" smtClean="0">
                <a:latin typeface="+mj-ea"/>
                <a:ea typeface="+mj-ea"/>
              </a:rPr>
              <a:t>(</a:t>
            </a:r>
            <a:r>
              <a:rPr lang="zh-TW" altLang="en-US" sz="2400" b="1" dirty="0" smtClean="0">
                <a:latin typeface="+mj-ea"/>
                <a:ea typeface="+mj-ea"/>
              </a:rPr>
              <a:t>三</a:t>
            </a:r>
            <a:r>
              <a:rPr lang="en-US" altLang="zh-TW" sz="2400" b="1" dirty="0" smtClean="0">
                <a:latin typeface="+mj-ea"/>
                <a:ea typeface="+mj-ea"/>
              </a:rPr>
              <a:t>)</a:t>
            </a:r>
            <a:r>
              <a:rPr lang="zh-TW" altLang="en-US" sz="2400" b="1" dirty="0">
                <a:latin typeface="+mj-ea"/>
                <a:ea typeface="+mj-ea"/>
              </a:rPr>
              <a:t>時間：</a:t>
            </a:r>
            <a:r>
              <a:rPr lang="en-US" altLang="zh-TW" sz="2400" b="1" dirty="0">
                <a:latin typeface="+mj-ea"/>
                <a:ea typeface="+mj-ea"/>
              </a:rPr>
              <a:t>107</a:t>
            </a:r>
            <a:r>
              <a:rPr lang="zh-TW" altLang="en-US" sz="2400" b="1" dirty="0">
                <a:latin typeface="+mj-ea"/>
                <a:ea typeface="+mj-ea"/>
              </a:rPr>
              <a:t>年</a:t>
            </a:r>
            <a:r>
              <a:rPr lang="en-US" altLang="zh-TW" sz="2400" b="1" dirty="0">
                <a:latin typeface="+mj-ea"/>
                <a:ea typeface="+mj-ea"/>
              </a:rPr>
              <a:t>8</a:t>
            </a:r>
            <a:r>
              <a:rPr lang="zh-TW" altLang="en-US" sz="2400" b="1" dirty="0">
                <a:latin typeface="+mj-ea"/>
                <a:ea typeface="+mj-ea"/>
              </a:rPr>
              <a:t>月</a:t>
            </a:r>
            <a:r>
              <a:rPr lang="en-US" altLang="zh-TW" sz="2400" b="1" dirty="0">
                <a:latin typeface="+mj-ea"/>
                <a:ea typeface="+mj-ea"/>
              </a:rPr>
              <a:t>8</a:t>
            </a:r>
            <a:r>
              <a:rPr lang="zh-TW" altLang="en-US" sz="2400" b="1" dirty="0">
                <a:latin typeface="+mj-ea"/>
                <a:ea typeface="+mj-ea"/>
              </a:rPr>
              <a:t>日</a:t>
            </a:r>
            <a:r>
              <a:rPr lang="en-US" altLang="zh-TW" sz="2400" b="1" dirty="0" smtClean="0">
                <a:latin typeface="+mj-ea"/>
                <a:ea typeface="+mj-ea"/>
              </a:rPr>
              <a:t>(</a:t>
            </a:r>
            <a:r>
              <a:rPr lang="zh-TW" altLang="en-US" sz="2400" b="1" dirty="0" smtClean="0">
                <a:latin typeface="+mj-ea"/>
                <a:ea typeface="+mj-ea"/>
              </a:rPr>
              <a:t>三</a:t>
            </a:r>
            <a:r>
              <a:rPr lang="en-US" altLang="zh-TW" sz="2400" b="1" dirty="0">
                <a:latin typeface="+mj-ea"/>
                <a:ea typeface="+mj-ea"/>
              </a:rPr>
              <a:t>)</a:t>
            </a:r>
            <a:r>
              <a:rPr lang="en-US" altLang="zh-TW" sz="2400" b="1" dirty="0" smtClean="0">
                <a:latin typeface="+mj-ea"/>
                <a:ea typeface="+mj-ea"/>
              </a:rPr>
              <a:t>10:10-12:10</a:t>
            </a:r>
          </a:p>
          <a:p>
            <a:pPr>
              <a:spcBef>
                <a:spcPts val="1200"/>
              </a:spcBef>
            </a:pPr>
            <a:r>
              <a:rPr lang="en-US" altLang="zh-TW" sz="2400" b="1" dirty="0">
                <a:latin typeface="+mj-ea"/>
                <a:ea typeface="+mj-ea"/>
              </a:rPr>
              <a:t> </a:t>
            </a:r>
            <a:r>
              <a:rPr lang="en-US" altLang="zh-TW" sz="2400" b="1" dirty="0" smtClean="0">
                <a:latin typeface="+mj-ea"/>
                <a:ea typeface="+mj-ea"/>
              </a:rPr>
              <a:t>                 </a:t>
            </a:r>
            <a:r>
              <a:rPr lang="zh-TW" altLang="en-US" sz="2400" b="1" dirty="0" smtClean="0">
                <a:latin typeface="+mj-ea"/>
                <a:ea typeface="+mj-ea"/>
              </a:rPr>
              <a:t>備有餐盒</a:t>
            </a:r>
            <a:endParaRPr lang="en-US" altLang="zh-TW" sz="2400" b="1" dirty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en-US" altLang="zh-TW" sz="2400" b="1" dirty="0" smtClean="0">
                <a:latin typeface="+mj-ea"/>
                <a:ea typeface="+mj-ea"/>
              </a:rPr>
              <a:t>(</a:t>
            </a:r>
            <a:r>
              <a:rPr lang="zh-TW" altLang="en-US" sz="2400" b="1" dirty="0" smtClean="0">
                <a:latin typeface="+mj-ea"/>
                <a:ea typeface="+mj-ea"/>
              </a:rPr>
              <a:t>四</a:t>
            </a:r>
            <a:r>
              <a:rPr lang="en-US" altLang="zh-TW" sz="2400" b="1" dirty="0" smtClean="0">
                <a:latin typeface="+mj-ea"/>
                <a:ea typeface="+mj-ea"/>
              </a:rPr>
              <a:t>)</a:t>
            </a:r>
            <a:r>
              <a:rPr lang="zh-TW" altLang="en-US" sz="2400" b="1" dirty="0">
                <a:latin typeface="+mj-ea"/>
                <a:ea typeface="+mj-ea"/>
              </a:rPr>
              <a:t>活動地點：行政大樓</a:t>
            </a:r>
            <a:r>
              <a:rPr lang="en-US" altLang="zh-TW" sz="2400" b="1" dirty="0">
                <a:latin typeface="+mj-ea"/>
                <a:ea typeface="+mj-ea"/>
              </a:rPr>
              <a:t>301</a:t>
            </a:r>
            <a:r>
              <a:rPr lang="zh-TW" altLang="en-US" sz="2400" b="1" dirty="0">
                <a:latin typeface="+mj-ea"/>
                <a:ea typeface="+mj-ea"/>
              </a:rPr>
              <a:t>簡報室</a:t>
            </a:r>
          </a:p>
          <a:p>
            <a:pPr>
              <a:spcBef>
                <a:spcPts val="1200"/>
              </a:spcBef>
            </a:pPr>
            <a:r>
              <a:rPr lang="zh-TW" altLang="en-US" sz="2400" b="1" dirty="0">
                <a:latin typeface="+mj-ea"/>
                <a:ea typeface="+mj-ea"/>
              </a:rPr>
              <a:t>二、參加對象：本校教職員工</a:t>
            </a:r>
            <a:r>
              <a:rPr lang="en-US" altLang="zh-TW" sz="2400" b="1" dirty="0">
                <a:latin typeface="+mj-ea"/>
                <a:ea typeface="+mj-ea"/>
              </a:rPr>
              <a:t>(</a:t>
            </a:r>
            <a:r>
              <a:rPr lang="zh-TW" altLang="en-US" sz="2400" b="1" dirty="0">
                <a:latin typeface="+mj-ea"/>
                <a:ea typeface="+mj-ea"/>
              </a:rPr>
              <a:t>含校務</a:t>
            </a:r>
            <a:r>
              <a:rPr lang="zh-TW" altLang="en-US" sz="2400" b="1" dirty="0" smtClean="0">
                <a:latin typeface="+mj-ea"/>
                <a:ea typeface="+mj-ea"/>
              </a:rPr>
              <a:t>基金    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en-US" altLang="zh-TW" sz="2400" b="1" dirty="0">
                <a:latin typeface="+mj-ea"/>
                <a:ea typeface="+mj-ea"/>
              </a:rPr>
              <a:t> </a:t>
            </a:r>
            <a:r>
              <a:rPr lang="en-US" altLang="zh-TW" sz="2400" b="1" dirty="0" smtClean="0">
                <a:latin typeface="+mj-ea"/>
                <a:ea typeface="+mj-ea"/>
              </a:rPr>
              <a:t>       </a:t>
            </a:r>
            <a:r>
              <a:rPr lang="zh-TW" altLang="en-US" sz="2400" b="1" dirty="0" smtClean="0">
                <a:latin typeface="+mj-ea"/>
                <a:ea typeface="+mj-ea"/>
              </a:rPr>
              <a:t>進用工作人員</a:t>
            </a:r>
            <a:r>
              <a:rPr lang="en-US" altLang="zh-TW" sz="2400" b="1" dirty="0">
                <a:latin typeface="+mj-ea"/>
                <a:ea typeface="+mj-ea"/>
              </a:rPr>
              <a:t>)</a:t>
            </a:r>
            <a:r>
              <a:rPr lang="zh-TW" altLang="en-US" sz="2400" b="1" dirty="0">
                <a:latin typeface="+mj-ea"/>
                <a:ea typeface="+mj-ea"/>
              </a:rPr>
              <a:t>，參加人數</a:t>
            </a:r>
            <a:r>
              <a:rPr lang="en-US" altLang="zh-TW" sz="2400" b="1" dirty="0">
                <a:latin typeface="+mj-ea"/>
                <a:ea typeface="+mj-ea"/>
              </a:rPr>
              <a:t>50</a:t>
            </a:r>
            <a:r>
              <a:rPr lang="zh-TW" altLang="en-US" sz="2400" b="1" dirty="0">
                <a:latin typeface="+mj-ea"/>
                <a:ea typeface="+mj-ea"/>
              </a:rPr>
              <a:t>人。</a:t>
            </a:r>
          </a:p>
          <a:p>
            <a:pPr>
              <a:spcBef>
                <a:spcPts val="1200"/>
              </a:spcBef>
            </a:pPr>
            <a:r>
              <a:rPr lang="zh-TW" altLang="en-US" sz="2400" b="1" dirty="0">
                <a:latin typeface="+mj-ea"/>
                <a:ea typeface="+mj-ea"/>
              </a:rPr>
              <a:t>三、本活動截止報名日為</a:t>
            </a:r>
            <a:r>
              <a:rPr lang="en-US" altLang="zh-TW" sz="2400" b="1" dirty="0">
                <a:latin typeface="+mj-ea"/>
                <a:ea typeface="+mj-ea"/>
              </a:rPr>
              <a:t>107</a:t>
            </a:r>
            <a:r>
              <a:rPr lang="zh-TW" altLang="en-US" sz="2400" b="1" dirty="0">
                <a:latin typeface="+mj-ea"/>
                <a:ea typeface="+mj-ea"/>
              </a:rPr>
              <a:t>年</a:t>
            </a:r>
            <a:r>
              <a:rPr lang="en-US" altLang="zh-TW" sz="2400" b="1" dirty="0">
                <a:latin typeface="+mj-ea"/>
                <a:ea typeface="+mj-ea"/>
              </a:rPr>
              <a:t>8</a:t>
            </a:r>
            <a:r>
              <a:rPr lang="zh-TW" altLang="en-US" sz="2400" b="1" dirty="0">
                <a:latin typeface="+mj-ea"/>
                <a:ea typeface="+mj-ea"/>
              </a:rPr>
              <a:t>月</a:t>
            </a:r>
            <a:r>
              <a:rPr lang="en-US" altLang="zh-TW" sz="2400" b="1" dirty="0">
                <a:latin typeface="+mj-ea"/>
                <a:ea typeface="+mj-ea"/>
              </a:rPr>
              <a:t>3</a:t>
            </a:r>
            <a:r>
              <a:rPr lang="zh-TW" altLang="en-US" sz="2400" b="1" dirty="0" smtClean="0">
                <a:latin typeface="+mj-ea"/>
                <a:ea typeface="+mj-ea"/>
              </a:rPr>
              <a:t>日中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en-US" altLang="zh-TW" sz="2400" b="1" dirty="0">
                <a:latin typeface="+mj-ea"/>
                <a:ea typeface="+mj-ea"/>
              </a:rPr>
              <a:t> </a:t>
            </a:r>
            <a:r>
              <a:rPr lang="en-US" altLang="zh-TW" sz="2400" b="1" dirty="0" smtClean="0">
                <a:latin typeface="+mj-ea"/>
                <a:ea typeface="+mj-ea"/>
              </a:rPr>
              <a:t>       </a:t>
            </a:r>
            <a:r>
              <a:rPr lang="zh-TW" altLang="en-US" sz="2400" b="1" dirty="0" smtClean="0">
                <a:latin typeface="+mj-ea"/>
                <a:ea typeface="+mj-ea"/>
              </a:rPr>
              <a:t>午</a:t>
            </a:r>
            <a:r>
              <a:rPr lang="en-US" altLang="zh-TW" sz="2400" b="1" dirty="0" smtClean="0">
                <a:latin typeface="+mj-ea"/>
                <a:ea typeface="+mj-ea"/>
              </a:rPr>
              <a:t>12 </a:t>
            </a:r>
            <a:r>
              <a:rPr lang="zh-TW" altLang="en-US" sz="2400" b="1" dirty="0" smtClean="0">
                <a:latin typeface="+mj-ea"/>
                <a:ea typeface="+mj-ea"/>
              </a:rPr>
              <a:t>時</a:t>
            </a:r>
            <a:r>
              <a:rPr lang="zh-TW" altLang="en-US" sz="2400" b="1" dirty="0">
                <a:latin typeface="+mj-ea"/>
                <a:ea typeface="+mj-ea"/>
              </a:rPr>
              <a:t>，當日下午以個別郵件</a:t>
            </a:r>
            <a:r>
              <a:rPr lang="zh-TW" altLang="en-US" sz="2400" b="1" dirty="0" smtClean="0">
                <a:latin typeface="+mj-ea"/>
                <a:ea typeface="+mj-ea"/>
              </a:rPr>
              <a:t>通知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en-US" altLang="zh-TW" sz="2400" b="1" dirty="0">
                <a:latin typeface="+mj-ea"/>
                <a:ea typeface="+mj-ea"/>
              </a:rPr>
              <a:t> </a:t>
            </a:r>
            <a:r>
              <a:rPr lang="en-US" altLang="zh-TW" sz="2400" b="1" dirty="0" smtClean="0">
                <a:latin typeface="+mj-ea"/>
                <a:ea typeface="+mj-ea"/>
              </a:rPr>
              <a:t>       </a:t>
            </a:r>
            <a:r>
              <a:rPr lang="zh-TW" altLang="en-US" sz="2400" b="1" dirty="0" smtClean="0">
                <a:latin typeface="+mj-ea"/>
                <a:ea typeface="+mj-ea"/>
              </a:rPr>
              <a:t>報名</a:t>
            </a:r>
            <a:r>
              <a:rPr lang="zh-TW" altLang="en-US" sz="2400" b="1" dirty="0">
                <a:latin typeface="+mj-ea"/>
                <a:ea typeface="+mj-ea"/>
              </a:rPr>
              <a:t>結果</a:t>
            </a:r>
            <a:r>
              <a:rPr lang="zh-TW" altLang="en-US" sz="2400" b="1" dirty="0" smtClean="0">
                <a:latin typeface="+mj-ea"/>
                <a:ea typeface="+mj-ea"/>
              </a:rPr>
              <a:t>。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en-US" altLang="zh-TW" sz="2400" b="1" dirty="0">
                <a:latin typeface="+mj-ea"/>
                <a:ea typeface="+mj-ea"/>
              </a:rPr>
              <a:t> </a:t>
            </a:r>
            <a:r>
              <a:rPr lang="en-US" altLang="zh-TW" sz="2400" b="1" dirty="0" smtClean="0">
                <a:latin typeface="+mj-ea"/>
                <a:ea typeface="+mj-ea"/>
              </a:rPr>
              <a:t>       </a:t>
            </a:r>
            <a:r>
              <a:rPr lang="zh-TW" altLang="en-US" sz="2400" b="1" dirty="0" smtClean="0">
                <a:latin typeface="+mj-ea"/>
                <a:ea typeface="+mj-ea"/>
              </a:rPr>
              <a:t>全程</a:t>
            </a:r>
            <a:r>
              <a:rPr lang="zh-TW" altLang="en-US" sz="2400" b="1" dirty="0">
                <a:latin typeface="+mj-ea"/>
                <a:ea typeface="+mj-ea"/>
              </a:rPr>
              <a:t>參與者核予終身學習時數</a:t>
            </a:r>
            <a:r>
              <a:rPr lang="en-US" altLang="zh-TW" sz="2400" b="1" dirty="0">
                <a:latin typeface="+mj-ea"/>
                <a:ea typeface="+mj-ea"/>
              </a:rPr>
              <a:t>2</a:t>
            </a:r>
            <a:r>
              <a:rPr lang="zh-TW" altLang="en-US" sz="2400" b="1" dirty="0">
                <a:latin typeface="+mj-ea"/>
                <a:ea typeface="+mj-ea"/>
              </a:rPr>
              <a:t>小時。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43" y="584232"/>
            <a:ext cx="4623054" cy="55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126</Words>
  <Application>Microsoft Office PowerPoint</Application>
  <PresentationFormat>A4 紙張 (210x297 公釐)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Trebuchet MS</vt:lpstr>
      <vt:lpstr>Wingdings 3</vt:lpstr>
      <vt:lpstr>多面向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Eva</dc:creator>
  <cp:lastModifiedBy>Eva</cp:lastModifiedBy>
  <cp:revision>33</cp:revision>
  <dcterms:created xsi:type="dcterms:W3CDTF">2018-07-11T15:24:21Z</dcterms:created>
  <dcterms:modified xsi:type="dcterms:W3CDTF">2018-07-17T06:26:49Z</dcterms:modified>
</cp:coreProperties>
</file>