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2160" userDrawn="1">
          <p15:clr>
            <a:srgbClr val="A4A3A4"/>
          </p15:clr>
        </p15:guide>
        <p15:guide id="2" orient="horz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5"/>
    <p:restoredTop sz="94556"/>
  </p:normalViewPr>
  <p:slideViewPr>
    <p:cSldViewPr snapToGrid="0" snapToObjects="1">
      <p:cViewPr>
        <p:scale>
          <a:sx n="70" d="100"/>
          <a:sy n="70" d="100"/>
        </p:scale>
        <p:origin x="-3510" y="-4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9C46-6BA7-8E4B-BC9E-E182CA01F65F}" type="datetimeFigureOut">
              <a:rPr kumimoji="1" lang="zh-TW" altLang="en-US" smtClean="0"/>
              <a:t>2018/2/6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9C3A-714C-B940-99D9-701EC63146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9C46-6BA7-8E4B-BC9E-E182CA01F65F}" type="datetimeFigureOut">
              <a:rPr kumimoji="1" lang="zh-TW" altLang="en-US" smtClean="0"/>
              <a:t>2018/2/6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9C3A-714C-B940-99D9-701EC63146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9C46-6BA7-8E4B-BC9E-E182CA01F65F}" type="datetimeFigureOut">
              <a:rPr kumimoji="1" lang="zh-TW" altLang="en-US" smtClean="0"/>
              <a:t>2018/2/6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9C3A-714C-B940-99D9-701EC63146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9C46-6BA7-8E4B-BC9E-E182CA01F65F}" type="datetimeFigureOut">
              <a:rPr kumimoji="1" lang="zh-TW" altLang="en-US" smtClean="0"/>
              <a:t>2018/2/6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9C3A-714C-B940-99D9-701EC63146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9C46-6BA7-8E4B-BC9E-E182CA01F65F}" type="datetimeFigureOut">
              <a:rPr kumimoji="1" lang="zh-TW" altLang="en-US" smtClean="0"/>
              <a:t>2018/2/6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9C3A-714C-B940-99D9-701EC63146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9C46-6BA7-8E4B-BC9E-E182CA01F65F}" type="datetimeFigureOut">
              <a:rPr kumimoji="1" lang="zh-TW" altLang="en-US" smtClean="0"/>
              <a:t>2018/2/6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9C3A-714C-B940-99D9-701EC63146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9C46-6BA7-8E4B-BC9E-E182CA01F65F}" type="datetimeFigureOut">
              <a:rPr kumimoji="1" lang="zh-TW" altLang="en-US" smtClean="0"/>
              <a:t>2018/2/6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9C3A-714C-B940-99D9-701EC63146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9C46-6BA7-8E4B-BC9E-E182CA01F65F}" type="datetimeFigureOut">
              <a:rPr kumimoji="1" lang="zh-TW" altLang="en-US" smtClean="0"/>
              <a:t>2018/2/6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9C3A-714C-B940-99D9-701EC63146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9C46-6BA7-8E4B-BC9E-E182CA01F65F}" type="datetimeFigureOut">
              <a:rPr kumimoji="1" lang="zh-TW" altLang="en-US" smtClean="0"/>
              <a:t>2018/2/6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9C3A-714C-B940-99D9-701EC63146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9C46-6BA7-8E4B-BC9E-E182CA01F65F}" type="datetimeFigureOut">
              <a:rPr kumimoji="1" lang="zh-TW" altLang="en-US" smtClean="0"/>
              <a:t>2018/2/6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9C3A-714C-B940-99D9-701EC63146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9C46-6BA7-8E4B-BC9E-E182CA01F65F}" type="datetimeFigureOut">
              <a:rPr kumimoji="1" lang="zh-TW" altLang="en-US" smtClean="0"/>
              <a:t>2018/2/6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9C3A-714C-B940-99D9-701EC63146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9C46-6BA7-8E4B-BC9E-E182CA01F65F}" type="datetimeFigureOut">
              <a:rPr kumimoji="1" lang="zh-TW" altLang="en-US" smtClean="0"/>
              <a:t>2018/2/6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49C3A-714C-B940-99D9-701EC63146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31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62" y="0"/>
            <a:ext cx="7068496" cy="9906000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5968" y="3972281"/>
            <a:ext cx="6491636" cy="3505909"/>
          </a:xfrm>
        </p:spPr>
        <p:txBody>
          <a:bodyPr>
            <a:normAutofit/>
          </a:bodyPr>
          <a:lstStyle/>
          <a:p>
            <a:pPr marL="536558" indent="-536558" algn="l">
              <a:buAutoNum type="arabicPeriod"/>
            </a:pPr>
            <a:r>
              <a:rPr kumimoji="1" lang="zh-TW" altLang="en-US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從公佈欄推薦的</a:t>
            </a:r>
            <a:r>
              <a:rPr kumimoji="1" lang="en-US" altLang="zh-TW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8</a:t>
            </a:r>
            <a:r>
              <a:rPr kumimoji="1" lang="zh-TW" altLang="en-US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部電影</a:t>
            </a:r>
            <a:r>
              <a:rPr kumimoji="1" lang="zh-TW" altLang="en-US" sz="2113" dirty="0">
                <a:latin typeface="Microsoft JhengHei" charset="-120"/>
                <a:ea typeface="Microsoft JhengHei" charset="-120"/>
                <a:cs typeface="Microsoft JhengHei" charset="-120"/>
              </a:rPr>
              <a:t>中，挑選一部或一部以上觀賞</a:t>
            </a:r>
            <a:r>
              <a:rPr kumimoji="1" lang="zh-TW" altLang="en-US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，或是找一部你認為是生涯主題的電影來觀賞</a:t>
            </a:r>
            <a:r>
              <a:rPr kumimoji="1" lang="zh-TW" altLang="en-US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，並</a:t>
            </a:r>
            <a:r>
              <a:rPr kumimoji="1" lang="zh-TW" altLang="en-US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撰寫</a:t>
            </a:r>
            <a:r>
              <a:rPr kumimoji="1" lang="zh-TW" altLang="en-US" sz="2113" dirty="0" smtClean="0">
                <a:solidFill>
                  <a:srgbClr val="C000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至少</a:t>
            </a:r>
            <a:r>
              <a:rPr kumimoji="1" lang="en-US" altLang="zh-TW" sz="2113" dirty="0" smtClean="0">
                <a:solidFill>
                  <a:srgbClr val="C000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3</a:t>
            </a:r>
            <a:r>
              <a:rPr kumimoji="1" lang="en-US" altLang="zh-TW" sz="2113" dirty="0" smtClean="0">
                <a:solidFill>
                  <a:srgbClr val="C000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00</a:t>
            </a:r>
            <a:r>
              <a:rPr kumimoji="1" lang="zh-TW" altLang="en-US" sz="2113" dirty="0">
                <a:solidFill>
                  <a:srgbClr val="C000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以上心得</a:t>
            </a:r>
            <a:r>
              <a:rPr kumimoji="1" lang="zh-TW" altLang="en-US" sz="2113" dirty="0">
                <a:latin typeface="Microsoft JhengHei" charset="-120"/>
                <a:ea typeface="Microsoft JhengHei" charset="-120"/>
                <a:cs typeface="Microsoft JhengHei" charset="-120"/>
              </a:rPr>
              <a:t>。</a:t>
            </a:r>
            <a:endParaRPr kumimoji="1" lang="en-US" altLang="zh-TW" sz="2113" dirty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 marL="536558" indent="-536558" algn="l">
              <a:buAutoNum type="arabicPeriod"/>
            </a:pPr>
            <a:r>
              <a:rPr kumimoji="1" lang="zh-TW" altLang="en-US" sz="2113" dirty="0">
                <a:latin typeface="Microsoft JhengHei" charset="-120"/>
                <a:ea typeface="Microsoft JhengHei" charset="-120"/>
                <a:cs typeface="Microsoft JhengHei" charset="-120"/>
              </a:rPr>
              <a:t>投稿時間：即日起</a:t>
            </a:r>
            <a:r>
              <a:rPr kumimoji="1" lang="zh-TW" altLang="en-US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至</a:t>
            </a:r>
            <a:r>
              <a:rPr kumimoji="1" lang="en-US" altLang="zh-TW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5/31</a:t>
            </a:r>
            <a:r>
              <a:rPr kumimoji="1" lang="zh-TW" altLang="en-US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（四）截止。</a:t>
            </a:r>
            <a:endParaRPr kumimoji="1" lang="en-US" altLang="zh-TW" sz="2113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 marL="536558" indent="-536558" algn="l">
              <a:buAutoNum type="arabicPeriod"/>
            </a:pPr>
            <a:r>
              <a:rPr kumimoji="1" lang="zh-TW" altLang="en-US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投稿方式（以下兩種方式擇一即可）：</a:t>
            </a:r>
            <a:endParaRPr kumimoji="1" lang="en-US" altLang="zh-TW" sz="2113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 lvl="1" algn="l"/>
            <a:r>
              <a:rPr kumimoji="1" lang="zh-TW" altLang="en-US" sz="18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   </a:t>
            </a:r>
            <a:r>
              <a:rPr lang="zh-TW" altLang="en-US" sz="2000" dirty="0" smtClean="0"/>
              <a:t>◎</a:t>
            </a:r>
            <a:r>
              <a:rPr kumimoji="1" lang="zh-TW" altLang="en-US" sz="18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 將文章填寫於網路表單  </a:t>
            </a:r>
            <a:r>
              <a:rPr lang="en-US" altLang="zh-TW" sz="2100" dirty="0" smtClean="0"/>
              <a:t>https</a:t>
            </a:r>
            <a:r>
              <a:rPr lang="en-US" altLang="zh-TW" sz="2100" dirty="0"/>
              <a:t>://</a:t>
            </a:r>
            <a:r>
              <a:rPr lang="en-US" altLang="zh-TW" sz="2100" dirty="0" smtClean="0"/>
              <a:t>goo.gl/fZgspo</a:t>
            </a:r>
            <a:endParaRPr kumimoji="1" lang="en-US" altLang="zh-TW" sz="1813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 lvl="1" algn="l"/>
            <a:r>
              <a:rPr kumimoji="1" lang="zh-TW" altLang="en-US" sz="18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   </a:t>
            </a:r>
            <a:r>
              <a:rPr lang="zh-TW" altLang="en-US" sz="2000" dirty="0"/>
              <a:t>◎</a:t>
            </a:r>
            <a:r>
              <a:rPr kumimoji="1" lang="zh-TW" altLang="en-US" sz="18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 將文章印下來至諮商中心現場報名</a:t>
            </a:r>
            <a:endParaRPr kumimoji="1" lang="en-US" altLang="zh-TW" sz="1813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 marL="536558" indent="-536558" algn="l">
              <a:buAutoNum type="arabicPeriod"/>
            </a:pPr>
            <a:r>
              <a:rPr kumimoji="1" lang="zh-TW" altLang="en-US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抽獎</a:t>
            </a:r>
            <a:r>
              <a:rPr kumimoji="1" lang="zh-TW" altLang="en-US" sz="2113" dirty="0">
                <a:latin typeface="Microsoft JhengHei" charset="-120"/>
                <a:ea typeface="Microsoft JhengHei" charset="-120"/>
                <a:cs typeface="Microsoft JhengHei" charset="-120"/>
              </a:rPr>
              <a:t>時間</a:t>
            </a:r>
            <a:r>
              <a:rPr kumimoji="1" lang="zh-TW" altLang="en-US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：</a:t>
            </a:r>
            <a:r>
              <a:rPr kumimoji="1" lang="en-US" altLang="zh-TW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6/5</a:t>
            </a:r>
            <a:r>
              <a:rPr kumimoji="1" lang="zh-TW" altLang="en-US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（</a:t>
            </a:r>
            <a:r>
              <a:rPr kumimoji="1" lang="zh-TW" altLang="en-US" sz="2113" dirty="0">
                <a:latin typeface="Microsoft JhengHei" charset="-120"/>
                <a:ea typeface="Microsoft JhengHei" charset="-120"/>
                <a:cs typeface="Microsoft JhengHei" charset="-120"/>
              </a:rPr>
              <a:t>二</a:t>
            </a:r>
            <a:r>
              <a:rPr kumimoji="1" lang="zh-TW" altLang="en-US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）隨機</a:t>
            </a:r>
            <a:r>
              <a:rPr kumimoji="1" lang="zh-TW" altLang="en-US" sz="2113" dirty="0">
                <a:latin typeface="Microsoft JhengHei" charset="-120"/>
                <a:ea typeface="Microsoft JhengHei" charset="-120"/>
                <a:cs typeface="Microsoft JhengHei" charset="-120"/>
              </a:rPr>
              <a:t>抽出</a:t>
            </a:r>
            <a:r>
              <a:rPr kumimoji="1" lang="en-US" altLang="zh-TW" sz="2113" dirty="0">
                <a:latin typeface="Microsoft JhengHei" charset="-120"/>
                <a:ea typeface="Microsoft JhengHei" charset="-120"/>
                <a:cs typeface="Microsoft JhengHei" charset="-120"/>
              </a:rPr>
              <a:t>5</a:t>
            </a:r>
            <a:r>
              <a:rPr kumimoji="1" lang="zh-TW" altLang="en-US" sz="2113" dirty="0">
                <a:latin typeface="Microsoft JhengHei" charset="-120"/>
                <a:ea typeface="Microsoft JhengHei" charset="-120"/>
                <a:cs typeface="Microsoft JhengHei" charset="-120"/>
              </a:rPr>
              <a:t>位學生，可</a:t>
            </a:r>
            <a:r>
              <a:rPr kumimoji="1" lang="zh-TW" altLang="en-US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獲得</a:t>
            </a:r>
            <a:r>
              <a:rPr kumimoji="1" lang="zh-TW" altLang="en-US" sz="2113" dirty="0" smtClean="0">
                <a:solidFill>
                  <a:srgbClr val="FF00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秀泰影城電影</a:t>
            </a:r>
            <a:r>
              <a:rPr kumimoji="1" lang="zh-TW" altLang="en-US" sz="2113" dirty="0">
                <a:solidFill>
                  <a:srgbClr val="FF00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票</a:t>
            </a:r>
            <a:r>
              <a:rPr kumimoji="1" lang="zh-TW" altLang="en-US" sz="2113" dirty="0">
                <a:latin typeface="Microsoft JhengHei" charset="-120"/>
                <a:ea typeface="Microsoft JhengHei" charset="-120"/>
                <a:cs typeface="Microsoft JhengHei" charset="-120"/>
              </a:rPr>
              <a:t>乙張。並</a:t>
            </a:r>
            <a:r>
              <a:rPr kumimoji="1" lang="zh-TW" altLang="en-US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於</a:t>
            </a:r>
            <a:r>
              <a:rPr kumimoji="1" lang="en-US" altLang="zh-TW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6/14</a:t>
            </a:r>
            <a:r>
              <a:rPr kumimoji="1" lang="zh-TW" altLang="en-US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（</a:t>
            </a:r>
            <a:r>
              <a:rPr kumimoji="1" lang="zh-TW" altLang="en-US" sz="2113" dirty="0">
                <a:latin typeface="Microsoft JhengHei" charset="-120"/>
                <a:ea typeface="Microsoft JhengHei" charset="-120"/>
                <a:cs typeface="Microsoft JhengHei" charset="-120"/>
              </a:rPr>
              <a:t>四</a:t>
            </a:r>
            <a:r>
              <a:rPr kumimoji="1" lang="zh-TW" altLang="en-US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）</a:t>
            </a:r>
            <a:r>
              <a:rPr kumimoji="1" lang="zh-TW" altLang="en-US" sz="2113" dirty="0">
                <a:latin typeface="Microsoft JhengHei" charset="-120"/>
                <a:ea typeface="Microsoft JhengHei" charset="-120"/>
                <a:cs typeface="Microsoft JhengHei" charset="-120"/>
              </a:rPr>
              <a:t>前</a:t>
            </a:r>
            <a:r>
              <a:rPr kumimoji="1" lang="zh-TW" altLang="en-US" sz="2113" dirty="0" smtClean="0">
                <a:latin typeface="Microsoft JhengHei" charset="-120"/>
                <a:ea typeface="Microsoft JhengHei" charset="-120"/>
                <a:cs typeface="Microsoft JhengHei" charset="-120"/>
              </a:rPr>
              <a:t>領取完成，</a:t>
            </a:r>
            <a:r>
              <a:rPr kumimoji="1" lang="zh-TW" altLang="en-US" sz="2113" dirty="0">
                <a:latin typeface="Microsoft JhengHei" charset="-120"/>
                <a:ea typeface="Microsoft JhengHei" charset="-120"/>
                <a:cs typeface="Microsoft JhengHei" charset="-120"/>
              </a:rPr>
              <a:t>逾期由備取遞補。</a:t>
            </a:r>
            <a:endParaRPr kumimoji="1" lang="en-US" altLang="zh-TW" sz="2113" dirty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 marL="536558" indent="-536558" algn="l">
              <a:buAutoNum type="arabicPeriod"/>
            </a:pPr>
            <a:endParaRPr kumimoji="1" lang="en-US" altLang="zh-TW" sz="2113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554340" y="8872116"/>
            <a:ext cx="2441694" cy="417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113" dirty="0">
                <a:latin typeface="Microsoft JhengHei" charset="-120"/>
                <a:ea typeface="Microsoft JhengHei" charset="-120"/>
                <a:cs typeface="Microsoft JhengHei" charset="-120"/>
              </a:rPr>
              <a:t>東華諮商中心 敬邀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528418" y="6969434"/>
            <a:ext cx="34676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rgbClr val="C000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註：若發現抄襲，將失去參與資格。</a:t>
            </a:r>
          </a:p>
        </p:txBody>
      </p:sp>
      <p:pic>
        <p:nvPicPr>
          <p:cNvPr id="7" name="Picture 2" descr="D:\Desktop\O4KGUVRTU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418" y="4797048"/>
            <a:ext cx="928188" cy="92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215968" y="2581994"/>
            <a:ext cx="61991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>
                <a:latin typeface="華康平劇體W7" panose="040B0709000000000000" pitchFamily="81" charset="-120"/>
                <a:ea typeface="華康平劇體W7" panose="040B0709000000000000" pitchFamily="81" charset="-120"/>
              </a:rPr>
              <a:t>未來</a:t>
            </a:r>
            <a:r>
              <a:rPr lang="zh-TW" altLang="en-US" sz="4800" dirty="0" smtClean="0">
                <a:latin typeface="華康平劇體W7" panose="040B0709000000000000" pitchFamily="81" charset="-120"/>
                <a:ea typeface="華康平劇體W7" panose="040B0709000000000000" pitchFamily="81" charset="-120"/>
              </a:rPr>
              <a:t>的路可以怎麼走</a:t>
            </a:r>
            <a:r>
              <a:rPr lang="en-US" altLang="zh-TW" sz="4800" dirty="0" smtClean="0">
                <a:latin typeface="華康平劇體W7" panose="040B0709000000000000" pitchFamily="81" charset="-120"/>
                <a:ea typeface="華康平劇體W7" panose="040B0709000000000000" pitchFamily="81" charset="-120"/>
              </a:rPr>
              <a:t>?</a:t>
            </a:r>
          </a:p>
          <a:p>
            <a:r>
              <a:rPr lang="zh-TW" altLang="en-US" sz="3200" dirty="0" smtClean="0">
                <a:latin typeface="華康POP3體W12(P)" panose="040B0C00000000000000" pitchFamily="82" charset="-120"/>
                <a:ea typeface="華康POP3體W12(P)" panose="040B0C00000000000000" pitchFamily="82" charset="-120"/>
              </a:rPr>
              <a:t>   </a:t>
            </a: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華康POP3體W12(P)" panose="040B0C00000000000000" pitchFamily="82" charset="-120"/>
                <a:ea typeface="華康POP3體W12(P)" panose="040B0C00000000000000" pitchFamily="82" charset="-120"/>
              </a:rPr>
              <a:t>生涯主題電影徵文 抽獎辦法</a:t>
            </a:r>
            <a:endParaRPr lang="zh-TW" altLang="en-US" sz="3200" dirty="0">
              <a:solidFill>
                <a:schemeClr val="accent5">
                  <a:lumMod val="75000"/>
                </a:schemeClr>
              </a:solidFill>
              <a:latin typeface="華康POP3體W12(P)" panose="040B0C00000000000000" pitchFamily="82" charset="-120"/>
              <a:ea typeface="華康POP3體W12(P)" panose="040B0C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74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155</Words>
  <Application>Microsoft Office PowerPoint</Application>
  <PresentationFormat>A4 紙張 (210x297 公釐)</PresentationFormat>
  <Paragraphs>10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電影徵文抽獎辦法</dc:title>
  <dc:creator>Microsoft Office 使用者</dc:creator>
  <cp:lastModifiedBy>user</cp:lastModifiedBy>
  <cp:revision>15</cp:revision>
  <cp:lastPrinted>2017-09-12T03:05:09Z</cp:lastPrinted>
  <dcterms:created xsi:type="dcterms:W3CDTF">2017-09-11T05:27:44Z</dcterms:created>
  <dcterms:modified xsi:type="dcterms:W3CDTF">2018-02-06T06:36:53Z</dcterms:modified>
</cp:coreProperties>
</file>