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3"/>
  </p:notesMasterIdLst>
  <p:handoutMasterIdLst>
    <p:handoutMasterId r:id="rId34"/>
  </p:handoutMasterIdLst>
  <p:sldIdLst>
    <p:sldId id="256" r:id="rId2"/>
    <p:sldId id="260" r:id="rId3"/>
    <p:sldId id="258" r:id="rId4"/>
    <p:sldId id="290" r:id="rId5"/>
    <p:sldId id="291" r:id="rId6"/>
    <p:sldId id="296" r:id="rId7"/>
    <p:sldId id="295" r:id="rId8"/>
    <p:sldId id="262" r:id="rId9"/>
    <p:sldId id="263" r:id="rId10"/>
    <p:sldId id="272" r:id="rId11"/>
    <p:sldId id="280" r:id="rId12"/>
    <p:sldId id="281" r:id="rId13"/>
    <p:sldId id="286" r:id="rId14"/>
    <p:sldId id="287" r:id="rId15"/>
    <p:sldId id="288" r:id="rId16"/>
    <p:sldId id="265" r:id="rId17"/>
    <p:sldId id="298" r:id="rId18"/>
    <p:sldId id="267" r:id="rId19"/>
    <p:sldId id="266" r:id="rId20"/>
    <p:sldId id="297" r:id="rId21"/>
    <p:sldId id="299" r:id="rId22"/>
    <p:sldId id="294" r:id="rId23"/>
    <p:sldId id="293" r:id="rId24"/>
    <p:sldId id="268" r:id="rId25"/>
    <p:sldId id="284" r:id="rId26"/>
    <p:sldId id="274" r:id="rId27"/>
    <p:sldId id="275" r:id="rId28"/>
    <p:sldId id="276" r:id="rId29"/>
    <p:sldId id="279" r:id="rId30"/>
    <p:sldId id="285" r:id="rId31"/>
    <p:sldId id="292" r:id="rId32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110" d="100"/>
          <a:sy n="110" d="100"/>
        </p:scale>
        <p:origin x="-16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5FBF1-CDFC-4C7B-A474-07BA5E10E261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348AA-6732-4F39-BE27-D1A079CA1B8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104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36F6-4D0B-46BF-9F67-D060ED2A9C61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F1C84-427D-4CB0-8915-FA2197A35C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202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1C84-427D-4CB0-8915-FA2197A35C56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9359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F1C84-427D-4CB0-8915-FA2197A35C56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200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2B8CF-937D-4982-80A9-DBB5F1455C3D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772C-6D87-417B-8A4E-3919410EB827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1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ou.com/programs/view/Y_icBhACZtA/" TargetMode="External"/><Relationship Id="rId2" Type="http://schemas.openxmlformats.org/officeDocument/2006/relationships/hyperlink" Target="http://youtu.be/Oe1fxjQPOiw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udou.com/programs/view/Di52i_PoJmU/" TargetMode="External"/><Relationship Id="rId4" Type="http://schemas.openxmlformats.org/officeDocument/2006/relationships/hyperlink" Target="http://www.tudou.com/programs/view/dkeNFQE2si0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832048" y="25649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韓國冬季國際學校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感受釜山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CN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 Korean Winter Session</a:t>
            </a:r>
            <a:b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555776" y="4869160"/>
            <a:ext cx="4032448" cy="1054968"/>
          </a:xfrm>
        </p:spPr>
        <p:txBody>
          <a:bodyPr>
            <a:normAutofit lnSpcReduction="10000"/>
          </a:bodyPr>
          <a:lstStyle/>
          <a:p>
            <a:pPr algn="ctr"/>
            <a:r>
              <a:rPr lang="zh-TW" altLang="en-US" sz="2800" b="1" dirty="0">
                <a:solidFill>
                  <a:srgbClr val="FFC000"/>
                </a:solidFill>
              </a:rPr>
              <a:t>東亞大學 國際交流處</a:t>
            </a:r>
            <a:endParaRPr lang="en-US" altLang="ko-KR" sz="2800" b="1" dirty="0" smtClean="0">
              <a:solidFill>
                <a:srgbClr val="FFC000"/>
              </a:solidFill>
            </a:endParaRPr>
          </a:p>
          <a:p>
            <a:pPr algn="ctr"/>
            <a:r>
              <a:rPr lang="en-US" altLang="ko-KR" sz="2800" b="1" dirty="0" smtClean="0">
                <a:solidFill>
                  <a:srgbClr val="FFC000"/>
                </a:solidFill>
              </a:rPr>
              <a:t>Dong-A University</a:t>
            </a:r>
          </a:p>
        </p:txBody>
      </p:sp>
    </p:spTree>
    <p:extLst>
      <p:ext uri="{BB962C8B-B14F-4D97-AF65-F5344CB8AC3E}">
        <p14:creationId xmlns:p14="http://schemas.microsoft.com/office/powerpoint/2010/main" val="29384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生之間交流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2276872"/>
            <a:ext cx="7408333" cy="3450696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國學生也參加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K.W.S.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項目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願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意的話安排宿舍跟韓國學生一起住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韓國學生參加名額是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名左右）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國語課程以外都跟韓國學生一起活動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州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夜，晚上有由學生組織的活動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91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899738"/>
              </p:ext>
            </p:extLst>
          </p:nvPr>
        </p:nvGraphicFramePr>
        <p:xfrm>
          <a:off x="323528" y="2132856"/>
          <a:ext cx="8496943" cy="3707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402"/>
                <a:gridCol w="1636913"/>
                <a:gridCol w="1416157"/>
                <a:gridCol w="1416157"/>
                <a:gridCol w="1416157"/>
                <a:gridCol w="1416157"/>
              </a:tblGrid>
              <a:tr h="4761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1.20.</a:t>
                      </a:r>
                    </a:p>
                    <a:p>
                      <a:pPr algn="ctr" latinLnBrk="1"/>
                      <a:r>
                        <a:rPr lang="en-US" altLang="zh-CN" dirty="0" smtClean="0"/>
                        <a:t>~1.21.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1.22.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1.23.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1.24.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1.25.</a:t>
                      </a:r>
                    </a:p>
                    <a:p>
                      <a:pPr algn="ctr" latinLnBrk="1"/>
                      <a:r>
                        <a:rPr lang="en-US" altLang="zh-CN" dirty="0" smtClean="0"/>
                        <a:t>~1.26.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bg2"/>
                          </a:solidFill>
                        </a:rPr>
                        <a:t>1.27.</a:t>
                      </a:r>
                    </a:p>
                    <a:p>
                      <a:pPr algn="ctr" latinLnBrk="1"/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~1.28.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73957">
                <a:tc rowSpan="2">
                  <a:txBody>
                    <a:bodyPr/>
                    <a:lstStyle/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接機</a:t>
                      </a:r>
                    </a:p>
                    <a:p>
                      <a:pPr latinLnBrk="1"/>
                      <a:endParaRPr lang="zh-TW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安排宿舍</a:t>
                      </a:r>
                    </a:p>
                    <a:p>
                      <a:pPr latinLnBrk="1"/>
                      <a:endParaRPr lang="zh-TW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自由時間</a:t>
                      </a:r>
                      <a:endParaRPr lang="en-US" altLang="zh-CN" b="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韓國語</a:t>
                      </a:r>
                    </a:p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分班測試</a:t>
                      </a:r>
                    </a:p>
                    <a:p>
                      <a:pPr latinLnBrk="1"/>
                      <a:endParaRPr lang="zh-TW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說明會</a:t>
                      </a:r>
                      <a:endParaRPr lang="en-US" altLang="zh-CN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韓國語講座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韓國語講座</a:t>
                      </a:r>
                      <a:endParaRPr lang="ko-KR" alt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latinLnBrk="1"/>
                      <a:r>
                        <a:rPr lang="en-US" altLang="zh-TW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天</a:t>
                      </a:r>
                      <a:r>
                        <a:rPr lang="en-US" altLang="zh-TW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夜</a:t>
                      </a:r>
                    </a:p>
                    <a:p>
                      <a:pPr latinLnBrk="1"/>
                      <a:endParaRPr lang="zh-TW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全州韓屋村</a:t>
                      </a:r>
                    </a:p>
                    <a:p>
                      <a:pPr latinLnBrk="1"/>
                      <a:endParaRPr lang="zh-TW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韓服體驗</a:t>
                      </a:r>
                    </a:p>
                    <a:p>
                      <a:pPr latinLnBrk="1"/>
                      <a:endParaRPr lang="zh-TW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茂朱雪花</a:t>
                      </a:r>
                    </a:p>
                    <a:p>
                      <a:pPr latinLnBrk="1"/>
                      <a:endParaRPr lang="zh-TW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學生交流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b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周末</a:t>
                      </a:r>
                    </a:p>
                    <a:p>
                      <a:pPr latinLnBrk="1"/>
                      <a:r>
                        <a:rPr lang="zh-TW" altLang="en-US" b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自由時間</a:t>
                      </a:r>
                    </a:p>
                    <a:p>
                      <a:pPr latinLnBrk="1"/>
                      <a:r>
                        <a:rPr lang="zh-TW" altLang="en-US" b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組別活動</a:t>
                      </a:r>
                      <a:endParaRPr lang="ko-KR" altLang="en-US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878331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CN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參觀校園</a:t>
                      </a:r>
                    </a:p>
                    <a:p>
                      <a:pPr latinLnBrk="1"/>
                      <a:endParaRPr lang="zh-CN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CN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歡迎式</a:t>
                      </a:r>
                    </a:p>
                    <a:p>
                      <a:pPr latinLnBrk="1"/>
                      <a:endParaRPr lang="zh-CN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en-US" altLang="zh-CN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Trick Arts</a:t>
                      </a:r>
                      <a:endParaRPr lang="ko-KR" alt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0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做陶瓷</a:t>
                      </a:r>
                      <a:endParaRPr lang="en-US" altLang="zh-CN" b="0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企業訪問</a:t>
                      </a:r>
                    </a:p>
                    <a:p>
                      <a:pPr latinLnBrk="1"/>
                      <a:endParaRPr lang="zh-TW" altLang="en-US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海水浴場</a:t>
                      </a:r>
                      <a:endParaRPr lang="ko-KR" altLang="en-US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b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endParaRPr lang="ko-KR" altLang="en-US" b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직사각형 5"/>
          <p:cNvSpPr/>
          <p:nvPr/>
        </p:nvSpPr>
        <p:spPr>
          <a:xfrm>
            <a:off x="511782" y="5930696"/>
            <a:ext cx="3772186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因爲天氣情況等，有可能會發生日程變動 。</a:t>
            </a:r>
          </a:p>
          <a:p>
            <a:pPr>
              <a:lnSpc>
                <a:spcPct val="150000"/>
              </a:lnSpc>
            </a:pP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</a:t>
            </a:r>
            <a:r>
              <a:rPr lang="en-US" altLang="zh-TW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en-US" altLang="zh-TW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~21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日提供免費接機服務。</a:t>
            </a:r>
          </a:p>
          <a:p>
            <a:pPr>
              <a:lnSpc>
                <a:spcPct val="150000"/>
              </a:lnSpc>
            </a:pP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260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程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周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3906684"/>
              </p:ext>
            </p:extLst>
          </p:nvPr>
        </p:nvGraphicFramePr>
        <p:xfrm>
          <a:off x="323528" y="1916832"/>
          <a:ext cx="8496943" cy="378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392155"/>
                <a:gridCol w="1416157"/>
                <a:gridCol w="1416157"/>
                <a:gridCol w="1416157"/>
                <a:gridCol w="1416157"/>
              </a:tblGrid>
              <a:tr h="444241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1.29.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1.30.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1.31.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2.1.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2.2.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bg2"/>
                          </a:solidFill>
                        </a:rPr>
                        <a:t>2.3.</a:t>
                      </a:r>
                    </a:p>
                    <a:p>
                      <a:pPr latinLnBrk="1"/>
                      <a:r>
                        <a:rPr lang="en-US" altLang="zh-CN" dirty="0" smtClean="0">
                          <a:solidFill>
                            <a:srgbClr val="C00000"/>
                          </a:solidFill>
                        </a:rPr>
                        <a:t>~2.4.</a:t>
                      </a:r>
                      <a:endParaRPr lang="ko-KR" alt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12813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韓國語講座</a:t>
                      </a:r>
                      <a:endParaRPr lang="en-US" altLang="zh-CN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韓國語講座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韓國語講座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韓國語講座</a:t>
                      </a:r>
                      <a:endParaRPr lang="ko-KR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endParaRPr lang="en-US" altLang="ko-K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韓國語講座</a:t>
                      </a:r>
                      <a:endParaRPr lang="ko-KR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周末</a:t>
                      </a:r>
                    </a:p>
                    <a:p>
                      <a:pPr latinLnBrk="1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自由時間</a:t>
                      </a:r>
                    </a:p>
                    <a:p>
                      <a:pPr latinLnBrk="1"/>
                      <a:r>
                        <a:rPr lang="zh-TW" altLang="en-US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回國</a:t>
                      </a:r>
                      <a:endParaRPr lang="ko-KR" altLang="en-US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016225"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特講</a:t>
                      </a:r>
                    </a:p>
                    <a:p>
                      <a:pPr latinLnBrk="1"/>
                      <a:endParaRPr lang="zh-TW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飲食交流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體驗</a:t>
                      </a:r>
                    </a:p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韓國寺廟</a:t>
                      </a:r>
                    </a:p>
                    <a:p>
                      <a:pPr latinLnBrk="1"/>
                      <a:endParaRPr lang="zh-TW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或者</a:t>
                      </a:r>
                    </a:p>
                    <a:p>
                      <a:pPr latinLnBrk="1"/>
                      <a:endParaRPr lang="zh-TW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參觀</a:t>
                      </a:r>
                    </a:p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釜山景點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zh-CN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Running</a:t>
                      </a:r>
                    </a:p>
                    <a:p>
                      <a:pPr latinLnBrk="1"/>
                      <a:r>
                        <a:rPr lang="en-US" altLang="zh-CN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Man</a:t>
                      </a:r>
                    </a:p>
                    <a:p>
                      <a:pPr latinLnBrk="1"/>
                      <a:endParaRPr lang="en-US" altLang="ko-KR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endParaRPr lang="en-US" altLang="zh-CN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海雲台</a:t>
                      </a:r>
                    </a:p>
                    <a:p>
                      <a:pPr latinLnBrk="1"/>
                      <a:endParaRPr lang="zh-TW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endParaRPr lang="zh-TW" altLang="en-US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體驗桑拿</a:t>
                      </a:r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歡送會</a:t>
                      </a:r>
                    </a:p>
                    <a:p>
                      <a:pPr latinLnBrk="1"/>
                      <a:r>
                        <a:rPr lang="zh-TW" alt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分發證明書</a:t>
                      </a:r>
                      <a:endParaRPr lang="ko-KR" alt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406674" y="5877272"/>
            <a:ext cx="8015336" cy="698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因爲天氣情況等，有可能會發生日程變動 。</a:t>
            </a:r>
          </a:p>
          <a:p>
            <a:pPr>
              <a:lnSpc>
                <a:spcPct val="150000"/>
              </a:lnSpc>
            </a:pPr>
            <a:r>
              <a:rPr lang="zh-TW" alt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**寺廟是在韓國文化中很重要的要素，與宗教活動無關， 也是韓國人喜歡的一種冥想的文化體驗。</a:t>
            </a:r>
            <a:endParaRPr lang="ko-KR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44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化探訪（全州韓屋村）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11560" y="1628800"/>
            <a:ext cx="7488833" cy="46085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全州”，這一地名于景德王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年（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757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年）首次使用，把完山州改爲全州以來，一直使用到現在。由此可見，全州是一座擁有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1250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年悠久曆史的古都。 全州是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年由甄萱創建的百濟首都，又是朝鮮王朝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年燦爛曆史的發祥地，現在是全羅北道的道廳所在地。 朝鮮時代，全州管轄整個全羅道及濟州道，可謂是全羅道的實際首都和行政中心地，起著非常重要的作用。 考慮到韓國曆史上僅有過六個首都城市，可以看出全州是一座條件十分優越的城市，具備完備的城市面貌。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48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化探訪（全州韓屋村）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755576" y="2060848"/>
            <a:ext cx="7125112" cy="405143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州韓屋村是韓國唯一在城市中完好保存下來的韓屋群落，大約有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多幢韓屋，是散發著傳統生活文化氣息的韓國代表性文化旅遊勝地。作爲</a:t>
            </a:r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世界杯的舉辦城市，以世界杯爲契機活躍地開展了韓屋村建設項目，擁有慶基殿、殿洞聖堂、豐南洞、梧木台、鄉校、甄萱城址、南固山城等許多文物古迹， 傳統文化中心、工藝品展覽館、精品館、韓屋生活體驗館、傳統酒博物館、全州傳統韓紙院、韓方文化中心等各種傳統文化設施和合竹扇、太極扇等傳統工藝房、傳統茶館、傳統餐飲店等各種可供觀賞、嘗試、享受、購買的好地方，是韓國傳統文化的代表旅遊勝地。</a:t>
            </a:r>
            <a:endParaRPr lang="en-US" altLang="zh-C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65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899592" y="675724"/>
            <a:ext cx="7125113" cy="92447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化探訪（全州韓屋村）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8352928" cy="4464496"/>
          </a:xfrm>
        </p:spPr>
      </p:pic>
    </p:spTree>
    <p:extLst>
      <p:ext uri="{BB962C8B-B14F-4D97-AF65-F5344CB8AC3E}">
        <p14:creationId xmlns:p14="http://schemas.microsoft.com/office/powerpoint/2010/main" val="7901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化探訪（國際海洋博物館）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11560" y="1700808"/>
            <a:ext cx="7408333" cy="345069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感受釜山：釜山国立海洋博物馆</a:t>
            </a:r>
            <a:endParaRPr lang="en-US" altLang="zh-CN" dirty="0" smtClean="0"/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98" y="1772816"/>
            <a:ext cx="7682852" cy="46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2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化探訪（桑拿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新世界百貨店）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44824"/>
            <a:ext cx="7992888" cy="447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6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7584" y="446482"/>
            <a:ext cx="7125113" cy="924475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生交流（</a:t>
            </a:r>
            <a:r>
              <a:rPr lang="en-US" altLang="zh-C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Running Man</a:t>
            </a:r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12211"/>
            <a:ext cx="4442964" cy="2952328"/>
          </a:xfrm>
          <a:prstGeom prst="rect">
            <a:avLst/>
          </a:prstGeom>
        </p:spPr>
      </p:pic>
      <p:pic>
        <p:nvPicPr>
          <p:cNvPr id="9" name="내용 개체 틀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7" y="3437143"/>
            <a:ext cx="5148054" cy="3420857"/>
          </a:xfr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178"/>
            <a:ext cx="4388888" cy="291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822542" cy="2863217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化探訪（制作陶瓷）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05064"/>
            <a:ext cx="3744416" cy="2804698"/>
          </a:xfrm>
          <a:prstGeom prst="rect">
            <a:avLst/>
          </a:prstGeom>
        </p:spPr>
      </p:pic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88839"/>
            <a:ext cx="3744416" cy="3022279"/>
          </a:xfrm>
        </p:spPr>
      </p:pic>
    </p:spTree>
    <p:extLst>
      <p:ext uri="{BB962C8B-B14F-4D97-AF65-F5344CB8AC3E}">
        <p14:creationId xmlns:p14="http://schemas.microsoft.com/office/powerpoint/2010/main" val="18273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釜</a:t>
            </a:r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</a:t>
            </a:r>
            <a:r>
              <a:rPr lang="en-US" altLang="zh-CN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Busan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93" y="4184802"/>
            <a:ext cx="3909607" cy="2588160"/>
          </a:xfrm>
          <a:prstGeom prst="rect">
            <a:avLst/>
          </a:prstGeom>
        </p:spPr>
      </p:pic>
      <p:pic>
        <p:nvPicPr>
          <p:cNvPr id="11" name="내용 개체 틀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" y="4184803"/>
            <a:ext cx="3911120" cy="2647217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70038"/>
            <a:ext cx="3929292" cy="261476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17" y="1563720"/>
            <a:ext cx="3916460" cy="261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化交流（紫菜包飯）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516" y="1909867"/>
            <a:ext cx="3573878" cy="476517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1" y="1460375"/>
            <a:ext cx="4641059" cy="3480793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52936"/>
            <a:ext cx="2866577" cy="38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5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化交流（體驗寺廟）</a:t>
            </a:r>
            <a:endParaRPr lang="ko-KR" altLang="en-US" dirty="0"/>
          </a:p>
        </p:txBody>
      </p:sp>
      <p:pic>
        <p:nvPicPr>
          <p:cNvPr id="3077" name="Picture 5" descr="D:\김성태\~2014\KSS\2014동계\2015 kws\2.2 템플\크기변환_DSC036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8" y="3479567"/>
            <a:ext cx="5114065" cy="339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김성태\~2014\KSS\2014동계\2015 kws\2.2 템플\크기변환_DSC03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524395"/>
            <a:ext cx="4896544" cy="32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김성태\~2014\KSS\2014동계\2015 kws\2.2 템플\크기변환_DSC036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96544" cy="324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627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化探訪（茂朱）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611560" y="1700808"/>
            <a:ext cx="6874925" cy="3565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清水秀的名勝古城 “茂朱”，冬天的茂朱是一幅美麗的畫面。特別是覆蓋在銀白世界的茂朱休閑地，以大型滑雪場爲中心、還擁有賓館、劇場、桑拿、遊泳池、娛樂公園等休閑設施，所以在這裏可以享受冬天的浪漫。</a:t>
            </a:r>
            <a:endParaRPr lang="ko-KR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129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25113" cy="92447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化探訪（冰雪城市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茂朱）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" y="1124744"/>
            <a:ext cx="4800103" cy="321380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" y="3763368"/>
            <a:ext cx="4224469" cy="3168352"/>
          </a:xfrm>
          <a:prstGeom prst="rect">
            <a:avLst/>
          </a:prstGeom>
        </p:spPr>
      </p:pic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420" y="1124744"/>
            <a:ext cx="4523102" cy="3240360"/>
          </a:xfr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38" y="4077072"/>
            <a:ext cx="4921461" cy="28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125113" cy="92447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生交流（我們親密一點兒）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961" y="908720"/>
            <a:ext cx="5358104" cy="3560434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408" y="3933056"/>
            <a:ext cx="4117869" cy="2736304"/>
          </a:xfrm>
          <a:prstGeom prst="rect">
            <a:avLst/>
          </a:prstGeom>
        </p:spPr>
      </p:pic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5040560" cy="3349428"/>
          </a:xfrm>
        </p:spPr>
      </p:pic>
    </p:spTree>
    <p:extLst>
      <p:ext uri="{BB962C8B-B14F-4D97-AF65-F5344CB8AC3E}">
        <p14:creationId xmlns:p14="http://schemas.microsoft.com/office/powerpoint/2010/main" val="8900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2010~2015 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K.S.S. /K.W.S.</a:t>
            </a:r>
            <a:b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一起來分享一下我們的美好回憶！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8029" y="3645024"/>
            <a:ext cx="558621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u="sng" dirty="0" smtClean="0">
                <a:solidFill>
                  <a:srgbClr val="FF0000"/>
                </a:solidFill>
                <a:latin typeface="HY강M"/>
                <a:ea typeface="HY강M"/>
                <a:hlinkClick r:id="rId2"/>
              </a:rPr>
              <a:t>☞</a:t>
            </a:r>
            <a:r>
              <a:rPr lang="en-US" altLang="ko-KR" sz="5400" u="sng" dirty="0" smtClean="0">
                <a:solidFill>
                  <a:srgbClr val="FF0000"/>
                </a:solidFill>
                <a:hlinkClick r:id="rId2"/>
              </a:rPr>
              <a:t> </a:t>
            </a:r>
            <a:r>
              <a:rPr lang="en-US" altLang="ko-KR" sz="5400" dirty="0" smtClean="0">
                <a:solidFill>
                  <a:srgbClr val="FF0000"/>
                </a:solidFill>
                <a:hlinkClick r:id="rId2"/>
              </a:rPr>
              <a:t>YouTube</a:t>
            </a:r>
            <a:r>
              <a:rPr lang="en-US" altLang="ko-KR" dirty="0" smtClean="0">
                <a:solidFill>
                  <a:srgbClr val="FF0000"/>
                </a:solidFill>
              </a:rPr>
              <a:t>(2010~2013)</a:t>
            </a:r>
            <a:endParaRPr lang="en-US" altLang="ko-KR" sz="5400" dirty="0" smtClean="0">
              <a:solidFill>
                <a:srgbClr val="FF0000"/>
              </a:solidFill>
            </a:endParaRPr>
          </a:p>
          <a:p>
            <a:r>
              <a:rPr lang="en-US" altLang="ko-KR" sz="2000" dirty="0" smtClean="0">
                <a:hlinkClick r:id="rId2"/>
              </a:rPr>
              <a:t>http</a:t>
            </a:r>
            <a:r>
              <a:rPr lang="en-US" altLang="ko-KR" sz="2000" dirty="0">
                <a:hlinkClick r:id="rId2"/>
              </a:rPr>
              <a:t>://youtu.be/Oe1fxjQPOiw</a:t>
            </a:r>
            <a:endParaRPr lang="en-US" altLang="ko-KR" sz="2000" dirty="0" smtClean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232110" y="1988840"/>
            <a:ext cx="68848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i="1" u="sng" dirty="0" smtClean="0">
                <a:solidFill>
                  <a:srgbClr val="FF0000"/>
                </a:solidFill>
                <a:latin typeface="HY강M"/>
                <a:ea typeface="HY강M"/>
                <a:hlinkClick r:id="rId3"/>
              </a:rPr>
              <a:t>☞</a:t>
            </a:r>
            <a:r>
              <a:rPr lang="en-US" altLang="ko-KR" sz="5400" i="1" u="sng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ko-KR" sz="5400" dirty="0" err="1" smtClean="0">
                <a:solidFill>
                  <a:srgbClr val="FF0000"/>
                </a:solidFill>
                <a:hlinkClick r:id="rId3"/>
              </a:rPr>
              <a:t>todou</a:t>
            </a:r>
            <a:r>
              <a:rPr lang="en-US" altLang="ko-KR" sz="5400" dirty="0" smtClean="0">
                <a:solidFill>
                  <a:srgbClr val="FF0000"/>
                </a:solidFill>
                <a:hlinkClick r:id="rId3"/>
              </a:rPr>
              <a:t> </a:t>
            </a:r>
            <a:r>
              <a:rPr lang="en-US" altLang="ko-KR" sz="2000" dirty="0" smtClean="0">
                <a:solidFill>
                  <a:srgbClr val="FF0000"/>
                </a:solidFill>
                <a:hlinkClick r:id="rId3"/>
              </a:rPr>
              <a:t>(2010~2013)</a:t>
            </a:r>
          </a:p>
          <a:p>
            <a:r>
              <a:rPr lang="en-US" altLang="ko-KR" sz="2000" dirty="0">
                <a:solidFill>
                  <a:srgbClr val="FF0000"/>
                </a:solidFill>
                <a:hlinkClick r:id="rId3"/>
              </a:rPr>
              <a:t>http://www.tudou.com/programs/view/Y_icBhACZtA/</a:t>
            </a:r>
            <a:endParaRPr lang="en-US" altLang="ko-KR" sz="2000" dirty="0" smtClean="0">
              <a:solidFill>
                <a:srgbClr val="FF0000"/>
              </a:solidFill>
              <a:hlinkClick r:id="rId2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265008" y="5013176"/>
            <a:ext cx="68848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800" dirty="0" smtClean="0">
                <a:solidFill>
                  <a:schemeClr val="bg1"/>
                </a:solidFill>
                <a:hlinkClick r:id="rId4"/>
              </a:rPr>
              <a:t>2015 KWS </a:t>
            </a:r>
            <a:r>
              <a:rPr lang="en-US" altLang="ko-KR" sz="4800" dirty="0" err="1" smtClean="0">
                <a:solidFill>
                  <a:schemeClr val="bg1"/>
                </a:solidFill>
                <a:hlinkClick r:id="rId4"/>
              </a:rPr>
              <a:t>Todou</a:t>
            </a:r>
            <a:endParaRPr lang="en-US" altLang="ko-KR" sz="4800" dirty="0" smtClean="0">
              <a:solidFill>
                <a:schemeClr val="bg1"/>
              </a:solidFill>
            </a:endParaRPr>
          </a:p>
          <a:p>
            <a:r>
              <a:rPr lang="en-US" altLang="ko-KR" sz="2400" dirty="0">
                <a:solidFill>
                  <a:schemeClr val="bg1"/>
                </a:solidFill>
                <a:hlinkClick r:id="rId5"/>
              </a:rPr>
              <a:t>http://www.tudou.com/programs/view/Di52i_PoJmU/</a:t>
            </a:r>
            <a:endParaRPr lang="en-US" altLang="ko-KR" sz="2400" dirty="0" smtClean="0">
              <a:solidFill>
                <a:schemeClr val="bg1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88111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报名方式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1700808"/>
            <a:ext cx="7560839" cy="4680520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b="1" dirty="0" smtClean="0">
                <a:latin typeface="Microsoft YaHei (본문)"/>
              </a:rPr>
              <a:t>报名对象</a:t>
            </a:r>
            <a:r>
              <a:rPr lang="zh-TW" altLang="en-US" b="1" dirty="0">
                <a:latin typeface="Microsoft YaHei (본문)"/>
              </a:rPr>
              <a:t>報名對象</a:t>
            </a:r>
          </a:p>
          <a:p>
            <a:pPr marL="0" indent="0">
              <a:buNone/>
            </a:pPr>
            <a:r>
              <a:rPr lang="zh-TW" altLang="en-US" b="1" dirty="0" smtClean="0"/>
              <a:t>  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中國姊妹大學在校學生</a:t>
            </a:r>
          </a:p>
          <a:p>
            <a:pPr marL="0" indent="0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對韓國感興趣的學生</a:t>
            </a:r>
          </a:p>
          <a:p>
            <a:pPr marL="0" indent="0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 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身體健康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(본문)"/>
            </a:endParaRPr>
          </a:p>
          <a:p>
            <a:pPr marL="0" indent="0">
              <a:buNone/>
            </a:pPr>
            <a:r>
              <a:rPr lang="en-US" altLang="zh-CN" dirty="0" smtClean="0"/>
              <a:t> </a:t>
            </a:r>
            <a:endParaRPr lang="en-US" altLang="ko-KR" dirty="0" smtClean="0"/>
          </a:p>
          <a:p>
            <a:r>
              <a:rPr lang="zh-CN" altLang="en-US" b="1" dirty="0"/>
              <a:t>報名期</a:t>
            </a:r>
            <a:r>
              <a:rPr lang="zh-CN" altLang="en-US" b="1" dirty="0" smtClean="0"/>
              <a:t>間 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-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12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月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8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日（周五）截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止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(본문)"/>
            </a:endParaRPr>
          </a:p>
          <a:p>
            <a:pPr marL="0" indent="0">
              <a:buNone/>
            </a:pP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- Early Bird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（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11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月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24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日之前申請好的人）優惠</a:t>
            </a:r>
          </a:p>
          <a:p>
            <a:pPr marL="0" indent="0">
              <a:buNone/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- 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因爲有人數限定的原因，有可能到期之前招生結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束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(본문)"/>
            </a:endParaRPr>
          </a:p>
          <a:p>
            <a:pPr marL="0" indent="0">
              <a:buNone/>
            </a:pPr>
            <a:endParaRPr lang="en-US" altLang="ko-K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1900" b="1" dirty="0">
                <a:latin typeface="Microsoft YaHei (본문)"/>
              </a:rPr>
              <a:t>報名方</a:t>
            </a:r>
            <a:r>
              <a:rPr lang="zh-TW" altLang="en-US" sz="1900" b="1" dirty="0" smtClean="0">
                <a:latin typeface="Microsoft YaHei (본문)"/>
              </a:rPr>
              <a:t>式</a:t>
            </a:r>
            <a:endParaRPr lang="en-US" altLang="zh-TW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(본문)"/>
            </a:endParaRPr>
          </a:p>
          <a:p>
            <a:pPr marL="0" indent="0">
              <a:buNone/>
            </a:pPr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提交申請書，護照複印件（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zhenda@donga.ac.kr)</a:t>
            </a:r>
          </a:p>
          <a:p>
            <a:pPr marL="0" indent="0">
              <a:buNone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 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題目必須包括“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2018KWS-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學校和姓名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” </a:t>
            </a:r>
            <a:endParaRPr lang="en-US" altLang="zh-TW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(본문)"/>
            </a:endParaRPr>
          </a:p>
          <a:p>
            <a:pPr marL="0" indent="0">
              <a:buNone/>
            </a:pP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聯系方式：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+82-51-200-6443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 (본문)"/>
              </a:rPr>
              <a:t>， 金貞大（負責人）</a:t>
            </a:r>
            <a:endParaRPr lang="en-US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 (본문)"/>
            </a:endParaRPr>
          </a:p>
        </p:txBody>
      </p:sp>
    </p:spTree>
    <p:extLst>
      <p:ext uri="{BB962C8B-B14F-4D97-AF65-F5344CB8AC3E}">
        <p14:creationId xmlns:p14="http://schemas.microsoft.com/office/powerpoint/2010/main" val="17886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費用</a:t>
            </a:r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27584" y="1772816"/>
            <a:ext cx="7408333" cy="3960440"/>
          </a:xfrm>
        </p:spPr>
        <p:txBody>
          <a:bodyPr>
            <a:noAutofit/>
          </a:bodyPr>
          <a:lstStyle/>
          <a:p>
            <a:r>
              <a:rPr lang="zh-TW" altLang="en-US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報</a:t>
            </a:r>
            <a:r>
              <a:rPr lang="zh-TW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名費： </a:t>
            </a:r>
            <a:r>
              <a:rPr lang="en-US" altLang="zh-TW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30,000</a:t>
            </a:r>
            <a:r>
              <a:rPr lang="zh-TW" altLang="en-US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韓幣</a:t>
            </a:r>
            <a:endParaRPr lang="en-US" altLang="zh-CN" sz="24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400" b="1" u="sng" dirty="0" smtClean="0"/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加費用：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1,000,000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韓幣</a:t>
            </a:r>
          </a:p>
          <a:p>
            <a:pPr marL="0" indent="0">
              <a:buNone/>
            </a:pP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Bird(11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日之前報名費交好的申請者）</a:t>
            </a:r>
          </a:p>
          <a:p>
            <a:pPr marL="0" indent="0">
              <a:buNone/>
            </a:pPr>
            <a:r>
              <a:rPr lang="zh-TW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zh-TW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800,000</a:t>
            </a:r>
            <a:r>
              <a:rPr lang="zh-TW" alt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</a:t>
            </a:r>
            <a:r>
              <a:rPr lang="zh-TW" alt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幣</a:t>
            </a:r>
            <a:endParaRPr lang="en-US" altLang="zh-TW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2400" b="1" u="sng" dirty="0" smtClean="0"/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加費都要到東亞大學後用韓幣來繳納！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14717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費用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3568" y="1988840"/>
            <a:ext cx="7632848" cy="3738728"/>
          </a:xfrm>
        </p:spPr>
        <p:txBody>
          <a:bodyPr>
            <a:normAutofit/>
          </a:bodyPr>
          <a:lstStyle/>
          <a:p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加費包括：項目有關的所有費用</a:t>
            </a:r>
            <a:endParaRPr lang="en-US" altLang="zh-CN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altLang="zh-TW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接機服務，雙人間住宿費，韓國語講座和所有課程費用，</a:t>
            </a:r>
          </a:p>
          <a:p>
            <a:pPr marL="0" indent="0">
              <a:buNone/>
            </a:pP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所有文化探訪的交通和參加費、入場費，一些食費（大概</a:t>
            </a:r>
          </a:p>
          <a:p>
            <a:pPr marL="0" indent="0">
              <a:buNone/>
            </a:pP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次），項目期間的保險費（韓國內） 等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C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費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包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括</a:t>
            </a:r>
            <a:r>
              <a:rPr lang="zh-CN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航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空費，簽證費，其他食費，自己零用錢， *推薦自己國家內買海外旅行保險</a:t>
            </a:r>
            <a:endParaRPr lang="en-US" altLang="zh-C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09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7125113" cy="92447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見問題（</a:t>
            </a:r>
            <a:r>
              <a:rPr lang="en-US" altLang="zh-TW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844824"/>
            <a:ext cx="8092421" cy="4536504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什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麽樣的人比較適合這個項目？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對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韓國和韓國文化感興趣，也想要感受海外生活的學生</a:t>
            </a:r>
          </a:p>
          <a:p>
            <a:pPr marL="0" indent="0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韓國語課以外都跟韓國學生一起活動，所以想體驗韓國大學生的生活的人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會說韓國語沒有問題嗎？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沒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有問題，項目大部分用中文進行。</a:t>
            </a:r>
          </a:p>
          <a:p>
            <a:pPr marL="0" indent="0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還有韓國學生一直跟你們一起活動。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項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目期間以外可以住宿舍嗎？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項目內期間（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日至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日）提供，其期間以外自己申請後可入住。</a:t>
            </a:r>
          </a:p>
          <a:p>
            <a:pPr marL="0" indent="0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（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間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25,000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韓幣）</a:t>
            </a:r>
          </a:p>
          <a:p>
            <a:pPr marL="0" indent="0"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7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6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釜山</a:t>
            </a:r>
            <a:r>
              <a:rPr lang="en-US" altLang="zh-CN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韓國第二城市， 第一港口</a:t>
            </a:r>
            <a:endParaRPr lang="ko-KR" alt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09443" y="1807361"/>
            <a:ext cx="6802917" cy="4051437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endParaRPr lang="en-US" altLang="zh-CN" sz="1600" b="1" dirty="0" smtClean="0"/>
          </a:p>
          <a:p>
            <a:pPr>
              <a:lnSpc>
                <a:spcPct val="160000"/>
              </a:lnSpc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位于韓半島東南端，作爲大韓民國的第一港口、海洋觀光城市、國際會議中心城市，發揮著重要的關口作用。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1876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年開埠，如今已成長爲集裝箱吞吐量居世界第</a:t>
            </a:r>
            <a:r>
              <a:rPr lang="en-US" altLang="zh-TW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位的港灣城市。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978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683568" y="675724"/>
            <a:ext cx="7125113" cy="92447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常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見問題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11560" y="1807361"/>
            <a:ext cx="8352928" cy="4645975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請書以外，還需要什麽准備？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月平均溫度是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0~-10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度，要准備防寒服、手套等。</a:t>
            </a:r>
          </a:p>
          <a:p>
            <a:pPr marL="0" indent="0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隨帶自己需要的必需品。</a:t>
            </a:r>
          </a:p>
          <a:p>
            <a:pPr marL="0" indent="0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推薦在自己國家內加入海外旅行保險。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項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目期間以外自己旅行，可以嗎？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當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然可以，但是住宿等問題自己要處理。</a:t>
            </a: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zh-C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加費用人民幣交可以嗎？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參</a:t>
            </a: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加費必須用韓幣來交，在國內未支付費用的人，來到釜山後</a:t>
            </a:r>
          </a:p>
          <a:p>
            <a:pPr marL="0" indent="0">
              <a:buNone/>
            </a:pPr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可以在我校學生的幫助下換錢並繳納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5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1009443" y="1537803"/>
            <a:ext cx="7125112" cy="405143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o-KR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감사합니다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！</a:t>
            </a:r>
            <a:endParaRPr lang="en-US" altLang="ko-KR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</a:t>
            </a:r>
            <a:r>
              <a:rPr lang="zh-CN" altLang="en-US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謝！</a:t>
            </a:r>
            <a:endParaRPr lang="ko-KR" alt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272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827585" y="1935306"/>
            <a:ext cx="7128792" cy="4229998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東亞大學位于美麗的港口城市釜山，是一所綜合性大學。通過靈活的教育培養能動性和創意性人才，引導教育的國家化和先進化。自學校成立以來已經向社會培養出了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萬名優秀人才，下設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個學院、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個學部、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個研究生院，並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萬多名學生在這裏深造。東亞大學謹遵自由、真理、正義的校訓，自由探索科學知識和技術，培養學生爲國家和人類社會發展做貢獻的領導能力。</a:t>
            </a:r>
          </a:p>
        </p:txBody>
      </p:sp>
    </p:spTree>
    <p:extLst>
      <p:ext uri="{BB962C8B-B14F-4D97-AF65-F5344CB8AC3E}">
        <p14:creationId xmlns:p14="http://schemas.microsoft.com/office/powerpoint/2010/main" val="4466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971600" y="476672"/>
            <a:ext cx="7125113" cy="924475"/>
          </a:xfrm>
        </p:spPr>
        <p:txBody>
          <a:bodyPr/>
          <a:lstStyle/>
          <a:p>
            <a:pPr algn="l"/>
            <a:r>
              <a:rPr lang="en-US" altLang="ko-K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Dong-A </a:t>
            </a:r>
            <a:r>
              <a:rPr lang="en-US" altLang="ko-K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com\Desktop\sn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6117"/>
            <a:ext cx="5012748" cy="313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4" y="4176015"/>
            <a:ext cx="3717959" cy="2478639"/>
          </a:xfrm>
          <a:prstGeom prst="rect">
            <a:avLst/>
          </a:prstGeom>
        </p:spPr>
      </p:pic>
      <p:pic>
        <p:nvPicPr>
          <p:cNvPr id="4" name="Picture 3" descr="C:\Documents and Settings\com\Application Data\Tencent\Users\1103091603\QQ\WinTemp\RichOle\}S72NSM2_1`Z1L{RH%H0BD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3" y="1466580"/>
            <a:ext cx="3950788" cy="259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26329"/>
            <a:ext cx="3717959" cy="2478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校和住宿環境</a:t>
            </a:r>
            <a:endParaRPr lang="ko-KR" alt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3568" y="2060848"/>
            <a:ext cx="7408333" cy="3705275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亞大學 富民校區 宿舍</a:t>
            </a:r>
          </a:p>
          <a:p>
            <a:pPr marL="0" indent="0">
              <a:buNone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釜山市中心南浦洞附近</a:t>
            </a:r>
          </a:p>
          <a:p>
            <a:pPr marL="0" indent="0">
              <a:buNone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交通便利（地鐵站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分鍾）</a:t>
            </a:r>
          </a:p>
          <a:p>
            <a:pPr marL="0" indent="0">
              <a:buNone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周邊有樂天百貨店，龍頭山公園等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內宿舍：雙人一間</a:t>
            </a:r>
          </a:p>
          <a:p>
            <a:pPr marL="0" indent="0">
              <a:buNone/>
            </a:pP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地暖，洗手間等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92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TW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校和住宿環境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838130"/>
            <a:ext cx="4006485" cy="2670990"/>
          </a:xfr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19063"/>
            <a:ext cx="3962532" cy="269005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62170"/>
            <a:ext cx="3744416" cy="27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9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6000" b="1" dirty="0" smtClean="0">
                <a:solidFill>
                  <a:srgbClr val="FFFF00"/>
                </a:solidFill>
              </a:rPr>
              <a:t>Dong-A K.W.S.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99592" y="2420888"/>
            <a:ext cx="7408333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100" dirty="0" smtClean="0"/>
          </a:p>
          <a:p>
            <a:pPr marL="0" indent="0" algn="ctr">
              <a:buNone/>
            </a:pPr>
            <a:r>
              <a:rPr lang="en-US" altLang="ko-KR" sz="2000" b="1" u="sng" dirty="0" smtClean="0">
                <a:solidFill>
                  <a:srgbClr val="FFC000"/>
                </a:solidFill>
              </a:rPr>
              <a:t>2018</a:t>
            </a:r>
            <a:r>
              <a:rPr lang="zh-CN" altLang="en-US" sz="2000" b="1" u="sng" dirty="0" smtClean="0">
                <a:solidFill>
                  <a:srgbClr val="FFC000"/>
                </a:solidFill>
              </a:rPr>
              <a:t>年 </a:t>
            </a:r>
            <a:r>
              <a:rPr lang="en-US" altLang="zh-CN" sz="2000" b="1" u="sng" dirty="0" smtClean="0">
                <a:solidFill>
                  <a:srgbClr val="FFC000"/>
                </a:solidFill>
              </a:rPr>
              <a:t>1</a:t>
            </a:r>
            <a:r>
              <a:rPr lang="zh-CN" altLang="en-US" sz="2000" b="1" u="sng" dirty="0" smtClean="0">
                <a:solidFill>
                  <a:srgbClr val="FFC000"/>
                </a:solidFill>
              </a:rPr>
              <a:t>月</a:t>
            </a:r>
            <a:r>
              <a:rPr lang="en-US" altLang="zh-CN" sz="2000" b="1" u="sng" dirty="0" smtClean="0">
                <a:solidFill>
                  <a:srgbClr val="FFC000"/>
                </a:solidFill>
              </a:rPr>
              <a:t>22</a:t>
            </a:r>
            <a:r>
              <a:rPr lang="zh-CN" altLang="en-US" sz="2000" b="1" u="sng" dirty="0" smtClean="0">
                <a:solidFill>
                  <a:srgbClr val="FFC000"/>
                </a:solidFill>
              </a:rPr>
              <a:t>日（</a:t>
            </a:r>
            <a:r>
              <a:rPr lang="zh-CN" altLang="en-US" sz="2000" b="1" u="sng" dirty="0">
                <a:solidFill>
                  <a:srgbClr val="FFC000"/>
                </a:solidFill>
              </a:rPr>
              <a:t>周一</a:t>
            </a:r>
            <a:r>
              <a:rPr lang="zh-CN" altLang="en-US" sz="2000" b="1" u="sng" dirty="0" smtClean="0">
                <a:solidFill>
                  <a:srgbClr val="FFC000"/>
                </a:solidFill>
              </a:rPr>
              <a:t>）</a:t>
            </a:r>
            <a:r>
              <a:rPr lang="en-US" altLang="zh-CN" sz="2000" b="1" u="sng" dirty="0" smtClean="0">
                <a:solidFill>
                  <a:srgbClr val="FFC000"/>
                </a:solidFill>
              </a:rPr>
              <a:t>- 2</a:t>
            </a:r>
            <a:r>
              <a:rPr lang="zh-CN" altLang="en-US" sz="2000" b="1" u="sng" dirty="0" smtClean="0">
                <a:solidFill>
                  <a:srgbClr val="FFC000"/>
                </a:solidFill>
              </a:rPr>
              <a:t>月</a:t>
            </a:r>
            <a:r>
              <a:rPr lang="en-US" altLang="zh-CN" sz="2000" b="1" u="sng" dirty="0" smtClean="0">
                <a:solidFill>
                  <a:srgbClr val="FFC000"/>
                </a:solidFill>
              </a:rPr>
              <a:t>2</a:t>
            </a:r>
            <a:r>
              <a:rPr lang="zh-CN" altLang="en-US" sz="2000" b="1" u="sng" dirty="0" smtClean="0">
                <a:solidFill>
                  <a:srgbClr val="FFC000"/>
                </a:solidFill>
              </a:rPr>
              <a:t>日（周五</a:t>
            </a:r>
            <a:r>
              <a:rPr lang="en-US" altLang="zh-CN" sz="2000" b="1" u="sng" dirty="0" smtClean="0">
                <a:solidFill>
                  <a:srgbClr val="FFC000"/>
                </a:solidFill>
              </a:rPr>
              <a:t>)</a:t>
            </a:r>
            <a:r>
              <a:rPr lang="zh-CN" altLang="en-US" sz="2000" b="1" u="sng" dirty="0" smtClean="0">
                <a:solidFill>
                  <a:srgbClr val="FFC000"/>
                </a:solidFill>
              </a:rPr>
              <a:t>，</a:t>
            </a:r>
            <a:r>
              <a:rPr lang="en-US" altLang="zh-CN" sz="2000" b="1" u="sng" dirty="0" smtClean="0">
                <a:solidFill>
                  <a:srgbClr val="FFC000"/>
                </a:solidFill>
              </a:rPr>
              <a:t>2</a:t>
            </a:r>
            <a:r>
              <a:rPr lang="zh-CN" altLang="en-US" sz="2000" b="1" u="sng" dirty="0" smtClean="0">
                <a:solidFill>
                  <a:srgbClr val="FFC000"/>
                </a:solidFill>
              </a:rPr>
              <a:t>周</a:t>
            </a:r>
            <a:endParaRPr lang="en-US" altLang="zh-CN" sz="2000" b="1" u="sng" dirty="0" smtClean="0">
              <a:solidFill>
                <a:srgbClr val="FFC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</a:t>
            </a:r>
            <a:r>
              <a:rPr lang="zh-TW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亞大學</a:t>
            </a:r>
            <a:r>
              <a:rPr lang="en-US" altLang="zh-TW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K.W.S.</a:t>
            </a:r>
            <a:r>
              <a:rPr lang="zh-TW" alt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活動是專門爲了中國學生到韓國釜山學習韓語，體驗韓國文化，跟韓國學生一起進行交流，通過這些活動促使參加的學生培養出國際化力量。</a:t>
            </a:r>
            <a:endParaRPr lang="en-US" altLang="zh-CN" sz="2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altLang="ko-KR" sz="2100" dirty="0"/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習韓國語</a:t>
            </a:r>
            <a:endPara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</a:t>
            </a:r>
            <a:r>
              <a:rPr lang="zh-TW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習韓國概況</a:t>
            </a:r>
            <a:endParaRPr lang="en-US" altLang="zh-CN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企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業探訪，文化交流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2166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5113" cy="924475"/>
          </a:xfrm>
        </p:spPr>
        <p:txBody>
          <a:bodyPr/>
          <a:lstStyle/>
          <a:p>
            <a:pPr algn="l"/>
            <a:r>
              <a:rPr lang="zh-CN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教育内容</a:t>
            </a:r>
            <a:endParaRPr lang="ko-KR" alt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27584" y="2498584"/>
            <a:ext cx="7408333" cy="345069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</a:t>
            </a:r>
            <a:r>
              <a:rPr lang="zh-CN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國語教育</a:t>
            </a:r>
            <a:endParaRPr lang="en-US" altLang="zh-CN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zh-CN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每天上午</a:t>
            </a:r>
            <a:r>
              <a:rPr lang="en-US" altLang="zh-CN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09:00~11:30</a:t>
            </a:r>
          </a:p>
          <a:p>
            <a:pPr marL="0" indent="0">
              <a:buNone/>
            </a:pP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文專用課程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暫定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altLang="zh-CN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zh-CN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韓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國概況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韩國生</a:t>
            </a:r>
            <a:r>
              <a:rPr lang="zh-CN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</a:t>
            </a:r>
            <a:endParaRPr lang="en-US" altLang="zh-CN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-"/>
            </a:pPr>
            <a:endParaRPr lang="en-US" altLang="ko-K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TW" alt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提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供</a:t>
            </a:r>
            <a:r>
              <a:rPr lang="en-US" altLang="zh-TW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KWS</a:t>
            </a:r>
            <a:r>
              <a:rPr lang="zh-TW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活動結業證書</a:t>
            </a:r>
            <a:endParaRPr lang="en-US" altLang="ko-KR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237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TC102455519[[fn=겨울]]</Template>
  <TotalTime>1892</TotalTime>
  <Words>2345</Words>
  <Application>Microsoft Office PowerPoint</Application>
  <PresentationFormat>화면 슬라이드 쇼(4:3)</PresentationFormat>
  <Paragraphs>206</Paragraphs>
  <Slides>31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Winter</vt:lpstr>
      <vt:lpstr>韓國冬季國際學校 感受釜山  2018 Korean Winter Session </vt:lpstr>
      <vt:lpstr>PowerPoint 프레젠테이션</vt:lpstr>
      <vt:lpstr>釜山 韓國第二城市， 第一港口</vt:lpstr>
      <vt:lpstr>Dong-A University</vt:lpstr>
      <vt:lpstr>Dong-A University</vt:lpstr>
      <vt:lpstr>學校和住宿環境</vt:lpstr>
      <vt:lpstr>學校和住宿環境</vt:lpstr>
      <vt:lpstr>Dong-A K.W.S.</vt:lpstr>
      <vt:lpstr>教育内容</vt:lpstr>
      <vt:lpstr>學生之間交流 </vt:lpstr>
      <vt:lpstr>日程(第一周）</vt:lpstr>
      <vt:lpstr>日程(第二周）</vt:lpstr>
      <vt:lpstr>文化探訪（全州韓屋村）</vt:lpstr>
      <vt:lpstr>文化探訪（全州韓屋村）</vt:lpstr>
      <vt:lpstr>文化探訪（全州韓屋村）</vt:lpstr>
      <vt:lpstr>文化探訪（國際海洋博物館）</vt:lpstr>
      <vt:lpstr>文化探訪（桑拿-新世界百貨店）</vt:lpstr>
      <vt:lpstr>學生交流（Running Man）</vt:lpstr>
      <vt:lpstr>文化探訪（制作陶瓷）</vt:lpstr>
      <vt:lpstr>文化交流（紫菜包飯）</vt:lpstr>
      <vt:lpstr>文化交流（體驗寺廟）</vt:lpstr>
      <vt:lpstr>文化探訪（茂朱）</vt:lpstr>
      <vt:lpstr>文化探訪（冰雪城市-茂朱）</vt:lpstr>
      <vt:lpstr>學生交流（我們親密一點兒）</vt:lpstr>
      <vt:lpstr>2010~2015 K.S.S. /K.W.S. 一起來分享一下我們的美好回憶！</vt:lpstr>
      <vt:lpstr>报名方式</vt:lpstr>
      <vt:lpstr>費用(1)</vt:lpstr>
      <vt:lpstr>費用(2)</vt:lpstr>
      <vt:lpstr>常見問題（1）</vt:lpstr>
      <vt:lpstr>常見問題（2）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韩国夏季国际学校 感受韩国釜山东亚大学 International Summer School Korean Summer Session</dc:title>
  <dc:creator>김성태</dc:creator>
  <cp:lastModifiedBy>coms</cp:lastModifiedBy>
  <cp:revision>155</cp:revision>
  <cp:lastPrinted>2014-09-24T04:08:15Z</cp:lastPrinted>
  <dcterms:created xsi:type="dcterms:W3CDTF">2014-03-18T04:13:49Z</dcterms:created>
  <dcterms:modified xsi:type="dcterms:W3CDTF">2017-10-17T07:07:24Z</dcterms:modified>
</cp:coreProperties>
</file>