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70" r:id="rId4"/>
    <p:sldId id="258" r:id="rId5"/>
    <p:sldId id="261" r:id="rId6"/>
    <p:sldId id="262" r:id="rId7"/>
    <p:sldId id="263" r:id="rId8"/>
    <p:sldId id="260" r:id="rId9"/>
  </p:sldIdLst>
  <p:sldSz cx="12192000" cy="9001125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5A"/>
    <a:srgbClr val="CC0000"/>
    <a:srgbClr val="1391A6"/>
    <a:srgbClr val="3BA5A7"/>
    <a:srgbClr val="5E0D67"/>
    <a:srgbClr val="CFDFDC"/>
    <a:srgbClr val="E37D31"/>
    <a:srgbClr val="D0A11E"/>
    <a:srgbClr val="00B2BB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12" y="36"/>
      </p:cViewPr>
      <p:guideLst>
        <p:guide orient="horz" pos="283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73101"/>
            <a:ext cx="9144000" cy="3133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727675"/>
            <a:ext cx="9144000" cy="21731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21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1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479227"/>
            <a:ext cx="2628900" cy="76280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479227"/>
            <a:ext cx="7734300" cy="762803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45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65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2244032"/>
            <a:ext cx="10515600" cy="374421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6023671"/>
            <a:ext cx="10515600" cy="19689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3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2396133"/>
            <a:ext cx="5181600" cy="571113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2396133"/>
            <a:ext cx="5181600" cy="571113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26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79227"/>
            <a:ext cx="10515600" cy="1739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2206526"/>
            <a:ext cx="5157787" cy="1081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3287911"/>
            <a:ext cx="5157787" cy="4836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2206526"/>
            <a:ext cx="5183188" cy="1081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3287911"/>
            <a:ext cx="5183188" cy="4836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31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52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5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600075"/>
            <a:ext cx="3932237" cy="21002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1295996"/>
            <a:ext cx="6172200" cy="63966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700338"/>
            <a:ext cx="3932237" cy="50027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600075"/>
            <a:ext cx="3932237" cy="21002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1295996"/>
            <a:ext cx="6172200" cy="63966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2700338"/>
            <a:ext cx="3932237" cy="500270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0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479227"/>
            <a:ext cx="10515600" cy="17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2396133"/>
            <a:ext cx="10515600" cy="571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8342710"/>
            <a:ext cx="27432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48A5-F409-4292-8A8C-6CD9D076BFA6}" type="datetimeFigureOut">
              <a:rPr lang="zh-TW" altLang="en-US" smtClean="0"/>
              <a:t>2017/4/20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8342710"/>
            <a:ext cx="41148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8342710"/>
            <a:ext cx="2743200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C107-5839-4972-B8E1-AB31596095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29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rTlvIoCjR5KQpy2h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cg.is/2aOjl2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TLMG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AjpZYP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5378495" y="7193051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2017.04.20</a:t>
            </a:r>
            <a:endParaRPr lang="zh-TW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0006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506539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2518560" y="2555986"/>
            <a:ext cx="698139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特色大學計畫</a:t>
            </a:r>
            <a:endParaRPr lang="en-US" altLang="zh-TW" sz="5400" b="1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5400" b="1" dirty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106-1</a:t>
            </a:r>
            <a:r>
              <a:rPr lang="zh-TW" altLang="en-US" sz="5400" b="1" dirty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深碗課程說明會</a:t>
            </a:r>
          </a:p>
        </p:txBody>
      </p:sp>
    </p:spTree>
    <p:extLst>
      <p:ext uri="{BB962C8B-B14F-4D97-AF65-F5344CB8AC3E}">
        <p14:creationId xmlns:p14="http://schemas.microsoft.com/office/powerpoint/2010/main" val="186753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378859" y="277495"/>
            <a:ext cx="3434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3600" dirty="0">
                <a:solidFill>
                  <a:srgbClr val="3BA5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</a:p>
        </p:txBody>
      </p:sp>
      <p:cxnSp>
        <p:nvCxnSpPr>
          <p:cNvPr id="13" name="直線接點 12"/>
          <p:cNvCxnSpPr/>
          <p:nvPr/>
        </p:nvCxnSpPr>
        <p:spPr>
          <a:xfrm>
            <a:off x="190123" y="1152619"/>
            <a:ext cx="11841932" cy="0"/>
          </a:xfrm>
          <a:prstGeom prst="line">
            <a:avLst/>
          </a:prstGeom>
          <a:ln w="28575">
            <a:solidFill>
              <a:srgbClr val="3BA5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版面配置區 2"/>
          <p:cNvSpPr txBox="1">
            <a:spLocks/>
          </p:cNvSpPr>
          <p:nvPr/>
        </p:nvSpPr>
        <p:spPr>
          <a:xfrm>
            <a:off x="481766" y="1580395"/>
            <a:ext cx="11341267" cy="5954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深碗課程為三門課同時修的套裝課程，若於開學加退選時，誤退了其中一門，即使修課結束後，也無法取得任何學分。</a:t>
            </a:r>
            <a:endParaRPr lang="en-US" altLang="zh-TW" sz="3200" dirty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altLang="zh-TW" sz="3200" dirty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請注意各深碗課程的實習規範及地點。</a:t>
            </a:r>
            <a:endParaRPr lang="en-US" altLang="zh-TW" sz="3200" dirty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深碗課程學分可計入</a:t>
            </a:r>
            <a:r>
              <a:rPr lang="en-US" altLang="zh-TW" sz="3200" dirty="0">
                <a:latin typeface="華康細圓體" pitchFamily="49" charset="-120"/>
                <a:ea typeface="華康細圓體" pitchFamily="49" charset="-120"/>
              </a:rPr>
              <a:t>『</a:t>
            </a: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文化創意產業學程</a:t>
            </a:r>
            <a:r>
              <a:rPr lang="en-US" altLang="zh-TW" sz="3200" dirty="0">
                <a:latin typeface="華康細圓體" pitchFamily="49" charset="-120"/>
                <a:ea typeface="華康細圓體" pitchFamily="49" charset="-120"/>
              </a:rPr>
              <a:t>』</a:t>
            </a: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。</a:t>
            </a:r>
            <a:endParaRPr lang="en-US" altLang="zh-TW" sz="3200" dirty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US" altLang="zh-TW" sz="3200" dirty="0">
              <a:latin typeface="華康細圓體" pitchFamily="49" charset="-120"/>
              <a:ea typeface="華康細圓體" pitchFamily="49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latin typeface="華康細圓體" pitchFamily="49" charset="-120"/>
                <a:ea typeface="華康細圓體" pitchFamily="49" charset="-120"/>
              </a:rPr>
              <a:t>有關深碗課程任何問題請洽各開課系所系辦或 特色大學助理  王亭琪 分機</a:t>
            </a:r>
            <a:r>
              <a:rPr lang="en-US" altLang="zh-TW" sz="3200" dirty="0">
                <a:latin typeface="華康細圓體" pitchFamily="49" charset="-120"/>
                <a:ea typeface="華康細圓體" pitchFamily="49" charset="-120"/>
              </a:rPr>
              <a:t>#5257</a:t>
            </a:r>
          </a:p>
        </p:txBody>
      </p:sp>
    </p:spTree>
    <p:extLst>
      <p:ext uri="{BB962C8B-B14F-4D97-AF65-F5344CB8AC3E}">
        <p14:creationId xmlns:p14="http://schemas.microsoft.com/office/powerpoint/2010/main" val="122037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CD2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310" y="274530"/>
            <a:ext cx="4840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劇場藝術深碗課程</a:t>
            </a:r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｜華文系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2295" y="1332841"/>
            <a:ext cx="11245516" cy="7277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7529" y="1439034"/>
            <a:ext cx="880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rgbClr val="CD205A"/>
                </a:solidFill>
                <a:latin typeface="arial" panose="020B0604020202020204" pitchFamily="34" charset="0"/>
              </a:rPr>
              <a:t>一起旅行吧！「劇場藝術」深碗課程報名啟動！</a:t>
            </a:r>
            <a:endParaRPr lang="zh-TW" altLang="en-US" sz="3200" b="1" dirty="0">
              <a:solidFill>
                <a:srgbClr val="CD205A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18623" y="2155371"/>
            <a:ext cx="11394701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的大學生活走到哪個階段了呢？在東華，如果有十件不得不做的事，其中一件會不會是「加入劇團」呢？如果有一件事，結合了「劇場」、「偏鄉」、「教育」，是不是能夠讓這件事也成為你大學生涯裡，最重要的回憶之一？</a:t>
            </a: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382261" y="4385719"/>
            <a:ext cx="11245516" cy="371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課程名稱：劇場演出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</a:p>
          <a:p>
            <a:pPr algn="l"/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劇場製作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</a:p>
          <a:p>
            <a:pPr algn="l"/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　劇場藝術與實務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)(3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開課時間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星期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節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106-1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學期；</a:t>
            </a:r>
            <a:endParaRPr lang="en-US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/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       劇場演出 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暑期密集課程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</a:p>
          <a:p>
            <a:pPr algn="l"/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      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劇場製作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 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9.10.11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；</a:t>
            </a:r>
            <a:endParaRPr lang="en-US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/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      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劇場藝術與實務（二）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暑期密集課程</a:t>
            </a: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課程歸屬：通識中心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人文社會科學學院文化創意產業學程</a:t>
            </a:r>
            <a:endParaRPr lang="en-US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/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6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CD2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310" y="274530"/>
            <a:ext cx="4840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劇場藝術深碗課程</a:t>
            </a:r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｜華文系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2295" y="1332841"/>
            <a:ext cx="11245516" cy="4911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製作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演出</a:t>
            </a: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評量方式：依三門課程課綱規定</a:t>
            </a: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人數限制：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</a:t>
            </a: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b="1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sz="2800" b="1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b="1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r>
              <a:rPr lang="en-US" altLang="zh-TW" sz="2800" b="1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800" b="1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三門課程需同時選</a:t>
            </a:r>
            <a:endParaRPr lang="zh-TW" altLang="zh-TW" sz="2800" b="1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上課教室：劇場演出  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未定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 /  </a:t>
            </a:r>
            <a:b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劇場製作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 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未定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/</a:t>
            </a:r>
            <a:b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劇場藝術實務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二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 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報名網址：</a:t>
            </a:r>
            <a:r>
              <a:rPr lang="en-US" altLang="zh-TW" sz="2800" dirty="0">
                <a:latin typeface="Times New Roman" pitchFamily="18" charset="0"/>
                <a:ea typeface="華康細圓體" pitchFamily="49" charset="-120"/>
                <a:cs typeface="Times New Roman" pitchFamily="18" charset="0"/>
                <a:hlinkClick r:id="rId3"/>
              </a:rPr>
              <a:t>https://goo.gl/forms/rTlvIoCjR5KQpy2h1</a:t>
            </a:r>
            <a:endParaRPr lang="en-US" altLang="zh-TW" sz="2800" dirty="0">
              <a:solidFill>
                <a:srgbClr val="A50021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106/4/21(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)00:00-106/5/1(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)17:00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面試時間：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106/5/1(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)-106/5/3(</a:t>
            </a: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三</a:t>
            </a:r>
            <a:r>
              <a:rPr lang="en-US" altLang="zh-TW" sz="2800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zh-TW" altLang="zh-TW" sz="28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83446" y="1926844"/>
            <a:ext cx="3189538" cy="293424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★ ★ ★★ ★</a:t>
            </a:r>
          </a:p>
          <a:p>
            <a:pPr>
              <a:defRPr/>
            </a:pP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  <a:ea typeface="Yu Gothic" pitchFamily="34" charset="-128"/>
            </a:endParaRPr>
          </a:p>
          <a:p>
            <a:pPr>
              <a:defRPr/>
            </a:pPr>
            <a:r>
              <a:rPr kumimoji="0" lang="zh-TW" altLang="en-US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此門深碗課程登記報名後，將會安排面談，面談過後才會公告此門課正式入選學員。</a:t>
            </a: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96833" y="6464634"/>
            <a:ext cx="111545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◎洽詢專線：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03-8635234 / 0905-737192</a:t>
            </a:r>
          </a:p>
          <a:p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◎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臉書粉絲專頁：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https://www.facebook.com/Ciouyemang/</a:t>
            </a:r>
          </a:p>
          <a:p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◎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秋野芒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2016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夏風巡演紀錄片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做夢的快樂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https://youtu.be/BjD4e81xU7M</a:t>
            </a:r>
          </a:p>
          <a:p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◎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報名者請密切注意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通知面談時間。</a:t>
            </a:r>
          </a:p>
          <a:p>
            <a:r>
              <a:rPr lang="zh-TW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◎「暑期密集課程課表」請點選報名連結查閱：</a:t>
            </a:r>
            <a:r>
              <a:rPr lang="en-US" altLang="zh-TW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https://goo.gl/forms/rTlvIoCjR5KQpy2h1</a:t>
            </a:r>
          </a:p>
        </p:txBody>
      </p:sp>
    </p:spTree>
    <p:extLst>
      <p:ext uri="{BB962C8B-B14F-4D97-AF65-F5344CB8AC3E}">
        <p14:creationId xmlns:p14="http://schemas.microsoft.com/office/powerpoint/2010/main" val="6311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 flipH="1"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E3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文化觀光導覽深碗課程</a:t>
            </a:r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｜歷史系、臺灣系</a:t>
            </a: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53309" y="1342690"/>
            <a:ext cx="11498051" cy="5256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暑期到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第一學期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課程名稱：東臺灣發展史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陳鴻圖老師　　　　　　  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 文化資產數位典藏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(3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郭俊麟老師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　   文化創意產業實習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(2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學分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郭俊麟老師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上課時間：東臺灣發展史：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106-1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學期課程，</a:t>
            </a:r>
            <a:r>
              <a:rPr lang="zh-TW" altLang="en-US" b="1" dirty="0">
                <a:solidFill>
                  <a:srgbClr val="1391A6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星期三第四至第六節</a:t>
            </a:r>
            <a:endParaRPr lang="en-US" altLang="zh-TW" b="1" dirty="0">
              <a:solidFill>
                <a:srgbClr val="1391A6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algn="l"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文化資產數位典藏：</a:t>
            </a:r>
            <a:r>
              <a:rPr lang="en-US" altLang="zh-TW" b="1" dirty="0">
                <a:solidFill>
                  <a:srgbClr val="1391A6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2017/6/21-30</a:t>
            </a:r>
            <a:r>
              <a:rPr lang="zh-TW" altLang="en-US" b="1" dirty="0">
                <a:solidFill>
                  <a:srgbClr val="1391A6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共十天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，含戶外實察三天</a:t>
            </a:r>
            <a:b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文化創意產業實習：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2017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年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7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月或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8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月，實習時數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160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小時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演講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戶外實察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評量方式：依課程課綱規定</a:t>
            </a:r>
            <a:endParaRPr lang="zh-TW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人數限制：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</a:t>
            </a:r>
            <a:endParaRPr lang="zh-TW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需同時選修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文化資產數位典藏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、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東臺灣發展史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』2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門課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若選課人數超過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40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人，已修過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GIS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課程的同學優先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；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『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文化創意產業實習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』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可由學生自行決定是否要在今年暑假選修。</a:t>
            </a:r>
            <a:endParaRPr lang="en-US" altLang="zh-TW" b="1" dirty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報名方式：</a:t>
            </a:r>
            <a:r>
              <a:rPr lang="zh-TW" altLang="en-US" b="1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至臺灣系辦填表報名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106/4/21(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)08:00-106/5/11(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四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)17:00</a:t>
            </a:r>
            <a:endParaRPr lang="zh-TW" altLang="zh-TW" b="1" dirty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上課教室：理工二館電腦教室、互動討論教室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業師演講：預計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4-6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場</a:t>
            </a:r>
            <a:endParaRPr lang="zh-TW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課程宣導：文創學程說明會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學校公告信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 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相關系所網頁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1" b="11054"/>
          <a:stretch/>
        </p:blipFill>
        <p:spPr bwMode="auto">
          <a:xfrm>
            <a:off x="7586309" y="6481692"/>
            <a:ext cx="4142069" cy="177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9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rgbClr val="3BA5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族群影視深碗課程</a:t>
            </a:r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｜語傳系</a:t>
            </a: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53310" y="1581902"/>
            <a:ext cx="10100427" cy="5329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0"/>
              </a:spcBef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課程名稱：族群影像紀錄</a:t>
            </a:r>
            <a:r>
              <a:rPr lang="en-US" altLang="zh-TW" dirty="0">
                <a:ea typeface="微軟正黑體" pitchFamily="34" charset="-120"/>
              </a:rPr>
              <a:t>(3</a:t>
            </a:r>
            <a:r>
              <a:rPr lang="zh-TW" altLang="en-US" dirty="0">
                <a:ea typeface="微軟正黑體" pitchFamily="34" charset="-120"/>
              </a:rPr>
              <a:t>學分</a:t>
            </a:r>
            <a:r>
              <a:rPr lang="en-US" altLang="zh-TW" dirty="0">
                <a:ea typeface="微軟正黑體" pitchFamily="34" charset="-120"/>
              </a:rPr>
              <a:t>)/</a:t>
            </a:r>
            <a:r>
              <a:rPr lang="zh-TW" altLang="en-US" dirty="0">
                <a:ea typeface="新細明體" pitchFamily="18" charset="-120"/>
              </a:rPr>
              <a:t>四 </a:t>
            </a:r>
            <a:r>
              <a:rPr lang="en-US" altLang="zh-TW" dirty="0">
                <a:ea typeface="新細明體" pitchFamily="18" charset="-120"/>
              </a:rPr>
              <a:t>/ 09:10-12:00</a:t>
            </a:r>
            <a:endParaRPr lang="en-US" altLang="zh-TW" dirty="0">
              <a:ea typeface="微軟正黑體" pitchFamily="34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dirty="0">
                <a:ea typeface="微軟正黑體" pitchFamily="34" charset="-120"/>
              </a:rPr>
              <a:t>　　　　　     電影企劃與製作</a:t>
            </a:r>
            <a:r>
              <a:rPr lang="en-US" altLang="zh-TW" dirty="0">
                <a:ea typeface="微軟正黑體" pitchFamily="34" charset="-120"/>
              </a:rPr>
              <a:t>(3</a:t>
            </a:r>
            <a:r>
              <a:rPr lang="zh-TW" altLang="en-US" dirty="0">
                <a:ea typeface="微軟正黑體" pitchFamily="34" charset="-120"/>
              </a:rPr>
              <a:t>學分</a:t>
            </a:r>
            <a:r>
              <a:rPr lang="en-US" altLang="zh-TW" dirty="0">
                <a:ea typeface="微軟正黑體" pitchFamily="34" charset="-120"/>
              </a:rPr>
              <a:t>)/</a:t>
            </a:r>
            <a:r>
              <a:rPr lang="zh-TW" altLang="en-US" dirty="0">
                <a:ea typeface="新細明體" pitchFamily="18" charset="-120"/>
              </a:rPr>
              <a:t>三 </a:t>
            </a:r>
            <a:r>
              <a:rPr lang="en-US" altLang="zh-TW" dirty="0">
                <a:ea typeface="新細明體" pitchFamily="18" charset="-120"/>
              </a:rPr>
              <a:t>/ 09:10-12:00</a:t>
            </a:r>
            <a:endParaRPr lang="en-US" altLang="zh-TW" dirty="0">
              <a:ea typeface="微軟正黑體" pitchFamily="34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dirty="0">
                <a:ea typeface="微軟正黑體" pitchFamily="34" charset="-120"/>
              </a:rPr>
              <a:t>　　　   　　  文化創意產業實習</a:t>
            </a:r>
            <a:r>
              <a:rPr lang="en-US" altLang="zh-TW" dirty="0">
                <a:ea typeface="微軟正黑體" pitchFamily="34" charset="-120"/>
              </a:rPr>
              <a:t>(2</a:t>
            </a:r>
            <a:r>
              <a:rPr lang="zh-TW" altLang="en-US" dirty="0">
                <a:ea typeface="微軟正黑體" pitchFamily="34" charset="-120"/>
              </a:rPr>
              <a:t>學分</a:t>
            </a:r>
            <a:r>
              <a:rPr lang="en-US" altLang="zh-TW" dirty="0">
                <a:ea typeface="微軟正黑體" pitchFamily="34" charset="-120"/>
              </a:rPr>
              <a:t>)</a:t>
            </a:r>
            <a:r>
              <a:rPr lang="zh-TW" altLang="en-US" dirty="0">
                <a:ea typeface="新細明體" pitchFamily="18" charset="-120"/>
              </a:rPr>
              <a:t>學期間進行</a:t>
            </a:r>
            <a:endParaRPr lang="zh-TW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上課方式：</a:t>
            </a:r>
            <a:r>
              <a:rPr lang="zh-TW" altLang="en-US" dirty="0">
                <a:ea typeface="新細明體" pitchFamily="18" charset="-120"/>
              </a:rPr>
              <a:t>講授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zh-TW" altLang="en-US" dirty="0">
                <a:ea typeface="新細明體" pitchFamily="18" charset="-120"/>
              </a:rPr>
              <a:t>拍攝實務</a:t>
            </a:r>
            <a:r>
              <a:rPr lang="en-US" altLang="zh-TW" dirty="0">
                <a:ea typeface="新細明體" pitchFamily="18" charset="-120"/>
              </a:rPr>
              <a:t>/</a:t>
            </a:r>
            <a:r>
              <a:rPr lang="zh-TW" altLang="en-US" dirty="0">
                <a:ea typeface="新細明體" pitchFamily="18" charset="-120"/>
              </a:rPr>
              <a:t>成果製作</a:t>
            </a:r>
            <a:endParaRPr lang="en-US" altLang="zh-TW" dirty="0"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評量方式：依兩門課程課綱規定</a:t>
            </a:r>
            <a:endParaRPr lang="zh-TW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課程安排：</a:t>
            </a:r>
            <a:r>
              <a:rPr lang="zh-TW" altLang="en-US" dirty="0">
                <a:ea typeface="新細明體" pitchFamily="18" charset="-120"/>
              </a:rPr>
              <a:t>進階實務操作課程，在老師指導下分組進行影視專案製作</a:t>
            </a:r>
            <a:br>
              <a:rPr lang="en-US" altLang="zh-TW" dirty="0">
                <a:ea typeface="新細明體" pitchFamily="18" charset="-120"/>
              </a:rPr>
            </a:br>
            <a:r>
              <a:rPr lang="zh-TW" altLang="en-US" dirty="0">
                <a:ea typeface="新細明體" pitchFamily="18" charset="-120"/>
              </a:rPr>
              <a:t>                    </a:t>
            </a:r>
            <a:r>
              <a:rPr lang="zh-TW" altLang="en-US" dirty="0">
                <a:solidFill>
                  <a:srgbClr val="FF0000"/>
                </a:solidFill>
                <a:ea typeface="新細明體" pitchFamily="18" charset="-120"/>
              </a:rPr>
              <a:t>（建議具有基礎拍攝剪輯經驗者選修）</a:t>
            </a:r>
            <a:endParaRPr lang="en-US" altLang="zh-TW" dirty="0">
              <a:solidFill>
                <a:srgbClr val="FF0000"/>
              </a:solidFill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人數限制：</a:t>
            </a:r>
            <a:r>
              <a:rPr lang="en-US" altLang="zh-TW" dirty="0">
                <a:ea typeface="微軟正黑體" pitchFamily="34" charset="-120"/>
              </a:rPr>
              <a:t>20-25</a:t>
            </a:r>
            <a:r>
              <a:rPr lang="zh-TW" altLang="en-US" dirty="0">
                <a:ea typeface="微軟正黑體" pitchFamily="34" charset="-120"/>
              </a:rPr>
              <a:t>人</a:t>
            </a:r>
            <a:endParaRPr lang="en-US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</a:rPr>
              <a:t>選課方式：人工登記</a:t>
            </a:r>
            <a:r>
              <a:rPr lang="en-US" altLang="zh-TW" b="1" dirty="0">
                <a:solidFill>
                  <a:srgbClr val="FF0000"/>
                </a:solidFill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</a:rPr>
              <a:t>統一排課</a:t>
            </a:r>
            <a:r>
              <a:rPr lang="en-US" altLang="zh-TW" b="1" dirty="0">
                <a:solidFill>
                  <a:srgbClr val="FF0000"/>
                </a:solidFill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</a:rPr>
              <a:t>需同時選                                                           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『</a:t>
            </a:r>
            <a:r>
              <a:rPr lang="zh-TW" altLang="en-US" b="1" dirty="0">
                <a:solidFill>
                  <a:srgbClr val="FF0000"/>
                </a:solidFill>
                <a:ea typeface="新細明體" pitchFamily="18" charset="-120"/>
              </a:rPr>
              <a:t>族群影像紀錄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』</a:t>
            </a:r>
            <a:r>
              <a:rPr lang="zh-TW" altLang="en-US" b="1" dirty="0">
                <a:solidFill>
                  <a:srgbClr val="FF0000"/>
                </a:solidFill>
                <a:ea typeface="新細明體" pitchFamily="18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『</a:t>
            </a:r>
            <a:r>
              <a:rPr lang="zh-TW" altLang="en-US" b="1" dirty="0">
                <a:solidFill>
                  <a:srgbClr val="FF0000"/>
                </a:solidFill>
                <a:ea typeface="新細明體" pitchFamily="18" charset="-120"/>
              </a:rPr>
              <a:t>電影企劃與製作</a:t>
            </a:r>
            <a:r>
              <a:rPr lang="en-US" altLang="zh-TW" b="1" dirty="0">
                <a:solidFill>
                  <a:srgbClr val="FF0000"/>
                </a:solidFill>
                <a:ea typeface="新細明體" pitchFamily="18" charset="-120"/>
              </a:rPr>
              <a:t>』</a:t>
            </a:r>
            <a:r>
              <a:rPr lang="en-US" altLang="zh-TW" b="1" dirty="0">
                <a:solidFill>
                  <a:srgbClr val="FF0000"/>
                </a:solidFill>
                <a:ea typeface="微軟正黑體" pitchFamily="34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ea typeface="微軟正黑體" pitchFamily="34" charset="-120"/>
              </a:rPr>
              <a:t>門課</a:t>
            </a:r>
            <a:endParaRPr lang="en-US" altLang="zh-TW" b="1" dirty="0">
              <a:solidFill>
                <a:srgbClr val="FF0000"/>
              </a:solidFill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報名方式：</a:t>
            </a:r>
            <a:r>
              <a:rPr lang="en-US" altLang="zh-TW" dirty="0">
                <a:hlinkClick r:id="rId3"/>
              </a:rPr>
              <a:t>https://goo.gl/PTLMGT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報名時程：</a:t>
            </a:r>
            <a:r>
              <a:rPr lang="en-US" altLang="zh-TW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106/4/20(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四</a:t>
            </a:r>
            <a:r>
              <a:rPr lang="en-US" altLang="zh-TW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)08:00-106/5/11(</a:t>
            </a:r>
            <a:r>
              <a:rPr lang="zh-TW" altLang="en-US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四</a:t>
            </a:r>
            <a:r>
              <a:rPr lang="en-US" altLang="zh-TW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)17:00</a:t>
            </a:r>
            <a:endParaRPr lang="zh-TW" altLang="zh-TW" b="1" dirty="0">
              <a:solidFill>
                <a:srgbClr val="FF0000"/>
              </a:solidFill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上課教室：</a:t>
            </a:r>
            <a:r>
              <a:rPr lang="zh-TW" altLang="en-US" dirty="0">
                <a:ea typeface="新細明體" pitchFamily="18" charset="-120"/>
              </a:rPr>
              <a:t>原民院</a:t>
            </a:r>
            <a:r>
              <a:rPr lang="en-US" altLang="zh-TW" dirty="0">
                <a:ea typeface="新細明體" pitchFamily="18" charset="-120"/>
              </a:rPr>
              <a:t>A239</a:t>
            </a:r>
            <a:r>
              <a:rPr lang="zh-TW" altLang="en-US" dirty="0">
                <a:ea typeface="新細明體" pitchFamily="18" charset="-120"/>
              </a:rPr>
              <a:t>教室</a:t>
            </a:r>
            <a:endParaRPr lang="en-US" altLang="zh-TW" dirty="0">
              <a:ea typeface="新細明體" pitchFamily="18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業師演講：預計</a:t>
            </a:r>
            <a:r>
              <a:rPr lang="en-US" altLang="zh-TW" dirty="0">
                <a:ea typeface="微軟正黑體" pitchFamily="34" charset="-120"/>
              </a:rPr>
              <a:t>3-5</a:t>
            </a:r>
            <a:r>
              <a:rPr lang="zh-TW" altLang="en-US" dirty="0">
                <a:ea typeface="微軟正黑體" pitchFamily="34" charset="-120"/>
              </a:rPr>
              <a:t>場</a:t>
            </a:r>
            <a:endParaRPr lang="zh-TW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戶外教學：</a:t>
            </a:r>
            <a:r>
              <a:rPr lang="en-US" altLang="zh-TW" dirty="0">
                <a:ea typeface="微軟正黑體" pitchFamily="34" charset="-120"/>
              </a:rPr>
              <a:t>2</a:t>
            </a:r>
            <a:r>
              <a:rPr lang="zh-TW" altLang="en-US" dirty="0">
                <a:ea typeface="微軟正黑體" pitchFamily="34" charset="-120"/>
              </a:rPr>
              <a:t>次</a:t>
            </a:r>
            <a:r>
              <a:rPr lang="en-US" altLang="zh-TW" dirty="0">
                <a:ea typeface="微軟正黑體" pitchFamily="34" charset="-120"/>
              </a:rPr>
              <a:t>/</a:t>
            </a:r>
            <a:r>
              <a:rPr lang="zh-TW" altLang="en-US" dirty="0">
                <a:ea typeface="微軟正黑體" pitchFamily="34" charset="-120"/>
              </a:rPr>
              <a:t>一天及兩天各</a:t>
            </a:r>
            <a:r>
              <a:rPr lang="en-US" altLang="zh-TW" dirty="0">
                <a:ea typeface="微軟正黑體" pitchFamily="34" charset="-120"/>
              </a:rPr>
              <a:t>1</a:t>
            </a:r>
            <a:r>
              <a:rPr lang="zh-TW" altLang="en-US" dirty="0">
                <a:ea typeface="微軟正黑體" pitchFamily="34" charset="-120"/>
              </a:rPr>
              <a:t>次</a:t>
            </a:r>
            <a:endParaRPr lang="zh-TW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zh-TW" altLang="en-US" dirty="0">
                <a:ea typeface="微軟正黑體" pitchFamily="34" charset="-120"/>
              </a:rPr>
              <a:t>課程宣導：文創學程說明會</a:t>
            </a:r>
            <a:r>
              <a:rPr lang="en-US" altLang="zh-TW" dirty="0">
                <a:ea typeface="微軟正黑體" pitchFamily="34" charset="-120"/>
              </a:rPr>
              <a:t>/</a:t>
            </a:r>
            <a:r>
              <a:rPr lang="zh-TW" altLang="en-US" dirty="0">
                <a:ea typeface="微軟正黑體" pitchFamily="34" charset="-120"/>
              </a:rPr>
              <a:t>學校公告信</a:t>
            </a:r>
            <a:r>
              <a:rPr lang="en-US" altLang="zh-TW" dirty="0">
                <a:ea typeface="微軟正黑體" pitchFamily="34" charset="-120"/>
              </a:rPr>
              <a:t>/ </a:t>
            </a:r>
            <a:r>
              <a:rPr lang="zh-TW" altLang="en-US" dirty="0">
                <a:ea typeface="微軟正黑體" pitchFamily="34" charset="-120"/>
              </a:rPr>
              <a:t>相關系所網頁</a:t>
            </a:r>
            <a:r>
              <a:rPr lang="en-US" altLang="zh-TW" dirty="0">
                <a:ea typeface="微軟正黑體" pitchFamily="34" charset="-120"/>
              </a:rPr>
              <a:t>/</a:t>
            </a:r>
            <a:r>
              <a:rPr lang="zh-TW" altLang="en-US" dirty="0">
                <a:ea typeface="微軟正黑體" pitchFamily="34" charset="-120"/>
              </a:rPr>
              <a:t>相關系所課程</a:t>
            </a:r>
            <a:endParaRPr lang="zh-TW" altLang="zh-TW" dirty="0">
              <a:ea typeface="微軟正黑體" pitchFamily="34" charset="-12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27633" y="4246521"/>
            <a:ext cx="4023728" cy="2795964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★ ★ ★★ ★</a:t>
            </a:r>
          </a:p>
          <a:p>
            <a:pPr>
              <a:defRPr/>
            </a:pP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  <a:ea typeface="Yu Gothic" pitchFamily="34" charset="-128"/>
            </a:endParaRPr>
          </a:p>
          <a:p>
            <a:pPr>
              <a:defRPr/>
            </a:pPr>
            <a:r>
              <a:rPr kumimoji="0" lang="zh-TW" altLang="en-US" sz="2400" b="1" dirty="0">
                <a:solidFill>
                  <a:schemeClr val="bg1"/>
                </a:solidFill>
                <a:latin typeface="微軟正黑體" pitchFamily="34" charset="-120"/>
                <a:ea typeface="Yu Gothic" pitchFamily="34" charset="-128"/>
              </a:rPr>
              <a:t>此門深碗課程登記報名後會進行篩選，請有意願申請的同學在撰寫報名表時，認真填寫任何問題。</a:t>
            </a:r>
            <a:endParaRPr kumimoji="0" lang="en-US" altLang="zh-TW" sz="2400" b="1" dirty="0">
              <a:solidFill>
                <a:schemeClr val="bg1"/>
              </a:solidFill>
              <a:latin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55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24"/>
          <a:stretch/>
        </p:blipFill>
        <p:spPr>
          <a:xfrm flipH="1">
            <a:off x="0" y="5341843"/>
            <a:ext cx="12192000" cy="36592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1"/>
            <a:ext cx="12192000" cy="11645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4000" dirty="0">
              <a:solidFill>
                <a:srgbClr val="CD205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3310" y="274530"/>
            <a:ext cx="618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藝創系深碗課程</a:t>
            </a:r>
            <a:r>
              <a:rPr lang="en-US" altLang="zh-TW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36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3327" y="259087"/>
            <a:ext cx="4588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｜藝創系</a:t>
            </a: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631742" y="1437607"/>
            <a:ext cx="11095037" cy="122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課程名稱：</a:t>
            </a:r>
            <a:r>
              <a:rPr lang="zh-TW" altLang="en-US" b="1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金工基礎 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或 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金工藝術設計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一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+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zh-TW" altLang="en-US" b="1" dirty="0">
                <a:solidFill>
                  <a:srgbClr val="0070C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企劃理論與應用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b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</a:b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</a:t>
            </a:r>
            <a:r>
              <a:rPr lang="en-US" altLang="zh-TW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+</a:t>
            </a: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文化創意產業實習學程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zh-TW" altLang="en-US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開課時間：</a:t>
            </a: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altLang="zh-TW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53310" y="6227437"/>
            <a:ext cx="114980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課程歸屬：藝術學院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-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藝創系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民族藝術創意學程、藝文產業經營學程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】</a:t>
            </a:r>
          </a:p>
          <a:p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                       人文社會科學學院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文化創意產業學程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】 </a:t>
            </a:r>
            <a:endParaRPr lang="zh-TW" altLang="zh-TW" sz="24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上課方式：講授、演講、市場調查、校外參訪、實務操作等；實習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評量方式：依三門課程課綱規定</a:t>
            </a:r>
            <a:endParaRPr lang="zh-TW" altLang="zh-TW" sz="24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選課方式：人工登記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/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統一排課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報名網址：</a:t>
            </a:r>
            <a:r>
              <a:rPr lang="en-US" altLang="zh-TW" sz="2400" dirty="0">
                <a:solidFill>
                  <a:srgbClr val="A50021"/>
                </a:solidFill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sz="2400" dirty="0">
                <a:hlinkClick r:id="rId3"/>
              </a:rPr>
              <a:t>https://goo.gl/AjpZYP</a:t>
            </a:r>
            <a:endParaRPr lang="en-US" altLang="zh-TW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報名時程：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106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年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4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21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日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五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9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00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~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5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月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11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日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四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17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：</a:t>
            </a:r>
            <a:r>
              <a:rPr lang="en-US" altLang="zh-TW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00</a:t>
            </a:r>
            <a:r>
              <a:rPr lang="zh-TW" altLang="en-US" sz="2400" dirty="0">
                <a:latin typeface="Times New Roman" pitchFamily="18" charset="0"/>
                <a:ea typeface="華康細圓體" pitchFamily="49" charset="-120"/>
                <a:cs typeface="Times New Roman" pitchFamily="18" charset="0"/>
              </a:rPr>
              <a:t>止</a:t>
            </a:r>
            <a:endParaRPr lang="en-US" altLang="zh-TW" sz="2400" dirty="0">
              <a:latin typeface="Times New Roman" pitchFamily="18" charset="0"/>
              <a:ea typeface="華康細圓體" pitchFamily="49" charset="-120"/>
              <a:cs typeface="Times New Roman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63965"/>
              </p:ext>
            </p:extLst>
          </p:nvPr>
        </p:nvGraphicFramePr>
        <p:xfrm>
          <a:off x="310791" y="2758969"/>
          <a:ext cx="11415987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78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課程名稱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上課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日期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上課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節次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限修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人數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授課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教師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上課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教室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/>
                        <a:t>備註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1" dirty="0"/>
                        <a:t>金工基礎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3</a:t>
                      </a:r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106-1</a:t>
                      </a:r>
                      <a:r>
                        <a:rPr lang="zh-TW" altLang="en-US" sz="2200" dirty="0"/>
                        <a:t>學期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4-5-6</a:t>
                      </a:r>
                      <a:r>
                        <a:rPr lang="zh-TW" altLang="en-US" sz="2200" dirty="0"/>
                        <a:t> </a:t>
                      </a:r>
                      <a:r>
                        <a:rPr lang="en-US" altLang="zh-TW" sz="2200" dirty="0"/>
                        <a:t>(</a:t>
                      </a:r>
                      <a:r>
                        <a:rPr lang="zh-TW" altLang="en-US" sz="2200" dirty="0"/>
                        <a:t>五</a:t>
                      </a:r>
                      <a:r>
                        <a:rPr lang="en-US" altLang="zh-TW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20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呂浴姍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民</a:t>
                      </a:r>
                      <a:r>
                        <a:rPr lang="en-US" altLang="zh-TW" sz="2200" dirty="0"/>
                        <a:t>A123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07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1" dirty="0"/>
                        <a:t>金工藝術設計</a:t>
                      </a:r>
                      <a:r>
                        <a:rPr lang="en-US" altLang="zh-TW" sz="2200" b="1" dirty="0"/>
                        <a:t>(</a:t>
                      </a:r>
                      <a:r>
                        <a:rPr lang="zh-TW" altLang="en-US" sz="2200" b="1" dirty="0"/>
                        <a:t>一</a:t>
                      </a:r>
                      <a:r>
                        <a:rPr lang="en-US" altLang="zh-TW" sz="2200" b="1" dirty="0"/>
                        <a:t>)</a:t>
                      </a:r>
                      <a:endParaRPr lang="zh-TW" altLang="en-US" sz="2200" b="1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3</a:t>
                      </a:r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6/19~6/30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4-5-6</a:t>
                      </a:r>
                    </a:p>
                    <a:p>
                      <a:pPr algn="ctr"/>
                      <a:r>
                        <a:rPr lang="en-US" altLang="zh-TW" sz="2200" dirty="0"/>
                        <a:t>8-9-10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15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林淑雅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/>
                        <a:t>民</a:t>
                      </a:r>
                      <a:r>
                        <a:rPr lang="en-US" altLang="zh-TW" sz="2200" dirty="0"/>
                        <a:t>A123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暑期開課</a:t>
                      </a:r>
                      <a:endParaRPr lang="en-US" altLang="zh-TW" sz="2200" dirty="0"/>
                    </a:p>
                    <a:p>
                      <a:pPr algn="ctr"/>
                      <a:r>
                        <a:rPr lang="zh-TW" altLang="en-US" sz="2200" dirty="0"/>
                        <a:t>每日</a:t>
                      </a:r>
                      <a:r>
                        <a:rPr lang="en-US" altLang="zh-TW" sz="2200" dirty="0"/>
                        <a:t>6</a:t>
                      </a:r>
                      <a:r>
                        <a:rPr lang="zh-TW" altLang="en-US" sz="2200" dirty="0"/>
                        <a:t>小時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1" dirty="0"/>
                        <a:t>企劃理論與應用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3</a:t>
                      </a:r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9/4~9/15</a:t>
                      </a:r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4-5-6</a:t>
                      </a:r>
                    </a:p>
                    <a:p>
                      <a:pPr algn="ctr"/>
                      <a:r>
                        <a:rPr lang="en-US" altLang="zh-TW" sz="2200" dirty="0"/>
                        <a:t>8-9-10</a:t>
                      </a:r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40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張淑華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民</a:t>
                      </a:r>
                      <a:r>
                        <a:rPr lang="en-US" altLang="zh-TW" sz="2200" dirty="0"/>
                        <a:t>C113</a:t>
                      </a:r>
                      <a:endParaRPr lang="zh-TW" altLang="en-US" sz="2200" dirty="0"/>
                    </a:p>
                  </a:txBody>
                  <a:tcPr anchor="ctr"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/>
                        <a:t>暑期開課</a:t>
                      </a:r>
                      <a:endParaRPr lang="en-US" altLang="zh-TW" sz="22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/>
                        <a:t>每日</a:t>
                      </a:r>
                      <a:r>
                        <a:rPr lang="en-US" altLang="zh-TW" sz="2200" dirty="0"/>
                        <a:t>6</a:t>
                      </a:r>
                      <a:r>
                        <a:rPr lang="zh-TW" altLang="en-US" sz="2200" dirty="0"/>
                        <a:t>小時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200" b="1" dirty="0"/>
                        <a:t>文化創意產業實習學程</a:t>
                      </a:r>
                    </a:p>
                  </a:txBody>
                  <a:tcPr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200" dirty="0"/>
                        <a:t>2</a:t>
                      </a:r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200"/>
                    </a:p>
                  </a:txBody>
                  <a:tcPr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200" dirty="0"/>
                    </a:p>
                  </a:txBody>
                  <a:tcPr anchor="ctr"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sz="2200" dirty="0"/>
                    </a:p>
                  </a:txBody>
                  <a:tcPr>
                    <a:lnR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200" dirty="0"/>
                        <a:t>實習</a:t>
                      </a:r>
                      <a:r>
                        <a:rPr lang="en-US" altLang="zh-TW" sz="2200" dirty="0"/>
                        <a:t>160</a:t>
                      </a:r>
                      <a:r>
                        <a:rPr lang="zh-TW" altLang="en-US" sz="2200" dirty="0"/>
                        <a:t>小時</a:t>
                      </a:r>
                    </a:p>
                  </a:txBody>
                  <a:tcPr>
                    <a:lnL w="12700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3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30"/>
          <a:stretch/>
        </p:blipFill>
        <p:spPr>
          <a:xfrm>
            <a:off x="0" y="4435849"/>
            <a:ext cx="12192000" cy="3223932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378500" y="8167589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2017.04.20</a:t>
            </a:r>
            <a:endParaRPr lang="zh-TW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88998" y="5500742"/>
            <a:ext cx="90140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CD205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   歡迎參加深碗課程</a:t>
            </a:r>
          </a:p>
        </p:txBody>
      </p:sp>
    </p:spTree>
    <p:extLst>
      <p:ext uri="{BB962C8B-B14F-4D97-AF65-F5344CB8AC3E}">
        <p14:creationId xmlns:p14="http://schemas.microsoft.com/office/powerpoint/2010/main" val="196122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705</Words>
  <Application>Microsoft Office PowerPoint</Application>
  <PresentationFormat>自訂</PresentationFormat>
  <Paragraphs>133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Yu Gothic</vt:lpstr>
      <vt:lpstr>華康細圓體</vt:lpstr>
      <vt:lpstr>微軟正黑體</vt:lpstr>
      <vt:lpstr>新細明體</vt:lpstr>
      <vt:lpstr>Arial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SHIANG</dc:creator>
  <cp:lastModifiedBy>chi</cp:lastModifiedBy>
  <cp:revision>185</cp:revision>
  <dcterms:created xsi:type="dcterms:W3CDTF">2016-11-09T20:42:07Z</dcterms:created>
  <dcterms:modified xsi:type="dcterms:W3CDTF">2017-04-20T13:02:37Z</dcterms:modified>
</cp:coreProperties>
</file>