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66" r:id="rId4"/>
    <p:sldId id="258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D9B9-8D83-4494-AA84-D8B6BC9F288C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A7A3-88EB-4D9B-B3B7-475AFE99E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440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D9B9-8D83-4494-AA84-D8B6BC9F288C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A7A3-88EB-4D9B-B3B7-475AFE99E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858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D9B9-8D83-4494-AA84-D8B6BC9F288C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A7A3-88EB-4D9B-B3B7-475AFE99E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106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D9B9-8D83-4494-AA84-D8B6BC9F288C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A7A3-88EB-4D9B-B3B7-475AFE99E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966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D9B9-8D83-4494-AA84-D8B6BC9F288C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A7A3-88EB-4D9B-B3B7-475AFE99E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787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D9B9-8D83-4494-AA84-D8B6BC9F288C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A7A3-88EB-4D9B-B3B7-475AFE99E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132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D9B9-8D83-4494-AA84-D8B6BC9F288C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A7A3-88EB-4D9B-B3B7-475AFE99E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71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D9B9-8D83-4494-AA84-D8B6BC9F288C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A7A3-88EB-4D9B-B3B7-475AFE99E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340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D9B9-8D83-4494-AA84-D8B6BC9F288C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A7A3-88EB-4D9B-B3B7-475AFE99E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388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D9B9-8D83-4494-AA84-D8B6BC9F288C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A7A3-88EB-4D9B-B3B7-475AFE99E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98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D9B9-8D83-4494-AA84-D8B6BC9F288C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A7A3-88EB-4D9B-B3B7-475AFE99E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752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8D9B9-8D83-4494-AA84-D8B6BC9F288C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2A7A3-88EB-4D9B-B3B7-475AFE99E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93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字方塊 15"/>
          <p:cNvSpPr txBox="1"/>
          <p:nvPr/>
        </p:nvSpPr>
        <p:spPr>
          <a:xfrm>
            <a:off x="1137577" y="84031"/>
            <a:ext cx="7012982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zh-TW" sz="3600" b="1" dirty="0"/>
              <a:t>大學學習生態系統創新計畫</a:t>
            </a:r>
          </a:p>
          <a:p>
            <a:pPr algn="ctr"/>
            <a:r>
              <a:rPr lang="zh-TW" altLang="zh-TW" sz="3600" dirty="0" smtClean="0"/>
              <a:t>提案</a:t>
            </a:r>
            <a:r>
              <a:rPr lang="zh-TW" altLang="en-US" sz="3600" dirty="0" smtClean="0"/>
              <a:t>說明</a:t>
            </a:r>
            <a:endParaRPr lang="zh-TW" altLang="en-US" sz="3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261402" y="2314575"/>
            <a:ext cx="72253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/>
              <a:t>教育部鼓勵各大學發展自我創新的學習生態系統</a:t>
            </a:r>
            <a:endParaRPr lang="en-US" altLang="zh-TW" sz="2200" dirty="0" smtClean="0"/>
          </a:p>
          <a:p>
            <a:r>
              <a:rPr lang="zh-TW" altLang="en-US" sz="2200" dirty="0" smtClean="0"/>
              <a:t>本校預計申請</a:t>
            </a:r>
            <a:r>
              <a:rPr lang="zh-TW" altLang="en-US" sz="2200" b="1" dirty="0" smtClean="0">
                <a:solidFill>
                  <a:srgbClr val="FF0000"/>
                </a:solidFill>
              </a:rPr>
              <a:t>「無</a:t>
            </a:r>
            <a:r>
              <a:rPr lang="zh-TW" altLang="en-US" sz="2200" b="1" dirty="0">
                <a:solidFill>
                  <a:srgbClr val="FF0000"/>
                </a:solidFill>
              </a:rPr>
              <a:t>邊界大學推動</a:t>
            </a:r>
            <a:r>
              <a:rPr lang="zh-TW" altLang="en-US" sz="2200" b="1" dirty="0" smtClean="0">
                <a:solidFill>
                  <a:srgbClr val="FF0000"/>
                </a:solidFill>
              </a:rPr>
              <a:t>計畫」</a:t>
            </a:r>
            <a:endParaRPr lang="en-US" altLang="zh-TW" sz="2200" b="1" dirty="0" smtClean="0">
              <a:solidFill>
                <a:srgbClr val="FF0000"/>
              </a:solidFill>
            </a:endParaRPr>
          </a:p>
          <a:p>
            <a:endParaRPr lang="en-US" altLang="zh-TW" sz="2200" dirty="0"/>
          </a:p>
          <a:p>
            <a:r>
              <a:rPr lang="zh-TW" altLang="en-US" sz="2200" b="1" dirty="0" smtClean="0"/>
              <a:t>核心概念</a:t>
            </a:r>
            <a:endParaRPr lang="en-US" altLang="zh-TW" sz="2200" b="1" dirty="0" smtClean="0"/>
          </a:p>
          <a:p>
            <a:r>
              <a:rPr lang="zh-TW" altLang="en-US" sz="2200" dirty="0" smtClean="0"/>
              <a:t>是以</a:t>
            </a:r>
            <a:r>
              <a:rPr lang="zh-TW" altLang="en-US" sz="2200" b="1" dirty="0" smtClean="0">
                <a:solidFill>
                  <a:srgbClr val="FF0000"/>
                </a:solidFill>
              </a:rPr>
              <a:t>城鄉創新</a:t>
            </a:r>
            <a:r>
              <a:rPr lang="zh-TW" altLang="en-US" sz="2200" dirty="0" smtClean="0"/>
              <a:t>為核心概念，由師生共組執行團隊，透過課程、活動與所在地的城市協力合作</a:t>
            </a:r>
            <a:endParaRPr lang="en-US" altLang="zh-TW" sz="2200" dirty="0" smtClean="0"/>
          </a:p>
          <a:p>
            <a:endParaRPr lang="en-US" altLang="zh-TW" sz="2200" dirty="0"/>
          </a:p>
          <a:p>
            <a:r>
              <a:rPr lang="zh-TW" altLang="en-US" sz="2200" b="1" dirty="0" smtClean="0"/>
              <a:t>計畫期程：</a:t>
            </a:r>
            <a:r>
              <a:rPr lang="en-US" altLang="zh-TW" sz="2200" dirty="0" smtClean="0"/>
              <a:t>105/8/1-106/7/31</a:t>
            </a:r>
          </a:p>
          <a:p>
            <a:r>
              <a:rPr lang="zh-TW" altLang="en-US" sz="2200" dirty="0" smtClean="0"/>
              <a:t>提案截止：</a:t>
            </a:r>
            <a:r>
              <a:rPr lang="en-US" altLang="zh-TW" sz="2200" dirty="0" smtClean="0"/>
              <a:t>105/4/15</a:t>
            </a:r>
            <a:endParaRPr lang="en-US" altLang="zh-TW" sz="2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731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38150" y="485775"/>
            <a:ext cx="8305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 smtClean="0"/>
              <a:t>計畫推動重點</a:t>
            </a:r>
            <a:endParaRPr lang="en-US" altLang="zh-TW" sz="2200" b="1" dirty="0" smtClean="0"/>
          </a:p>
          <a:p>
            <a:pPr lvl="1"/>
            <a:r>
              <a:rPr lang="en-US" altLang="zh-TW" sz="2200" dirty="0" smtClean="0"/>
              <a:t>1.</a:t>
            </a:r>
            <a:r>
              <a:rPr lang="zh-TW" altLang="en-US" sz="2200" dirty="0" smtClean="0"/>
              <a:t>發展以城市（縣或市）為核心之學校本位特色學程</a:t>
            </a:r>
            <a:endParaRPr lang="en-US" altLang="zh-TW" sz="2200" dirty="0" smtClean="0"/>
          </a:p>
          <a:p>
            <a:pPr lvl="1"/>
            <a:r>
              <a:rPr lang="en-US" altLang="zh-TW" sz="2200" dirty="0" smtClean="0"/>
              <a:t>2.</a:t>
            </a:r>
            <a:r>
              <a:rPr lang="zh-TW" altLang="en-US" sz="2200" dirty="0" smtClean="0"/>
              <a:t>建置與串連學習據點</a:t>
            </a:r>
            <a:endParaRPr lang="en-US" altLang="zh-TW" sz="2200" dirty="0" smtClean="0"/>
          </a:p>
          <a:p>
            <a:pPr lvl="1"/>
            <a:r>
              <a:rPr lang="en-US" altLang="zh-TW" sz="2200" dirty="0" smtClean="0"/>
              <a:t>3.</a:t>
            </a:r>
            <a:r>
              <a:rPr lang="zh-TW" altLang="en-US" sz="2200" dirty="0" smtClean="0"/>
              <a:t>辦理推廣及跨界交流活動</a:t>
            </a:r>
            <a:endParaRPr lang="en-US" altLang="zh-TW" sz="2200" dirty="0" smtClean="0"/>
          </a:p>
          <a:p>
            <a:pPr lvl="1"/>
            <a:r>
              <a:rPr lang="en-US" altLang="zh-TW" sz="2200" dirty="0" smtClean="0"/>
              <a:t>4.</a:t>
            </a:r>
            <a:r>
              <a:rPr lang="zh-TW" altLang="en-US" sz="2200" dirty="0" smtClean="0"/>
              <a:t>鼓勵創作發表</a:t>
            </a:r>
            <a:endParaRPr lang="en-US" altLang="zh-TW" sz="2200" dirty="0" smtClean="0"/>
          </a:p>
          <a:p>
            <a:pPr lvl="1"/>
            <a:r>
              <a:rPr lang="en-US" altLang="zh-TW" sz="2200" dirty="0" smtClean="0"/>
              <a:t>5.</a:t>
            </a:r>
            <a:r>
              <a:rPr lang="zh-TW" altLang="en-US" sz="2200" dirty="0" smtClean="0"/>
              <a:t>建置互動平臺</a:t>
            </a:r>
            <a:endParaRPr lang="en-US" altLang="zh-TW" sz="2200" dirty="0" smtClean="0"/>
          </a:p>
          <a:p>
            <a:pPr lvl="1"/>
            <a:r>
              <a:rPr lang="en-US" altLang="zh-TW" sz="2200" dirty="0" smtClean="0"/>
              <a:t>6.</a:t>
            </a:r>
            <a:r>
              <a:rPr lang="zh-TW" altLang="en-US" sz="2200" dirty="0" smtClean="0"/>
              <a:t>擴充及提升組織功能</a:t>
            </a:r>
            <a:endParaRPr lang="zh-TW" altLang="en-US" sz="2200" dirty="0"/>
          </a:p>
        </p:txBody>
      </p:sp>
      <p:grpSp>
        <p:nvGrpSpPr>
          <p:cNvPr id="3" name="群組 2"/>
          <p:cNvGrpSpPr/>
          <p:nvPr/>
        </p:nvGrpSpPr>
        <p:grpSpPr>
          <a:xfrm>
            <a:off x="2990850" y="3124200"/>
            <a:ext cx="5501866" cy="3636571"/>
            <a:chOff x="1364527" y="1388970"/>
            <a:chExt cx="7320906" cy="5453096"/>
          </a:xfrm>
        </p:grpSpPr>
        <p:pic>
          <p:nvPicPr>
            <p:cNvPr id="4" name="Picture 2" descr="http://icons.iconarchive.com/icons/icons8/windows-8/512/Diy-Hand-Planting-icon.png"/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0359" y="2640339"/>
              <a:ext cx="3877751" cy="3877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群組 4"/>
            <p:cNvGrpSpPr/>
            <p:nvPr/>
          </p:nvGrpSpPr>
          <p:grpSpPr>
            <a:xfrm>
              <a:off x="1364527" y="1388970"/>
              <a:ext cx="1962487" cy="2843814"/>
              <a:chOff x="1161636" y="2664614"/>
              <a:chExt cx="1962487" cy="2843814"/>
            </a:xfrm>
          </p:grpSpPr>
          <p:sp>
            <p:nvSpPr>
              <p:cNvPr id="13" name="向右箭號 12"/>
              <p:cNvSpPr/>
              <p:nvPr/>
            </p:nvSpPr>
            <p:spPr>
              <a:xfrm rot="3153439">
                <a:off x="687121" y="3381348"/>
                <a:ext cx="2843814" cy="1410346"/>
              </a:xfrm>
              <a:prstGeom prst="stripedRightArrow">
                <a:avLst>
                  <a:gd name="adj1" fmla="val 87588"/>
                  <a:gd name="adj2" fmla="val 2373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文字方塊 13"/>
              <p:cNvSpPr txBox="1"/>
              <p:nvPr/>
            </p:nvSpPr>
            <p:spPr>
              <a:xfrm rot="19196388">
                <a:off x="1741771" y="2766082"/>
                <a:ext cx="615553" cy="2246769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zh-TW" altLang="en-US" sz="2800" b="1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跨域整合社群</a:t>
                </a:r>
                <a:endParaRPr lang="zh-TW" altLang="en-US" sz="2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5" name="文字方塊 14"/>
              <p:cNvSpPr txBox="1"/>
              <p:nvPr/>
            </p:nvSpPr>
            <p:spPr>
              <a:xfrm rot="19196388">
                <a:off x="1161636" y="4326472"/>
                <a:ext cx="461665" cy="1015663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zh-TW" altLang="en-US" b="1" dirty="0" smtClean="0">
                    <a:solidFill>
                      <a:schemeClr val="accent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跨系所院</a:t>
                </a:r>
                <a:endParaRPr lang="zh-TW" altLang="en-US" b="1" dirty="0">
                  <a:solidFill>
                    <a:schemeClr val="accent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 rot="19196388">
                <a:off x="2662458" y="2864315"/>
                <a:ext cx="461665" cy="1246495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zh-TW" altLang="en-US" b="1" dirty="0" smtClean="0">
                    <a:solidFill>
                      <a:schemeClr val="accent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跨校園內外</a:t>
                </a:r>
                <a:endParaRPr lang="zh-TW" altLang="en-US" b="1" dirty="0">
                  <a:solidFill>
                    <a:schemeClr val="accent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6" name="群組 5"/>
            <p:cNvGrpSpPr/>
            <p:nvPr/>
          </p:nvGrpSpPr>
          <p:grpSpPr>
            <a:xfrm rot="4874498">
              <a:off x="6063700" y="1653431"/>
              <a:ext cx="2500473" cy="2742992"/>
              <a:chOff x="6566550" y="861726"/>
              <a:chExt cx="2500473" cy="2742992"/>
            </a:xfrm>
          </p:grpSpPr>
          <p:sp>
            <p:nvSpPr>
              <p:cNvPr id="9" name="向右箭號 8"/>
              <p:cNvSpPr/>
              <p:nvPr/>
            </p:nvSpPr>
            <p:spPr>
              <a:xfrm rot="3153439">
                <a:off x="6410443" y="1421081"/>
                <a:ext cx="2650212" cy="1531501"/>
              </a:xfrm>
              <a:prstGeom prst="stripedRightArrow">
                <a:avLst>
                  <a:gd name="adj1" fmla="val 87588"/>
                  <a:gd name="adj2" fmla="val 2373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文字方塊 9"/>
              <p:cNvSpPr txBox="1"/>
              <p:nvPr/>
            </p:nvSpPr>
            <p:spPr>
              <a:xfrm rot="19196388">
                <a:off x="7870880" y="890459"/>
                <a:ext cx="709881" cy="234566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zh-TW" altLang="en-US" sz="2800" b="1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學習場域開拓</a:t>
                </a:r>
                <a:endParaRPr lang="zh-TW" altLang="en-US" sz="2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1" name="文字方塊 10"/>
              <p:cNvSpPr txBox="1"/>
              <p:nvPr/>
            </p:nvSpPr>
            <p:spPr>
              <a:xfrm rot="8529096">
                <a:off x="6566550" y="1924496"/>
                <a:ext cx="692274" cy="1680222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en-US" altLang="zh-TW" b="1" dirty="0" smtClean="0">
                    <a:solidFill>
                      <a:schemeClr val="accent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Living Lab</a:t>
                </a:r>
                <a:endParaRPr lang="zh-TW" altLang="en-US" b="1" dirty="0">
                  <a:solidFill>
                    <a:schemeClr val="accent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2" name="文字方塊 11"/>
              <p:cNvSpPr txBox="1"/>
              <p:nvPr/>
            </p:nvSpPr>
            <p:spPr>
              <a:xfrm rot="19196388">
                <a:off x="8374749" y="949009"/>
                <a:ext cx="692274" cy="172830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zh-TW" altLang="en-US" b="1" dirty="0" smtClean="0">
                    <a:solidFill>
                      <a:schemeClr val="accent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城市共榮</a:t>
                </a:r>
                <a:endParaRPr lang="zh-TW" altLang="en-US" b="1" dirty="0">
                  <a:solidFill>
                    <a:schemeClr val="accent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7" name="矩形 6"/>
            <p:cNvSpPr/>
            <p:nvPr/>
          </p:nvSpPr>
          <p:spPr>
            <a:xfrm>
              <a:off x="2542928" y="2498723"/>
              <a:ext cx="4572000" cy="333643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zh-TW" altLang="en-US" sz="28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各</a:t>
              </a:r>
              <a:r>
                <a:rPr lang="zh-TW" altLang="en-US" sz="2800" b="1" dirty="0" smtClean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學院</a:t>
              </a:r>
              <a:endParaRPr lang="en-US" altLang="zh-TW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2000" b="1" dirty="0" smtClean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&amp;</a:t>
              </a:r>
            </a:p>
            <a:p>
              <a:pPr algn="ctr"/>
              <a:r>
                <a:rPr lang="zh-TW" altLang="en-US" sz="2800" b="1" dirty="0" smtClean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跨學院</a:t>
              </a:r>
              <a:r>
                <a:rPr lang="en-US" altLang="zh-TW" sz="2800" b="1" dirty="0" smtClean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/>
              </a:r>
              <a:br>
                <a:rPr lang="en-US" altLang="zh-TW" sz="2800" b="1" dirty="0" smtClean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endParaRPr lang="en-US" altLang="zh-TW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000" b="1" dirty="0" smtClean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結合各專長</a:t>
              </a:r>
              <a:r>
                <a:rPr lang="zh-TW" altLang="zh-TW" sz="2000" b="1" dirty="0" smtClean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領域</a:t>
              </a:r>
              <a:endParaRPr lang="en-US" altLang="zh-TW" sz="20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2000" b="1" dirty="0" smtClean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&amp;</a:t>
              </a:r>
            </a:p>
            <a:p>
              <a:pPr algn="ctr"/>
              <a:r>
                <a:rPr lang="zh-TW" altLang="en-US" sz="2000" b="1" dirty="0" smtClean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社會實踐導向</a:t>
              </a:r>
              <a:endParaRPr lang="en-US" altLang="zh-TW" sz="20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endParaRPr lang="zh-TW" altLang="en-US" dirty="0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1553345" y="6416138"/>
              <a:ext cx="7012982" cy="425928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紮根於地方的多元</a:t>
              </a:r>
              <a:r>
                <a:rPr lang="en-US" altLang="zh-TW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-</a:t>
              </a:r>
              <a:r>
                <a:rPr lang="zh-TW" altLang="en-US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生態系統</a:t>
              </a:r>
              <a:endPara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621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3157" y="1272620"/>
            <a:ext cx="8126540" cy="5514584"/>
          </a:xfrm>
        </p:spPr>
        <p:txBody>
          <a:bodyPr>
            <a:noAutofit/>
          </a:bodyPr>
          <a:lstStyle/>
          <a:p>
            <a:r>
              <a:rPr lang="zh-TW" altLang="zh-TW" sz="4000" dirty="0">
                <a:solidFill>
                  <a:schemeClr val="accent1">
                    <a:lumMod val="75000"/>
                  </a:schemeClr>
                </a:solidFill>
              </a:rPr>
              <a:t>提案基礎</a:t>
            </a:r>
            <a:r>
              <a:rPr lang="zh-TW" altLang="zh-TW" sz="4000" dirty="0" smtClean="0">
                <a:solidFill>
                  <a:schemeClr val="accent1">
                    <a:lumMod val="75000"/>
                  </a:schemeClr>
                </a:solidFill>
              </a:rPr>
              <a:t>：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zh-TW" sz="3600" dirty="0" smtClean="0"/>
              <a:t>大學</a:t>
            </a:r>
            <a:r>
              <a:rPr lang="zh-TW" altLang="zh-TW" sz="3600" dirty="0"/>
              <a:t>內外既有的各種邊界，包括物理的、時間的、空間的、學科的、組織的、文化或理念的『界限</a:t>
            </a:r>
            <a:r>
              <a:rPr lang="zh-TW" altLang="zh-TW" sz="3600" dirty="0" smtClean="0"/>
              <a:t>』正在</a:t>
            </a:r>
            <a:r>
              <a:rPr lang="zh-TW" altLang="zh-TW" sz="3600" dirty="0"/>
              <a:t>被模糊、被打破、被重</a:t>
            </a:r>
            <a:r>
              <a:rPr lang="zh-TW" altLang="zh-TW" sz="3600" dirty="0" smtClean="0"/>
              <a:t>構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zh-TW" sz="3600" dirty="0"/>
              <a:t/>
            </a:r>
            <a:br>
              <a:rPr lang="zh-TW" altLang="zh-TW" sz="3600" dirty="0"/>
            </a:br>
            <a:r>
              <a:rPr lang="zh-TW" altLang="zh-TW" sz="4000" dirty="0" smtClean="0">
                <a:solidFill>
                  <a:schemeClr val="accent1">
                    <a:lumMod val="75000"/>
                  </a:schemeClr>
                </a:solidFill>
              </a:rPr>
              <a:t>打破</a:t>
            </a:r>
            <a:r>
              <a:rPr lang="zh-TW" altLang="zh-TW" sz="4000" dirty="0">
                <a:solidFill>
                  <a:schemeClr val="accent1">
                    <a:lumMod val="75000"/>
                  </a:schemeClr>
                </a:solidFill>
              </a:rPr>
              <a:t>與重構</a:t>
            </a:r>
            <a:r>
              <a:rPr lang="zh-TW" altLang="zh-TW" sz="4000" dirty="0" smtClean="0">
                <a:solidFill>
                  <a:schemeClr val="accent1">
                    <a:lumMod val="75000"/>
                  </a:schemeClr>
                </a:solidFill>
              </a:rPr>
              <a:t>：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zh-TW" sz="3200" dirty="0"/>
              <a:t>兩個「界線」進行</a:t>
            </a:r>
            <a:r>
              <a:rPr lang="zh-TW" altLang="zh-TW" sz="3200" dirty="0" smtClean="0"/>
              <a:t>模糊</a:t>
            </a:r>
            <a:r>
              <a:rPr lang="zh-TW" altLang="en-US" sz="3200" dirty="0" smtClean="0"/>
              <a:t>與重構</a:t>
            </a:r>
            <a:r>
              <a:rPr lang="en-US" altLang="zh-TW" sz="3200" dirty="0" smtClean="0"/>
              <a:t>—</a:t>
            </a:r>
            <a:br>
              <a:rPr lang="en-US" altLang="zh-TW" sz="3200" dirty="0" smtClean="0"/>
            </a:br>
            <a:r>
              <a:rPr lang="zh-TW" altLang="zh-TW" sz="3200" dirty="0" smtClean="0">
                <a:solidFill>
                  <a:schemeClr val="accent5">
                    <a:lumMod val="75000"/>
                  </a:schemeClr>
                </a:solidFill>
              </a:rPr>
              <a:t>學</a:t>
            </a:r>
            <a:r>
              <a:rPr lang="zh-TW" altLang="zh-TW" sz="3200" dirty="0">
                <a:solidFill>
                  <a:schemeClr val="accent5">
                    <a:lumMod val="75000"/>
                  </a:schemeClr>
                </a:solidFill>
              </a:rPr>
              <a:t>系＆學習</a:t>
            </a:r>
            <a:r>
              <a:rPr lang="zh-TW" altLang="zh-TW" sz="3200" dirty="0" smtClean="0">
                <a:solidFill>
                  <a:schemeClr val="accent5">
                    <a:lumMod val="75000"/>
                  </a:schemeClr>
                </a:solidFill>
              </a:rPr>
              <a:t>空間</a:t>
            </a:r>
            <a:r>
              <a:rPr lang="zh-TW" altLang="zh-TW" sz="3200" dirty="0"/>
              <a:t/>
            </a:r>
            <a:br>
              <a:rPr lang="zh-TW" altLang="zh-TW" sz="3200" dirty="0"/>
            </a:br>
            <a:endParaRPr lang="zh-TW" altLang="en-US" sz="32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81898" y="480792"/>
            <a:ext cx="7886700" cy="650048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</a:rPr>
              <a:t>提案依據＆理念基礎</a:t>
            </a:r>
            <a:endParaRPr lang="zh-TW" alt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05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420777" y="480447"/>
            <a:ext cx="7396772" cy="6130038"/>
            <a:chOff x="420777" y="480447"/>
            <a:chExt cx="7396772" cy="6130038"/>
          </a:xfrm>
        </p:grpSpPr>
        <p:pic>
          <p:nvPicPr>
            <p:cNvPr id="2050" name="Picture 2" descr="http://germaneconsulting.com/wp-content/uploads/2012/07/black_and_white_hands.jpg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9649" y="552584"/>
              <a:ext cx="6057900" cy="60579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文字方塊 1"/>
            <p:cNvSpPr txBox="1"/>
            <p:nvPr/>
          </p:nvSpPr>
          <p:spPr>
            <a:xfrm>
              <a:off x="420777" y="480447"/>
              <a:ext cx="1415772" cy="317009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zh-TW" sz="4000" b="1" dirty="0">
                  <a:solidFill>
                    <a:schemeClr val="accent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跨域整合社群</a:t>
              </a:r>
            </a:p>
            <a:p>
              <a:endParaRPr lang="zh-TW" altLang="en-US" sz="40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1906291" y="4207790"/>
              <a:ext cx="1415772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zh-TW" sz="2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社會</a:t>
              </a:r>
              <a:r>
                <a:rPr lang="zh-TW" altLang="zh-TW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實踐</a:t>
              </a:r>
              <a:endPara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lnSpc>
                  <a:spcPts val="1200"/>
                </a:lnSpc>
              </a:pPr>
              <a:r>
                <a:rPr lang="zh-TW" altLang="en-US" sz="2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</a:t>
              </a:r>
              <a:r>
                <a:rPr lang="zh-TW" altLang="zh-TW" sz="1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與</a:t>
              </a:r>
              <a:endParaRPr lang="en-US" altLang="zh-TW" sz="1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zh-TW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長期</a:t>
              </a:r>
              <a:r>
                <a:rPr lang="zh-TW" altLang="zh-TW" sz="2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參與</a:t>
              </a:r>
              <a:endPara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4507424" y="552584"/>
              <a:ext cx="1415772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zh-TW" sz="2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教師社</a:t>
              </a:r>
              <a:r>
                <a:rPr lang="zh-TW" altLang="zh-TW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群</a:t>
              </a:r>
              <a:endPara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lnSpc>
                  <a:spcPts val="1200"/>
                </a:lnSpc>
              </a:pPr>
              <a:r>
                <a:rPr lang="zh-TW" altLang="en-US" sz="1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           </a:t>
              </a:r>
              <a:r>
                <a:rPr lang="zh-TW" altLang="zh-TW" sz="1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與</a:t>
              </a:r>
              <a:endParaRPr lang="en-US" altLang="zh-TW" sz="1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zh-TW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城市共</a:t>
              </a:r>
              <a:r>
                <a:rPr lang="zh-TW" altLang="en-US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榮</a:t>
              </a:r>
              <a:endPara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4788599" y="3772403"/>
              <a:ext cx="1415772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zh-TW" sz="2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草根</a:t>
              </a:r>
              <a:r>
                <a:rPr lang="zh-TW" altLang="zh-TW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模式</a:t>
              </a:r>
              <a:endPara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           </a:t>
              </a:r>
              <a:r>
                <a:rPr lang="zh-TW" altLang="zh-TW" sz="1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與</a:t>
              </a:r>
              <a:endParaRPr lang="en-US" altLang="zh-TW" sz="1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zh-TW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跨</a:t>
              </a:r>
              <a:r>
                <a:rPr lang="zh-TW" altLang="zh-TW" sz="2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域整合</a:t>
              </a:r>
              <a:endPara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449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180</Words>
  <Application>Microsoft Office PowerPoint</Application>
  <PresentationFormat>如螢幕大小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提案基礎： 大學內外既有的各種邊界，包括物理的、時間的、空間的、學科的、組織的、文化或理念的『界限』正在被模糊、被打破、被重構  打破與重構： 兩個「界線」進行模糊與重構— 學系＆學習空間 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顏嘉成</dc:creator>
  <cp:lastModifiedBy>admin</cp:lastModifiedBy>
  <cp:revision>21</cp:revision>
  <dcterms:created xsi:type="dcterms:W3CDTF">2015-09-09T08:56:13Z</dcterms:created>
  <dcterms:modified xsi:type="dcterms:W3CDTF">2016-03-23T08:14:38Z</dcterms:modified>
</cp:coreProperties>
</file>