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6858000" cy="9906000" type="A4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2" d="100"/>
          <a:sy n="62" d="100"/>
        </p:scale>
        <p:origin x="-1219" y="-5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16689-8993-4486-AE26-B8E04CD5C837}" type="datetimeFigureOut">
              <a:rPr lang="zh-TW" altLang="en-US" smtClean="0"/>
              <a:t>2016/3/17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93F86-3E28-4464-9248-10EEFC472A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392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4174-3AB7-49D1-96B5-F7B054689C4E}" type="datetimeFigureOut">
              <a:rPr lang="zh-TW" altLang="en-US" smtClean="0"/>
              <a:t>2016/3/17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1A49-400B-42F3-B361-8280880B1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1446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4174-3AB7-49D1-96B5-F7B054689C4E}" type="datetimeFigureOut">
              <a:rPr lang="zh-TW" altLang="en-US" smtClean="0"/>
              <a:t>2016/3/17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1A49-400B-42F3-B361-8280880B1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45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4174-3AB7-49D1-96B5-F7B054689C4E}" type="datetimeFigureOut">
              <a:rPr lang="zh-TW" altLang="en-US" smtClean="0"/>
              <a:t>2016/3/17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1A49-400B-42F3-B361-8280880B1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2962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4174-3AB7-49D1-96B5-F7B054689C4E}" type="datetimeFigureOut">
              <a:rPr lang="zh-TW" altLang="en-US" smtClean="0"/>
              <a:t>2016/3/17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1A49-400B-42F3-B361-8280880B1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45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4174-3AB7-49D1-96B5-F7B054689C4E}" type="datetimeFigureOut">
              <a:rPr lang="zh-TW" altLang="en-US" smtClean="0"/>
              <a:t>2016/3/17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1A49-400B-42F3-B361-8280880B1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943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4174-3AB7-49D1-96B5-F7B054689C4E}" type="datetimeFigureOut">
              <a:rPr lang="zh-TW" altLang="en-US" smtClean="0"/>
              <a:t>2016/3/17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1A49-400B-42F3-B361-8280880B1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0042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4174-3AB7-49D1-96B5-F7B054689C4E}" type="datetimeFigureOut">
              <a:rPr lang="zh-TW" altLang="en-US" smtClean="0"/>
              <a:t>2016/3/17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1A49-400B-42F3-B361-8280880B1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0630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4174-3AB7-49D1-96B5-F7B054689C4E}" type="datetimeFigureOut">
              <a:rPr lang="zh-TW" altLang="en-US" smtClean="0"/>
              <a:t>2016/3/17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1A49-400B-42F3-B361-8280880B1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6215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4174-3AB7-49D1-96B5-F7B054689C4E}" type="datetimeFigureOut">
              <a:rPr lang="zh-TW" altLang="en-US" smtClean="0"/>
              <a:t>2016/3/17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1A49-400B-42F3-B361-8280880B1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1097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4174-3AB7-49D1-96B5-F7B054689C4E}" type="datetimeFigureOut">
              <a:rPr lang="zh-TW" altLang="en-US" smtClean="0"/>
              <a:t>2016/3/17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1A49-400B-42F3-B361-8280880B1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3994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4174-3AB7-49D1-96B5-F7B054689C4E}" type="datetimeFigureOut">
              <a:rPr lang="zh-TW" altLang="en-US" smtClean="0"/>
              <a:t>2016/3/17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1A49-400B-42F3-B361-8280880B1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3552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B4174-3AB7-49D1-96B5-F7B054689C4E}" type="datetimeFigureOut">
              <a:rPr lang="zh-TW" altLang="en-US" smtClean="0"/>
              <a:t>2016/3/17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21A49-400B-42F3-B361-8280880B1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0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9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11.wdp"/><Relationship Id="rId4" Type="http://schemas.openxmlformats.org/officeDocument/2006/relationships/image" Target="../media/image16.png"/><Relationship Id="rId9" Type="http://schemas.microsoft.com/office/2007/relationships/hdphoto" Target="../media/hdphoto1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70073" cy="9906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31" b="96923" l="18500" r="70500"/>
                    </a14:imgEffect>
                    <a14:imgEffect>
                      <a14:sharpenSoften amount="-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8654" t="10678" r="29496" b="2826"/>
          <a:stretch/>
        </p:blipFill>
        <p:spPr>
          <a:xfrm>
            <a:off x="5011251" y="7897091"/>
            <a:ext cx="1454903" cy="185496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8590" y="463276"/>
            <a:ext cx="666874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6600" b="0" cap="none" spc="0" dirty="0" smtClean="0">
                <a:ln w="0">
                  <a:noFill/>
                </a:ln>
                <a:solidFill>
                  <a:srgbClr val="92D050"/>
                </a:solidFill>
                <a:effectLst/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 </a:t>
            </a:r>
            <a:r>
              <a:rPr lang="zh-TW" altLang="en-US" sz="6000" b="0" cap="none" spc="0" dirty="0" smtClean="0">
                <a:ln w="0">
                  <a:noFill/>
                </a:ln>
                <a:solidFill>
                  <a:srgbClr val="00B0F0"/>
                </a:solidFill>
                <a:effectLst/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東華大學美崙校區</a:t>
            </a:r>
          </a:p>
        </p:txBody>
      </p:sp>
      <p:sp>
        <p:nvSpPr>
          <p:cNvPr id="9" name="矩形 8"/>
          <p:cNvSpPr/>
          <p:nvPr/>
        </p:nvSpPr>
        <p:spPr>
          <a:xfrm>
            <a:off x="647062" y="2853730"/>
            <a:ext cx="5575947" cy="52014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altLang="zh-TW" sz="2200" b="1" cap="none" spc="0" dirty="0" smtClean="0">
              <a:ln/>
              <a:effectLst/>
              <a:latin typeface="華康海報體W9外字集" panose="040B0909000000000000" pitchFamily="81" charset="-120"/>
              <a:ea typeface="華康海報體W9外字集" panose="040B0909000000000000" pitchFamily="81" charset="-120"/>
            </a:endParaRPr>
          </a:p>
          <a:p>
            <a:pPr algn="ctr"/>
            <a:r>
              <a:rPr lang="en-US" altLang="zh-TW" sz="2200" b="1" cap="none" spc="0" dirty="0" smtClean="0">
                <a:ln/>
                <a:effectLst/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105</a:t>
            </a:r>
            <a:r>
              <a:rPr lang="zh-TW" altLang="en-US" sz="2200" b="1" cap="none" spc="0" dirty="0" smtClean="0">
                <a:ln/>
                <a:effectLst/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年 </a:t>
            </a:r>
            <a:r>
              <a:rPr lang="en-US" altLang="zh-TW" sz="2200" b="1" cap="none" spc="0" dirty="0" smtClean="0">
                <a:ln/>
                <a:effectLst/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03</a:t>
            </a:r>
            <a:r>
              <a:rPr lang="zh-TW" altLang="en-US" sz="2200" b="1" cap="none" spc="0" dirty="0" smtClean="0">
                <a:ln/>
                <a:effectLst/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月 </a:t>
            </a:r>
            <a:r>
              <a:rPr lang="en-US" altLang="zh-TW" sz="2200" b="1" dirty="0" smtClean="0">
                <a:ln/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26</a:t>
            </a:r>
            <a:r>
              <a:rPr lang="zh-TW" altLang="en-US" sz="2200" b="1" dirty="0" smtClean="0">
                <a:ln/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、</a:t>
            </a:r>
            <a:r>
              <a:rPr lang="en-US" altLang="zh-TW" sz="2200" b="1" dirty="0" smtClean="0">
                <a:ln/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27</a:t>
            </a:r>
            <a:r>
              <a:rPr lang="zh-TW" altLang="en-US" sz="2200" b="1" dirty="0" smtClean="0">
                <a:ln/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日</a:t>
            </a:r>
            <a:r>
              <a:rPr lang="en-US" altLang="zh-TW" sz="2200" b="1" dirty="0" smtClean="0">
                <a:ln/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;</a:t>
            </a:r>
          </a:p>
          <a:p>
            <a:pPr algn="ctr"/>
            <a:r>
              <a:rPr lang="en-US" altLang="zh-TW" sz="2200" b="1" cap="none" spc="0" dirty="0" smtClean="0">
                <a:ln/>
                <a:effectLst/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  04</a:t>
            </a:r>
            <a:r>
              <a:rPr lang="zh-TW" altLang="en-US" sz="2200" b="1" cap="none" spc="0" dirty="0" smtClean="0">
                <a:ln/>
                <a:effectLst/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月 </a:t>
            </a:r>
            <a:r>
              <a:rPr lang="en-US" altLang="zh-TW" sz="2200" b="1" cap="none" spc="0" dirty="0" smtClean="0">
                <a:ln/>
                <a:effectLst/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09</a:t>
            </a:r>
            <a:r>
              <a:rPr lang="zh-TW" altLang="en-US" sz="2200" b="1" cap="none" spc="0" dirty="0" smtClean="0">
                <a:ln/>
                <a:effectLst/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、</a:t>
            </a:r>
            <a:r>
              <a:rPr lang="en-US" altLang="zh-TW" sz="2200" b="1" cap="none" spc="0" dirty="0" smtClean="0">
                <a:ln/>
                <a:effectLst/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10</a:t>
            </a:r>
            <a:r>
              <a:rPr lang="zh-TW" altLang="en-US" sz="2200" b="1" cap="none" spc="0" dirty="0" smtClean="0">
                <a:ln/>
                <a:effectLst/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、</a:t>
            </a:r>
            <a:r>
              <a:rPr lang="en-US" altLang="zh-TW" sz="2200" b="1" cap="none" spc="0" dirty="0" smtClean="0">
                <a:ln/>
                <a:effectLst/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16</a:t>
            </a:r>
            <a:r>
              <a:rPr lang="zh-TW" altLang="en-US" sz="2200" b="1" cap="none" spc="0" dirty="0" smtClean="0">
                <a:ln/>
                <a:effectLst/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、</a:t>
            </a:r>
            <a:r>
              <a:rPr lang="en-US" altLang="zh-TW" sz="2200" b="1" cap="none" spc="0" dirty="0" smtClean="0">
                <a:ln/>
                <a:effectLst/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17</a:t>
            </a:r>
            <a:r>
              <a:rPr lang="zh-TW" altLang="en-US" sz="2200" b="1" cap="none" spc="0" dirty="0" smtClean="0">
                <a:ln/>
                <a:effectLst/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、</a:t>
            </a:r>
            <a:r>
              <a:rPr lang="en-US" altLang="zh-TW" sz="2200" b="1" cap="none" spc="0" dirty="0" smtClean="0">
                <a:ln/>
                <a:effectLst/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23</a:t>
            </a:r>
            <a:r>
              <a:rPr lang="zh-TW" altLang="en-US" sz="2200" b="1" cap="none" spc="0" dirty="0" smtClean="0">
                <a:ln/>
                <a:effectLst/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、</a:t>
            </a:r>
            <a:r>
              <a:rPr lang="en-US" altLang="zh-TW" sz="2200" b="1" cap="none" spc="0" dirty="0" smtClean="0">
                <a:ln/>
                <a:effectLst/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24</a:t>
            </a:r>
            <a:r>
              <a:rPr lang="zh-TW" altLang="en-US" sz="2200" b="1" cap="none" spc="0" dirty="0" smtClean="0">
                <a:ln/>
                <a:effectLst/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日</a:t>
            </a:r>
            <a:endParaRPr lang="en-US" altLang="zh-TW" sz="2200" b="1" cap="none" spc="0" dirty="0" smtClean="0">
              <a:ln/>
              <a:effectLst/>
              <a:latin typeface="華康海報體W9外字集" panose="040B0909000000000000" pitchFamily="81" charset="-120"/>
              <a:ea typeface="華康海報體W9外字集" panose="040B0909000000000000" pitchFamily="81" charset="-120"/>
            </a:endParaRPr>
          </a:p>
          <a:p>
            <a:pPr algn="ctr"/>
            <a:r>
              <a:rPr lang="en-US" altLang="zh-TW" sz="2200" b="1" dirty="0" smtClean="0">
                <a:ln/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(</a:t>
            </a:r>
            <a:r>
              <a:rPr lang="zh-TW" altLang="en-US" sz="2200" b="1" dirty="0" smtClean="0">
                <a:ln/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每週六、日、共</a:t>
            </a:r>
            <a:r>
              <a:rPr lang="en-US" altLang="zh-TW" sz="2200" b="1" dirty="0">
                <a:ln/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8</a:t>
            </a:r>
            <a:r>
              <a:rPr lang="zh-TW" altLang="en-US" sz="2200" b="1" dirty="0">
                <a:ln/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次上課</a:t>
            </a:r>
            <a:r>
              <a:rPr lang="en-US" altLang="zh-TW" sz="2200" b="1" dirty="0" smtClean="0">
                <a:ln/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zh-TW" altLang="en-US" sz="2200" b="1" dirty="0" smtClean="0">
                <a:ln/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早</a:t>
            </a:r>
            <a:r>
              <a:rPr lang="zh-TW" altLang="en-US" sz="2200" b="1" dirty="0">
                <a:ln/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上</a:t>
            </a:r>
            <a:r>
              <a:rPr lang="en-US" altLang="zh-TW" sz="2200" b="1" dirty="0" smtClean="0">
                <a:ln/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10</a:t>
            </a:r>
            <a:r>
              <a:rPr lang="zh-TW" altLang="en-US" sz="2200" b="1" dirty="0" smtClean="0">
                <a:ln/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：</a:t>
            </a:r>
            <a:r>
              <a:rPr lang="en-US" altLang="zh-TW" sz="2200" b="1" dirty="0" smtClean="0">
                <a:ln/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00</a:t>
            </a:r>
            <a:r>
              <a:rPr lang="zh-TW" altLang="en-US" sz="2200" b="1" dirty="0" smtClean="0">
                <a:ln/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 至 </a:t>
            </a:r>
            <a:r>
              <a:rPr lang="en-US" altLang="zh-TW" sz="2200" b="1" dirty="0" smtClean="0">
                <a:ln/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11</a:t>
            </a:r>
            <a:r>
              <a:rPr lang="zh-TW" altLang="en-US" sz="2200" b="1" dirty="0" smtClean="0">
                <a:ln/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：</a:t>
            </a:r>
            <a:r>
              <a:rPr lang="en-US" altLang="zh-TW" sz="2200" b="1" dirty="0" smtClean="0">
                <a:ln/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00</a:t>
            </a:r>
          </a:p>
          <a:p>
            <a:pPr algn="ctr"/>
            <a:endParaRPr lang="en-US" altLang="zh-TW" sz="2200" b="1" cap="none" spc="0" dirty="0">
              <a:ln/>
              <a:effectLst/>
              <a:latin typeface="華康娃娃體(P)" panose="02010600010101010101" pitchFamily="2" charset="-120"/>
              <a:ea typeface="華康娃娃體(P)" panose="02010600010101010101" pitchFamily="2" charset="-120"/>
            </a:endParaRPr>
          </a:p>
          <a:p>
            <a:pPr algn="ctr"/>
            <a:r>
              <a:rPr lang="zh-TW" altLang="en-US" sz="2200" dirty="0" smtClean="0">
                <a:ln/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美崙校區體育館備有停車場地</a:t>
            </a:r>
            <a:endParaRPr lang="en-US" altLang="zh-TW" sz="2200" dirty="0" smtClean="0">
              <a:ln/>
              <a:latin typeface="華康海報體W9(P)" panose="040B0900000000000000" pitchFamily="82" charset="-120"/>
              <a:ea typeface="華康海報體W9(P)" panose="040B0900000000000000" pitchFamily="82" charset="-120"/>
            </a:endParaRPr>
          </a:p>
          <a:p>
            <a:pPr algn="ctr"/>
            <a:endParaRPr lang="en-US" altLang="zh-TW" sz="2200" b="1" cap="none" spc="0" dirty="0">
              <a:ln/>
              <a:effectLst/>
              <a:latin typeface="華康海報體W9(P)" panose="040B0900000000000000" pitchFamily="82" charset="-120"/>
              <a:ea typeface="華康海報體W9(P)" panose="040B0900000000000000" pitchFamily="82" charset="-120"/>
            </a:endParaRPr>
          </a:p>
          <a:p>
            <a:pPr algn="ctr"/>
            <a:r>
              <a:rPr lang="zh-TW" altLang="en-US" sz="2200" dirty="0" smtClean="0">
                <a:ln/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敬請於</a:t>
            </a:r>
            <a:r>
              <a:rPr lang="en-US" altLang="zh-TW" sz="2200" dirty="0" smtClean="0">
                <a:ln/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03</a:t>
            </a:r>
            <a:r>
              <a:rPr lang="zh-TW" altLang="en-US" sz="2200" dirty="0" smtClean="0">
                <a:ln/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 月 </a:t>
            </a:r>
            <a:r>
              <a:rPr lang="en-US" altLang="zh-TW" sz="2200" dirty="0" smtClean="0">
                <a:ln/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25</a:t>
            </a:r>
            <a:r>
              <a:rPr lang="zh-TW" altLang="en-US" sz="2200" dirty="0" smtClean="0">
                <a:ln/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日前通知回覆</a:t>
            </a:r>
            <a:endParaRPr lang="en-US" altLang="zh-TW" sz="2200" dirty="0" smtClean="0">
              <a:ln/>
              <a:latin typeface="華康海報體W9(P)" panose="040B0900000000000000" pitchFamily="82" charset="-120"/>
              <a:ea typeface="華康海報體W9(P)" panose="040B0900000000000000" pitchFamily="82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200" cap="none" spc="0" dirty="0" smtClean="0">
                <a:ln/>
                <a:effectLst/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費用：</a:t>
            </a:r>
            <a:r>
              <a:rPr lang="en-US" altLang="zh-TW" sz="2200" cap="none" spc="0" dirty="0" smtClean="0">
                <a:ln/>
                <a:effectLst/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1200</a:t>
            </a:r>
            <a:r>
              <a:rPr lang="zh-TW" altLang="en-US" sz="2200" cap="none" spc="0" dirty="0" smtClean="0">
                <a:ln/>
                <a:effectLst/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元</a:t>
            </a:r>
            <a:r>
              <a:rPr lang="zh-TW" altLang="en-US" sz="2200" dirty="0">
                <a:ln/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，</a:t>
            </a:r>
            <a:r>
              <a:rPr lang="zh-TW" altLang="en-US" sz="2200" dirty="0" smtClean="0">
                <a:ln/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至少</a:t>
            </a:r>
            <a:r>
              <a:rPr lang="en-US" altLang="zh-TW" sz="2200" dirty="0" smtClean="0">
                <a:ln/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10</a:t>
            </a:r>
            <a:r>
              <a:rPr lang="zh-TW" altLang="en-US" sz="2200" dirty="0" smtClean="0">
                <a:ln/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人開班</a:t>
            </a:r>
            <a:endParaRPr lang="en-US" altLang="zh-TW" sz="2200" dirty="0" smtClean="0">
              <a:ln/>
              <a:latin typeface="華康海報體W9(P)" panose="040B0900000000000000" pitchFamily="82" charset="-120"/>
              <a:ea typeface="華康海報體W9(P)" panose="040B0900000000000000" pitchFamily="82" charset="-120"/>
            </a:endParaRPr>
          </a:p>
          <a:p>
            <a:pPr algn="ctr"/>
            <a:r>
              <a:rPr lang="en-US" altLang="zh-TW" sz="2200" dirty="0" smtClean="0">
                <a:ln/>
                <a:solidFill>
                  <a:srgbClr val="FF0000"/>
                </a:solidFill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(</a:t>
            </a:r>
            <a:r>
              <a:rPr lang="zh-TW" altLang="en-US" sz="2200" dirty="0" smtClean="0">
                <a:ln/>
                <a:solidFill>
                  <a:srgbClr val="FF0000"/>
                </a:solidFill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四人團報名</a:t>
            </a:r>
            <a:r>
              <a:rPr lang="en-US" altLang="zh-TW" sz="2200" dirty="0" smtClean="0">
                <a:ln/>
                <a:solidFill>
                  <a:srgbClr val="FF0000"/>
                </a:solidFill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9.5</a:t>
            </a:r>
            <a:r>
              <a:rPr lang="zh-TW" altLang="en-US" sz="2200" dirty="0" smtClean="0">
                <a:ln/>
                <a:solidFill>
                  <a:srgbClr val="FF0000"/>
                </a:solidFill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折、五人團報</a:t>
            </a:r>
            <a:r>
              <a:rPr lang="en-US" altLang="zh-TW" sz="2200" dirty="0" smtClean="0">
                <a:ln/>
                <a:solidFill>
                  <a:srgbClr val="FF0000"/>
                </a:solidFill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9</a:t>
            </a:r>
            <a:r>
              <a:rPr lang="zh-TW" altLang="en-US" sz="2200" dirty="0" smtClean="0">
                <a:ln/>
                <a:solidFill>
                  <a:srgbClr val="FF0000"/>
                </a:solidFill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折</a:t>
            </a:r>
            <a:r>
              <a:rPr lang="en-US" altLang="zh-TW" sz="2200" dirty="0" smtClean="0">
                <a:ln/>
                <a:solidFill>
                  <a:srgbClr val="FF0000"/>
                </a:solidFill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)</a:t>
            </a:r>
          </a:p>
          <a:p>
            <a:pPr algn="ctr"/>
            <a:endParaRPr lang="en-US" altLang="zh-TW" sz="2200" b="1" cap="none" spc="0" dirty="0">
              <a:ln/>
              <a:effectLst/>
              <a:latin typeface="華康海報體W9(P)" panose="040B0900000000000000" pitchFamily="82" charset="-120"/>
              <a:ea typeface="華康海報體W9(P)" panose="040B0900000000000000" pitchFamily="82" charset="-120"/>
            </a:endParaRPr>
          </a:p>
          <a:p>
            <a:pPr algn="ctr"/>
            <a:r>
              <a:rPr lang="zh-TW" altLang="en-US" sz="2200" dirty="0" smtClean="0">
                <a:ln/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至電謝甯</a:t>
            </a:r>
            <a:r>
              <a:rPr lang="en-US" altLang="zh-TW" sz="2200" dirty="0" smtClean="0">
                <a:ln/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0955760234</a:t>
            </a:r>
            <a:endParaRPr lang="en-US" altLang="zh-TW" sz="2200" cap="none" spc="0" dirty="0" smtClean="0">
              <a:ln/>
              <a:effectLst/>
              <a:latin typeface="華康海報體W9(P)" panose="040B0900000000000000" pitchFamily="82" charset="-120"/>
              <a:ea typeface="華康海報體W9(P)" panose="040B0900000000000000" pitchFamily="82" charset="-120"/>
            </a:endParaRPr>
          </a:p>
          <a:p>
            <a:pPr algn="ctr"/>
            <a:endParaRPr lang="zh-TW" altLang="en-US" sz="2400" b="1" cap="none" spc="0" dirty="0">
              <a:ln/>
              <a:effectLst/>
              <a:latin typeface="華康海報體W9(P)" panose="040B0900000000000000" pitchFamily="82" charset="-120"/>
              <a:ea typeface="華康海報體W9(P)" panose="040B0900000000000000" pitchFamily="82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33019" t="28868" r="40970" b="34740"/>
          <a:stretch/>
        </p:blipFill>
        <p:spPr>
          <a:xfrm>
            <a:off x="377167" y="7683335"/>
            <a:ext cx="1655934" cy="206871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47136" y="1750836"/>
            <a:ext cx="661086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800" b="1" dirty="0">
                <a:ln w="0">
                  <a:noFill/>
                </a:ln>
                <a:solidFill>
                  <a:srgbClr val="00B050"/>
                </a:solidFill>
                <a:latin typeface="華康娃娃體(P)" panose="02010600010101010101" pitchFamily="2" charset="-120"/>
                <a:ea typeface="華康娃娃體(P)" panose="02010600010101010101" pitchFamily="2" charset="-120"/>
              </a:rPr>
              <a:t>我是小小功夫</a:t>
            </a:r>
            <a:r>
              <a:rPr lang="zh-TW" altLang="en-US" sz="4800" b="1" dirty="0" smtClean="0">
                <a:ln w="0">
                  <a:noFill/>
                </a:ln>
                <a:solidFill>
                  <a:srgbClr val="00B050"/>
                </a:solidFill>
                <a:latin typeface="華康娃娃體(P)" panose="02010600010101010101" pitchFamily="2" charset="-120"/>
                <a:ea typeface="華康娃娃體(P)" panose="02010600010101010101" pitchFamily="2" charset="-120"/>
              </a:rPr>
              <a:t>高手</a:t>
            </a:r>
            <a:endParaRPr lang="en-US" altLang="zh-TW" sz="4800" b="1" dirty="0" smtClean="0">
              <a:ln w="0">
                <a:noFill/>
              </a:ln>
              <a:solidFill>
                <a:srgbClr val="00B050"/>
              </a:solidFill>
              <a:latin typeface="華康娃娃體(P)" panose="02010600010101010101" pitchFamily="2" charset="-120"/>
              <a:ea typeface="華康娃娃體(P)" panose="02010600010101010101" pitchFamily="2" charset="-120"/>
            </a:endParaRPr>
          </a:p>
          <a:p>
            <a:pPr algn="ctr"/>
            <a:r>
              <a:rPr lang="en-US" altLang="zh-TW" sz="4800" b="1" cap="none" spc="0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華康娃娃體(P)" panose="02010600010101010101" pitchFamily="2" charset="-120"/>
                <a:ea typeface="華康娃娃體(P)" panose="02010600010101010101" pitchFamily="2" charset="-120"/>
              </a:rPr>
              <a:t>(7-12</a:t>
            </a:r>
            <a:r>
              <a:rPr lang="zh-TW" altLang="en-US" sz="4800" b="1" cap="none" spc="0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華康娃娃體(P)" panose="02010600010101010101" pitchFamily="2" charset="-120"/>
                <a:ea typeface="華康娃娃體(P)" panose="02010600010101010101" pitchFamily="2" charset="-120"/>
              </a:rPr>
              <a:t>歲</a:t>
            </a:r>
            <a:r>
              <a:rPr lang="en-US" altLang="zh-TW" sz="4800" b="1" cap="none" spc="0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華康娃娃體(P)" panose="02010600010101010101" pitchFamily="2" charset="-120"/>
                <a:ea typeface="華康娃娃體(P)" panose="02010600010101010101" pitchFamily="2" charset="-120"/>
              </a:rPr>
              <a:t>)</a:t>
            </a:r>
            <a:endParaRPr lang="zh-TW" altLang="en-US" sz="4800" b="1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華康娃娃體(P)" panose="02010600010101010101" pitchFamily="2" charset="-120"/>
              <a:ea typeface="華康娃娃體(P)" panose="0201060001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286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0" b="96800" l="800" r="99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5367" y="7875320"/>
            <a:ext cx="1806071" cy="203068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59" b="94444" l="9877" r="8888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891703" cy="220308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 rot="20906417">
            <a:off x="156217" y="624952"/>
            <a:ext cx="63401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0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東華大學美崙校區</a:t>
            </a:r>
            <a:endParaRPr lang="zh-TW" altLang="en-US" sz="6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海報體W9(P)" panose="040B0900000000000000" pitchFamily="82" charset="-120"/>
              <a:ea typeface="華康海報體W9(P)" panose="040B0900000000000000" pitchFamily="82" charset="-120"/>
            </a:endParaRPr>
          </a:p>
        </p:txBody>
      </p:sp>
      <p:sp>
        <p:nvSpPr>
          <p:cNvPr id="9" name="矩形 8"/>
          <p:cNvSpPr/>
          <p:nvPr/>
        </p:nvSpPr>
        <p:spPr>
          <a:xfrm rot="20881276">
            <a:off x="673992" y="1779303"/>
            <a:ext cx="557075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000" b="1" cap="none" spc="0" dirty="0" smtClean="0">
                <a:ln w="0"/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華康娃娃體(P)" panose="02010600010101010101" pitchFamily="2" charset="-120"/>
                <a:ea typeface="華康娃娃體(P)" panose="02010600010101010101" pitchFamily="2" charset="-120"/>
              </a:rPr>
              <a:t>武術健身</a:t>
            </a:r>
            <a:r>
              <a:rPr lang="en-US" altLang="zh-TW" sz="6000" b="1" dirty="0" smtClean="0">
                <a:ln w="0"/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華康娃娃體(P)" panose="02010600010101010101" pitchFamily="2" charset="-120"/>
                <a:ea typeface="華康娃娃體(P)" panose="02010600010101010101" pitchFamily="2" charset="-120"/>
              </a:rPr>
              <a:t>－</a:t>
            </a:r>
            <a:r>
              <a:rPr lang="zh-TW" altLang="en-US" sz="6000" b="1" dirty="0" smtClean="0">
                <a:ln w="0"/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華康娃娃體(P)" panose="02010600010101010101" pitchFamily="2" charset="-120"/>
                <a:ea typeface="華康娃娃體(P)" panose="02010600010101010101" pitchFamily="2" charset="-120"/>
              </a:rPr>
              <a:t>拳擊</a:t>
            </a:r>
            <a:endParaRPr lang="zh-TW" altLang="en-US" sz="6000" b="1" cap="none" spc="0" dirty="0">
              <a:ln w="0"/>
              <a:gradFill flip="none" rotWithShape="1">
                <a:gsLst>
                  <a:gs pos="0">
                    <a:schemeClr val="accent2">
                      <a:lumMod val="89000"/>
                    </a:schemeClr>
                  </a:gs>
                  <a:gs pos="23000">
                    <a:schemeClr val="accent2">
                      <a:lumMod val="89000"/>
                    </a:schemeClr>
                  </a:gs>
                  <a:gs pos="69000">
                    <a:schemeClr val="accent2">
                      <a:lumMod val="75000"/>
                    </a:schemeClr>
                  </a:gs>
                  <a:gs pos="97000">
                    <a:schemeClr val="accent2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華康娃娃體(P)" panose="02010600010101010101" pitchFamily="2" charset="-120"/>
              <a:ea typeface="華康娃娃體(P)" panose="02010600010101010101" pitchFamily="2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7559" y="3398352"/>
            <a:ext cx="6415124" cy="72019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105</a:t>
            </a:r>
            <a:r>
              <a:rPr lang="zh-TW" altLang="en-US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年</a:t>
            </a:r>
            <a:endParaRPr lang="en-US" altLang="zh-TW" sz="2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海報體W9外字集" panose="040B0909000000000000" pitchFamily="81" charset="-120"/>
              <a:ea typeface="華康海報體W9外字集" panose="040B0909000000000000" pitchFamily="81" charset="-120"/>
            </a:endParaRPr>
          </a:p>
          <a:p>
            <a:pPr algn="ctr"/>
            <a:r>
              <a:rPr lang="zh-TW" altLang="en-US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星期二 </a:t>
            </a:r>
            <a:r>
              <a:rPr lang="en-US" altLang="zh-TW" sz="2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03</a:t>
            </a:r>
            <a:r>
              <a:rPr lang="zh-TW" altLang="en-US" sz="2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月</a:t>
            </a:r>
            <a:r>
              <a:rPr lang="en-US" altLang="zh-TW" sz="2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29;04</a:t>
            </a:r>
            <a:r>
              <a:rPr lang="zh-TW" altLang="en-US" sz="2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月</a:t>
            </a:r>
            <a:r>
              <a:rPr lang="en-US" altLang="zh-TW" sz="2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12</a:t>
            </a:r>
            <a:r>
              <a:rPr lang="zh-TW" altLang="en-US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 、</a:t>
            </a:r>
            <a:r>
              <a:rPr lang="en-US" altLang="zh-TW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19</a:t>
            </a:r>
            <a:r>
              <a:rPr lang="zh-TW" altLang="en-US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、</a:t>
            </a:r>
            <a:r>
              <a:rPr lang="en-US" altLang="zh-TW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26</a:t>
            </a:r>
            <a:r>
              <a:rPr lang="zh-TW" altLang="en-US" sz="2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日</a:t>
            </a:r>
            <a:r>
              <a:rPr lang="en-US" altLang="zh-TW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; </a:t>
            </a:r>
            <a:r>
              <a:rPr lang="en-US" altLang="zh-TW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05</a:t>
            </a:r>
            <a:r>
              <a:rPr lang="zh-TW" altLang="en-US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月</a:t>
            </a:r>
            <a:r>
              <a:rPr lang="en-US" altLang="zh-TW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03</a:t>
            </a:r>
            <a:r>
              <a:rPr lang="zh-TW" altLang="en-US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 </a:t>
            </a:r>
            <a:r>
              <a:rPr lang="zh-TW" altLang="en-US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、</a:t>
            </a:r>
            <a:r>
              <a:rPr lang="en-US" altLang="zh-TW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10</a:t>
            </a:r>
            <a:r>
              <a:rPr lang="zh-TW" altLang="en-US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、</a:t>
            </a:r>
            <a:r>
              <a:rPr lang="en-US" altLang="zh-TW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17</a:t>
            </a:r>
            <a:r>
              <a:rPr lang="zh-TW" altLang="en-US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 、</a:t>
            </a:r>
            <a:r>
              <a:rPr lang="en-US" altLang="zh-TW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24</a:t>
            </a:r>
            <a:r>
              <a:rPr lang="zh-TW" altLang="en-US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日</a:t>
            </a:r>
            <a:r>
              <a:rPr lang="en-US" altLang="zh-TW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;</a:t>
            </a:r>
            <a:r>
              <a:rPr lang="en-US" altLang="zh-TW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 </a:t>
            </a:r>
            <a:r>
              <a:rPr lang="en-US" altLang="zh-TW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06</a:t>
            </a:r>
            <a:r>
              <a:rPr lang="zh-TW" altLang="en-US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月</a:t>
            </a:r>
            <a:r>
              <a:rPr lang="en-US" altLang="zh-TW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07</a:t>
            </a:r>
            <a:r>
              <a:rPr lang="zh-TW" altLang="en-US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、</a:t>
            </a:r>
            <a:r>
              <a:rPr lang="en-US" altLang="zh-TW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14</a:t>
            </a:r>
            <a:r>
              <a:rPr lang="zh-TW" altLang="en-US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日</a:t>
            </a:r>
            <a:endParaRPr lang="en-US" altLang="zh-TW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海報體W9外字集" panose="040B0909000000000000" pitchFamily="81" charset="-120"/>
              <a:ea typeface="華康海報體W9外字集" panose="040B0909000000000000" pitchFamily="81" charset="-120"/>
            </a:endParaRPr>
          </a:p>
          <a:p>
            <a:r>
              <a:rPr lang="zh-TW" altLang="en-US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星期四</a:t>
            </a:r>
            <a:r>
              <a:rPr lang="en-US" altLang="zh-TW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04</a:t>
            </a:r>
            <a:r>
              <a:rPr lang="zh-TW" altLang="en-US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月</a:t>
            </a:r>
            <a:r>
              <a:rPr lang="en-US" altLang="zh-TW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07</a:t>
            </a:r>
            <a:r>
              <a:rPr lang="zh-TW" altLang="en-US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、</a:t>
            </a:r>
            <a:r>
              <a:rPr lang="en-US" altLang="zh-TW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14</a:t>
            </a:r>
            <a:r>
              <a:rPr lang="zh-TW" altLang="en-US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、</a:t>
            </a:r>
            <a:r>
              <a:rPr lang="en-US" altLang="zh-TW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21</a:t>
            </a:r>
            <a:r>
              <a:rPr lang="zh-TW" altLang="en-US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 、</a:t>
            </a:r>
            <a:r>
              <a:rPr lang="en-US" altLang="zh-TW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28</a:t>
            </a:r>
            <a:r>
              <a:rPr lang="zh-TW" altLang="en-US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日</a:t>
            </a:r>
            <a:r>
              <a:rPr lang="en-US" altLang="zh-TW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; </a:t>
            </a:r>
            <a:r>
              <a:rPr lang="en-US" altLang="zh-TW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05</a:t>
            </a:r>
            <a:r>
              <a:rPr lang="zh-TW" altLang="en-US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月</a:t>
            </a:r>
            <a:r>
              <a:rPr lang="en-US" altLang="zh-TW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05</a:t>
            </a:r>
            <a:r>
              <a:rPr lang="zh-TW" altLang="en-US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 、</a:t>
            </a:r>
            <a:r>
              <a:rPr lang="en-US" altLang="zh-TW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12</a:t>
            </a:r>
            <a:r>
              <a:rPr lang="zh-TW" altLang="en-US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、</a:t>
            </a:r>
            <a:r>
              <a:rPr lang="en-US" altLang="zh-TW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19</a:t>
            </a:r>
            <a:r>
              <a:rPr lang="zh-TW" altLang="en-US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 、</a:t>
            </a:r>
            <a:r>
              <a:rPr lang="en-US" altLang="zh-TW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26</a:t>
            </a:r>
            <a:r>
              <a:rPr lang="zh-TW" altLang="en-US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日</a:t>
            </a:r>
            <a:r>
              <a:rPr lang="en-US" altLang="zh-TW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;</a:t>
            </a:r>
            <a:r>
              <a:rPr lang="en-US" altLang="zh-TW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 06</a:t>
            </a:r>
            <a:r>
              <a:rPr lang="zh-TW" altLang="en-US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月</a:t>
            </a:r>
            <a:r>
              <a:rPr lang="en-US" altLang="zh-TW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09</a:t>
            </a:r>
            <a:r>
              <a:rPr lang="zh-TW" altLang="en-US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、</a:t>
            </a:r>
            <a:r>
              <a:rPr lang="en-US" altLang="zh-TW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16</a:t>
            </a:r>
            <a:r>
              <a:rPr lang="zh-TW" altLang="en-US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日</a:t>
            </a:r>
            <a:endParaRPr lang="en-US" altLang="zh-TW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海報體W9外字集" panose="040B0909000000000000" pitchFamily="81" charset="-120"/>
              <a:ea typeface="華康海報體W9外字集" panose="040B0909000000000000" pitchFamily="81" charset="-120"/>
            </a:endParaRPr>
          </a:p>
          <a:p>
            <a:pPr algn="ctr"/>
            <a:endParaRPr lang="en-US" altLang="zh-TW" sz="2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海報體W9外字集" panose="040B0909000000000000" pitchFamily="81" charset="-120"/>
              <a:ea typeface="華康海報體W9外字集" panose="040B0909000000000000" pitchFamily="81" charset="-120"/>
            </a:endParaRPr>
          </a:p>
          <a:p>
            <a:pPr algn="ctr">
              <a:lnSpc>
                <a:spcPct val="150000"/>
              </a:lnSpc>
            </a:pPr>
            <a:r>
              <a:rPr lang="en-US" altLang="zh-TW" sz="2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(</a:t>
            </a:r>
            <a:r>
              <a:rPr lang="zh-TW" altLang="en-US" sz="2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每周二或四開課、共</a:t>
            </a:r>
            <a:r>
              <a:rPr lang="en-US" altLang="zh-TW" sz="2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10</a:t>
            </a:r>
            <a:r>
              <a:rPr lang="zh-TW" altLang="en-US" sz="2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堂課</a:t>
            </a:r>
            <a:r>
              <a:rPr lang="en-US" altLang="zh-TW" sz="2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)</a:t>
            </a:r>
          </a:p>
          <a:p>
            <a:pPr algn="ctr"/>
            <a:r>
              <a:rPr lang="en-US" altLang="zh-TW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19</a:t>
            </a:r>
            <a:r>
              <a:rPr lang="zh-TW" altLang="en-US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：</a:t>
            </a:r>
            <a:r>
              <a:rPr lang="en-US" altLang="zh-TW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30</a:t>
            </a:r>
            <a:r>
              <a:rPr lang="zh-TW" altLang="en-US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 至 </a:t>
            </a:r>
            <a:r>
              <a:rPr lang="en-US" altLang="zh-TW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21</a:t>
            </a:r>
            <a:r>
              <a:rPr lang="zh-TW" altLang="en-US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：</a:t>
            </a:r>
            <a:r>
              <a:rPr lang="en-US" altLang="zh-TW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外字集" panose="040B0909000000000000" pitchFamily="81" charset="-120"/>
                <a:ea typeface="華康海報體W9外字集" panose="040B0909000000000000" pitchFamily="81" charset="-120"/>
              </a:rPr>
              <a:t>00</a:t>
            </a:r>
          </a:p>
          <a:p>
            <a:pPr algn="ctr"/>
            <a:endParaRPr lang="en-US" altLang="zh-TW" sz="2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TW" altLang="en-US" sz="2200" dirty="0">
                <a:ln/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美崙校區體育館備有停車</a:t>
            </a:r>
            <a:r>
              <a:rPr lang="zh-TW" altLang="en-US" sz="2200" dirty="0" smtClean="0">
                <a:ln/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場地</a:t>
            </a:r>
            <a:endParaRPr lang="en-US" altLang="zh-TW" sz="2200" dirty="0" smtClean="0">
              <a:ln/>
              <a:latin typeface="華康海報體W9(P)" panose="040B0900000000000000" pitchFamily="82" charset="-120"/>
              <a:ea typeface="華康海報體W9(P)" panose="040B0900000000000000" pitchFamily="82" charset="-120"/>
            </a:endParaRPr>
          </a:p>
          <a:p>
            <a:pPr algn="ctr"/>
            <a:endParaRPr lang="en-US" altLang="zh-TW" sz="2200" dirty="0">
              <a:ln/>
              <a:latin typeface="華康海報體W9(P)" panose="040B0900000000000000" pitchFamily="82" charset="-120"/>
              <a:ea typeface="華康海報體W9(P)" panose="040B0900000000000000" pitchFamily="82" charset="-120"/>
            </a:endParaRPr>
          </a:p>
          <a:p>
            <a:pPr algn="ctr"/>
            <a:r>
              <a:rPr lang="zh-TW" altLang="en-US" sz="2200" dirty="0">
                <a:ln/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敬請於</a:t>
            </a:r>
            <a:r>
              <a:rPr lang="en-US" altLang="zh-TW" sz="2200" dirty="0">
                <a:ln/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03</a:t>
            </a:r>
            <a:r>
              <a:rPr lang="zh-TW" altLang="en-US" sz="2200" dirty="0">
                <a:ln/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 月 </a:t>
            </a:r>
            <a:r>
              <a:rPr lang="en-US" altLang="zh-TW" sz="2200" dirty="0" smtClean="0">
                <a:ln/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25</a:t>
            </a:r>
            <a:r>
              <a:rPr lang="zh-TW" altLang="en-US" sz="2200" dirty="0" smtClean="0">
                <a:ln/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 日前</a:t>
            </a:r>
            <a:r>
              <a:rPr lang="zh-TW" altLang="en-US" sz="2200" dirty="0">
                <a:ln/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通知回覆</a:t>
            </a:r>
            <a:endParaRPr lang="en-US" altLang="zh-TW" sz="2200" dirty="0">
              <a:ln/>
              <a:latin typeface="華康海報體W9(P)" panose="040B0900000000000000" pitchFamily="82" charset="-120"/>
              <a:ea typeface="華康海報體W9(P)" panose="040B0900000000000000" pitchFamily="82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200" dirty="0">
                <a:ln/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費用：</a:t>
            </a:r>
            <a:r>
              <a:rPr lang="en-US" altLang="zh-TW" sz="2200" dirty="0" smtClean="0">
                <a:ln/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1500</a:t>
            </a:r>
            <a:r>
              <a:rPr lang="zh-TW" altLang="en-US" sz="2200" dirty="0" smtClean="0">
                <a:ln/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 元，至少 </a:t>
            </a:r>
            <a:r>
              <a:rPr lang="en-US" altLang="zh-TW" sz="2200" dirty="0" smtClean="0">
                <a:ln/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8</a:t>
            </a:r>
            <a:r>
              <a:rPr lang="zh-TW" altLang="en-US" sz="2200" dirty="0" smtClean="0">
                <a:ln/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 人</a:t>
            </a:r>
            <a:r>
              <a:rPr lang="zh-TW" altLang="en-US" sz="2200" dirty="0">
                <a:ln/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開班</a:t>
            </a:r>
            <a:endParaRPr lang="en-US" altLang="zh-TW" sz="2200" dirty="0">
              <a:ln/>
              <a:latin typeface="華康海報體W9(P)" panose="040B0900000000000000" pitchFamily="82" charset="-120"/>
              <a:ea typeface="華康海報體W9(P)" panose="040B0900000000000000" pitchFamily="82" charset="-120"/>
            </a:endParaRPr>
          </a:p>
          <a:p>
            <a:pPr algn="ctr"/>
            <a:r>
              <a:rPr lang="en-US" altLang="zh-TW" sz="2200" dirty="0">
                <a:ln/>
                <a:solidFill>
                  <a:srgbClr val="FF0000"/>
                </a:solidFill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(</a:t>
            </a:r>
            <a:r>
              <a:rPr lang="zh-TW" altLang="en-US" sz="2200" dirty="0">
                <a:ln/>
                <a:solidFill>
                  <a:srgbClr val="FF0000"/>
                </a:solidFill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四人團報名</a:t>
            </a:r>
            <a:r>
              <a:rPr lang="en-US" altLang="zh-TW" sz="2200" dirty="0">
                <a:ln/>
                <a:solidFill>
                  <a:srgbClr val="FF0000"/>
                </a:solidFill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9.5</a:t>
            </a:r>
            <a:r>
              <a:rPr lang="zh-TW" altLang="en-US" sz="2200" dirty="0">
                <a:ln/>
                <a:solidFill>
                  <a:srgbClr val="FF0000"/>
                </a:solidFill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折、五人團報</a:t>
            </a:r>
            <a:r>
              <a:rPr lang="en-US" altLang="zh-TW" sz="2200" dirty="0">
                <a:ln/>
                <a:solidFill>
                  <a:srgbClr val="FF0000"/>
                </a:solidFill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9</a:t>
            </a:r>
            <a:r>
              <a:rPr lang="zh-TW" altLang="en-US" sz="2200" dirty="0">
                <a:ln/>
                <a:solidFill>
                  <a:srgbClr val="FF0000"/>
                </a:solidFill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折</a:t>
            </a:r>
            <a:r>
              <a:rPr lang="en-US" altLang="zh-TW" sz="2200" dirty="0">
                <a:ln/>
                <a:solidFill>
                  <a:srgbClr val="FF0000"/>
                </a:solidFill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)</a:t>
            </a:r>
          </a:p>
          <a:p>
            <a:pPr algn="ctr"/>
            <a:endParaRPr lang="en-US" altLang="zh-TW" sz="2200" b="1" dirty="0">
              <a:ln/>
              <a:latin typeface="華康海報體W9(P)" panose="040B0900000000000000" pitchFamily="82" charset="-120"/>
              <a:ea typeface="華康海報體W9(P)" panose="040B0900000000000000" pitchFamily="82" charset="-120"/>
            </a:endParaRPr>
          </a:p>
          <a:p>
            <a:pPr algn="ctr"/>
            <a:r>
              <a:rPr lang="zh-TW" altLang="en-US" sz="2200" dirty="0">
                <a:ln/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至</a:t>
            </a:r>
            <a:r>
              <a:rPr lang="zh-TW" altLang="en-US" sz="2200" dirty="0" smtClean="0">
                <a:ln/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電張育銘</a:t>
            </a:r>
            <a:r>
              <a:rPr lang="en-US" altLang="zh-TW" sz="2200" dirty="0" smtClean="0">
                <a:ln/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0910694193</a:t>
            </a:r>
            <a:endParaRPr lang="en-US" altLang="zh-TW" sz="2200" dirty="0">
              <a:ln/>
              <a:latin typeface="華康海報體W9(P)" panose="040B0900000000000000" pitchFamily="82" charset="-120"/>
              <a:ea typeface="華康海報體W9(P)" panose="040B0900000000000000" pitchFamily="82" charset="-120"/>
            </a:endParaRPr>
          </a:p>
          <a:p>
            <a:pPr algn="ctr"/>
            <a:endParaRPr lang="en-US" altLang="zh-TW" sz="2200" dirty="0" smtClean="0">
              <a:ln/>
              <a:latin typeface="華康海報體W9(P)" panose="040B0900000000000000" pitchFamily="82" charset="-120"/>
              <a:ea typeface="華康海報體W9(P)" panose="040B0900000000000000" pitchFamily="82" charset="-120"/>
            </a:endParaRPr>
          </a:p>
          <a:p>
            <a:pPr algn="ctr"/>
            <a:endParaRPr lang="en-US" altLang="zh-TW" sz="2200" dirty="0">
              <a:ln/>
              <a:latin typeface="華康海報體W9(P)" panose="040B0900000000000000" pitchFamily="82" charset="-120"/>
              <a:ea typeface="華康海報體W9(P)" panose="040B0900000000000000" pitchFamily="82" charset="-120"/>
            </a:endParaRPr>
          </a:p>
          <a:p>
            <a:pPr algn="ctr"/>
            <a:endParaRPr lang="en-US" altLang="zh-TW" sz="2200" dirty="0">
              <a:ln/>
              <a:latin typeface="華康海報體W9(P)" panose="040B0900000000000000" pitchFamily="82" charset="-120"/>
              <a:ea typeface="華康海報體W9(P)" panose="040B0900000000000000" pitchFamily="82" charset="-120"/>
            </a:endParaRPr>
          </a:p>
          <a:p>
            <a:pPr algn="ctr"/>
            <a:endParaRPr lang="zh-TW" altLang="en-US" sz="2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737" l="0" r="9966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260526"/>
            <a:ext cx="2857500" cy="180975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632" l="55000" r="9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7559" y="8260526"/>
            <a:ext cx="28575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sharpenSoften amount="-50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5140" y="0"/>
            <a:ext cx="6883140" cy="9906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26749" y="491812"/>
            <a:ext cx="5724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東華大學美崙校區</a:t>
            </a:r>
            <a:endParaRPr lang="zh-TW" alt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海報體W9(P)" panose="040B0900000000000000" pitchFamily="82" charset="-120"/>
              <a:ea typeface="華康海報體W9(P)" panose="040B0900000000000000" pitchFamily="82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69660" y="1552582"/>
            <a:ext cx="449353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800" b="1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娃娃體(P)" panose="02010600010101010101" pitchFamily="2" charset="-120"/>
                <a:ea typeface="華康娃娃體(P)" panose="02010600010101010101" pitchFamily="2" charset="-120"/>
              </a:rPr>
              <a:t>小小足球世界盃</a:t>
            </a:r>
            <a:endParaRPr lang="en-US" altLang="zh-TW" sz="4800" b="1" cap="none" spc="0" dirty="0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娃娃體(P)" panose="02010600010101010101" pitchFamily="2" charset="-120"/>
              <a:ea typeface="華康娃娃體(P)" panose="02010600010101010101" pitchFamily="2" charset="-120"/>
            </a:endParaRPr>
          </a:p>
          <a:p>
            <a:pPr algn="ctr"/>
            <a:r>
              <a:rPr lang="zh-TW" altLang="en-US" sz="4800" b="1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娃娃體(P)" panose="02010600010101010101" pitchFamily="2" charset="-120"/>
                <a:ea typeface="華康娃娃體(P)" panose="02010600010101010101" pitchFamily="2" charset="-120"/>
              </a:rPr>
              <a:t>足球班</a:t>
            </a:r>
            <a:endParaRPr lang="zh-TW" altLang="en-US" sz="48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娃娃體(P)" panose="02010600010101010101" pitchFamily="2" charset="-120"/>
              <a:ea typeface="華康娃娃體(P)" panose="02010600010101010101" pitchFamily="2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60879" y="3373912"/>
            <a:ext cx="6456383" cy="4739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TW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娃娃體(P)" panose="02010600010101010101" pitchFamily="2" charset="-120"/>
                <a:ea typeface="華康娃娃體(P)" panose="02010600010101010101" pitchFamily="2" charset="-120"/>
              </a:rPr>
              <a:t>105</a:t>
            </a:r>
            <a:r>
              <a:rPr lang="zh-TW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娃娃體(P)" panose="02010600010101010101" pitchFamily="2" charset="-120"/>
                <a:ea typeface="華康娃娃體(P)" panose="02010600010101010101" pitchFamily="2" charset="-120"/>
              </a:rPr>
              <a:t>年 </a:t>
            </a:r>
            <a:r>
              <a:rPr lang="en-US" altLang="zh-TW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娃娃體(P)" panose="02010600010101010101" pitchFamily="2" charset="-120"/>
                <a:ea typeface="華康娃娃體(P)" panose="02010600010101010101" pitchFamily="2" charset="-120"/>
              </a:rPr>
              <a:t>04</a:t>
            </a:r>
            <a:r>
              <a:rPr lang="zh-TW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娃娃體(P)" panose="02010600010101010101" pitchFamily="2" charset="-120"/>
                <a:ea typeface="華康娃娃體(P)" panose="02010600010101010101" pitchFamily="2" charset="-120"/>
              </a:rPr>
              <a:t>月 </a:t>
            </a:r>
            <a:r>
              <a:rPr lang="en-US" altLang="zh-TW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娃娃體(P)" panose="02010600010101010101" pitchFamily="2" charset="-120"/>
                <a:ea typeface="華康娃娃體(P)" panose="02010600010101010101" pitchFamily="2" charset="-120"/>
              </a:rPr>
              <a:t>09</a:t>
            </a:r>
            <a:r>
              <a:rPr lang="zh-TW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娃娃體(P)" panose="02010600010101010101" pitchFamily="2" charset="-120"/>
                <a:ea typeface="華康娃娃體(P)" panose="02010600010101010101" pitchFamily="2" charset="-120"/>
              </a:rPr>
              <a:t>、</a:t>
            </a:r>
            <a:r>
              <a:rPr lang="en-US" altLang="zh-TW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娃娃體(P)" panose="02010600010101010101" pitchFamily="2" charset="-120"/>
                <a:ea typeface="華康娃娃體(P)" panose="02010600010101010101" pitchFamily="2" charset="-120"/>
              </a:rPr>
              <a:t>16</a:t>
            </a:r>
            <a:r>
              <a:rPr lang="zh-TW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娃娃體(P)" panose="02010600010101010101" pitchFamily="2" charset="-120"/>
                <a:ea typeface="華康娃娃體(P)" panose="02010600010101010101" pitchFamily="2" charset="-120"/>
              </a:rPr>
              <a:t>、</a:t>
            </a:r>
            <a:r>
              <a:rPr lang="en-US" altLang="zh-TW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娃娃體(P)" panose="02010600010101010101" pitchFamily="2" charset="-120"/>
                <a:ea typeface="華康娃娃體(P)" panose="02010600010101010101" pitchFamily="2" charset="-120"/>
              </a:rPr>
              <a:t>23</a:t>
            </a:r>
            <a:r>
              <a:rPr lang="zh-TW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娃娃體(P)" panose="02010600010101010101" pitchFamily="2" charset="-120"/>
                <a:ea typeface="華康娃娃體(P)" panose="02010600010101010101" pitchFamily="2" charset="-120"/>
              </a:rPr>
              <a:t>、</a:t>
            </a:r>
            <a:r>
              <a:rPr lang="en-US" altLang="zh-TW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娃娃體(P)" panose="02010600010101010101" pitchFamily="2" charset="-120"/>
                <a:ea typeface="華康娃娃體(P)" panose="02010600010101010101" pitchFamily="2" charset="-120"/>
              </a:rPr>
              <a:t>30</a:t>
            </a:r>
            <a:r>
              <a:rPr lang="zh-TW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娃娃體(P)" panose="02010600010101010101" pitchFamily="2" charset="-120"/>
                <a:ea typeface="華康娃娃體(P)" panose="02010600010101010101" pitchFamily="2" charset="-120"/>
              </a:rPr>
              <a:t>日</a:t>
            </a:r>
            <a:endParaRPr lang="en-US" altLang="zh-TW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娃娃體(P)" panose="02010600010101010101" pitchFamily="2" charset="-120"/>
              <a:ea typeface="華康娃娃體(P)" panose="02010600010101010101" pitchFamily="2" charset="-120"/>
            </a:endParaRPr>
          </a:p>
          <a:p>
            <a:pPr algn="ctr"/>
            <a:r>
              <a:rPr lang="en-US" altLang="zh-TW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娃娃體(P)" panose="02010600010101010101" pitchFamily="2" charset="-120"/>
                <a:ea typeface="華康娃娃體(P)" panose="02010600010101010101" pitchFamily="2" charset="-120"/>
              </a:rPr>
              <a:t>(</a:t>
            </a:r>
            <a:r>
              <a:rPr lang="zh-TW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娃娃體(P)" panose="02010600010101010101" pitchFamily="2" charset="-120"/>
                <a:ea typeface="華康娃娃體(P)" panose="02010600010101010101" pitchFamily="2" charset="-120"/>
              </a:rPr>
              <a:t>每周六，每月共四堂</a:t>
            </a:r>
            <a:r>
              <a:rPr lang="en-US" altLang="zh-TW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娃娃體(P)" panose="02010600010101010101" pitchFamily="2" charset="-120"/>
                <a:ea typeface="華康娃娃體(P)" panose="02010600010101010101" pitchFamily="2" charset="-120"/>
              </a:rPr>
              <a:t>)</a:t>
            </a:r>
          </a:p>
          <a:p>
            <a:pPr algn="ctr"/>
            <a:r>
              <a:rPr lang="zh-TW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娃娃體(P)" panose="02010600010101010101" pitchFamily="2" charset="-120"/>
                <a:ea typeface="華康娃娃體(P)" panose="02010600010101010101" pitchFamily="2" charset="-120"/>
              </a:rPr>
              <a:t>上午 </a:t>
            </a:r>
            <a:r>
              <a:rPr lang="en-US" altLang="zh-TW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娃娃體(P)" panose="02010600010101010101" pitchFamily="2" charset="-120"/>
                <a:ea typeface="華康娃娃體(P)" panose="02010600010101010101" pitchFamily="2" charset="-120"/>
              </a:rPr>
              <a:t>09</a:t>
            </a:r>
            <a:r>
              <a:rPr lang="zh-TW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娃娃體(P)" panose="02010600010101010101" pitchFamily="2" charset="-120"/>
                <a:ea typeface="華康娃娃體(P)" panose="02010600010101010101" pitchFamily="2" charset="-120"/>
              </a:rPr>
              <a:t>：</a:t>
            </a:r>
            <a:r>
              <a:rPr lang="en-US" altLang="zh-TW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娃娃體(P)" panose="02010600010101010101" pitchFamily="2" charset="-120"/>
                <a:ea typeface="華康娃娃體(P)" panose="02010600010101010101" pitchFamily="2" charset="-120"/>
              </a:rPr>
              <a:t>30</a:t>
            </a:r>
            <a:r>
              <a:rPr lang="zh-TW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娃娃體(P)" panose="02010600010101010101" pitchFamily="2" charset="-120"/>
                <a:ea typeface="華康娃娃體(P)" panose="02010600010101010101" pitchFamily="2" charset="-120"/>
              </a:rPr>
              <a:t> 至 </a:t>
            </a:r>
            <a:r>
              <a:rPr lang="en-US" altLang="zh-TW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娃娃體(P)" panose="02010600010101010101" pitchFamily="2" charset="-120"/>
                <a:ea typeface="華康娃娃體(P)" panose="02010600010101010101" pitchFamily="2" charset="-120"/>
              </a:rPr>
              <a:t>11</a:t>
            </a:r>
            <a:r>
              <a:rPr lang="zh-TW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娃娃體(P)" panose="02010600010101010101" pitchFamily="2" charset="-120"/>
                <a:ea typeface="華康娃娃體(P)" panose="02010600010101010101" pitchFamily="2" charset="-120"/>
              </a:rPr>
              <a:t>：</a:t>
            </a:r>
            <a:r>
              <a:rPr lang="en-US" altLang="zh-TW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娃娃體(P)" panose="02010600010101010101" pitchFamily="2" charset="-120"/>
                <a:ea typeface="華康娃娃體(P)" panose="02010600010101010101" pitchFamily="2" charset="-120"/>
              </a:rPr>
              <a:t>00</a:t>
            </a:r>
          </a:p>
          <a:p>
            <a:pPr algn="ctr"/>
            <a:endParaRPr lang="en-US" altLang="zh-TW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娃娃體(P)" panose="02010600010101010101" pitchFamily="2" charset="-120"/>
              <a:ea typeface="華康娃娃體(P)" panose="02010600010101010101" pitchFamily="2" charset="-120"/>
            </a:endParaRPr>
          </a:p>
          <a:p>
            <a:pPr algn="ctr"/>
            <a:r>
              <a:rPr lang="zh-TW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娃娃體(P)" panose="02010600010101010101" pitchFamily="2" charset="-120"/>
                <a:ea typeface="華康娃娃體(P)" panose="02010600010101010101" pitchFamily="2" charset="-120"/>
              </a:rPr>
              <a:t>美崙校區足球場</a:t>
            </a:r>
            <a:r>
              <a:rPr lang="en-US" altLang="zh-TW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娃娃體(P)" panose="02010600010101010101" pitchFamily="2" charset="-120"/>
                <a:ea typeface="華康娃娃體(P)" panose="02010600010101010101" pitchFamily="2" charset="-120"/>
              </a:rPr>
              <a:t>/</a:t>
            </a:r>
            <a:r>
              <a:rPr lang="zh-TW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娃娃體(P)" panose="02010600010101010101" pitchFamily="2" charset="-120"/>
                <a:ea typeface="華康娃娃體(P)" panose="02010600010101010101" pitchFamily="2" charset="-120"/>
              </a:rPr>
              <a:t>室內體育館</a:t>
            </a:r>
            <a:r>
              <a:rPr lang="en-US" altLang="zh-TW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娃娃體(P)" panose="02010600010101010101" pitchFamily="2" charset="-120"/>
                <a:ea typeface="華康娃娃體(P)" panose="02010600010101010101" pitchFamily="2" charset="-120"/>
              </a:rPr>
              <a:t>(</a:t>
            </a:r>
            <a:r>
              <a:rPr lang="zh-TW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娃娃體(P)" panose="02010600010101010101" pitchFamily="2" charset="-120"/>
                <a:ea typeface="華康娃娃體(P)" panose="02010600010101010101" pitchFamily="2" charset="-120"/>
              </a:rPr>
              <a:t>雨</a:t>
            </a:r>
            <a:r>
              <a:rPr lang="zh-TW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娃娃體(P)" panose="02010600010101010101" pitchFamily="2" charset="-120"/>
                <a:ea typeface="華康娃娃體(P)" panose="02010600010101010101" pitchFamily="2" charset="-120"/>
              </a:rPr>
              <a:t>備</a:t>
            </a:r>
            <a:r>
              <a:rPr lang="en-US" altLang="zh-TW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娃娃體(P)" panose="02010600010101010101" pitchFamily="2" charset="-120"/>
                <a:ea typeface="華康娃娃體(P)" panose="02010600010101010101" pitchFamily="2" charset="-120"/>
              </a:rPr>
              <a:t>)</a:t>
            </a:r>
          </a:p>
          <a:p>
            <a:pPr algn="ctr"/>
            <a:endParaRPr lang="en-US" altLang="zh-TW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娃娃體(P)" panose="02010600010101010101" pitchFamily="2" charset="-120"/>
              <a:ea typeface="華康娃娃體(P)" panose="02010600010101010101" pitchFamily="2" charset="-120"/>
            </a:endParaRPr>
          </a:p>
          <a:p>
            <a:pPr algn="ctr"/>
            <a:r>
              <a:rPr lang="zh-TW" altLang="en-US" sz="2800" dirty="0">
                <a:ln/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敬請於</a:t>
            </a:r>
            <a:r>
              <a:rPr lang="en-US" altLang="zh-TW" sz="2800" dirty="0">
                <a:ln/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03</a:t>
            </a:r>
            <a:r>
              <a:rPr lang="zh-TW" altLang="en-US" sz="2800" dirty="0">
                <a:ln/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 月 </a:t>
            </a:r>
            <a:r>
              <a:rPr lang="en-US" altLang="zh-TW" sz="2800" dirty="0" smtClean="0">
                <a:ln/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25</a:t>
            </a:r>
            <a:r>
              <a:rPr lang="zh-TW" altLang="en-US" sz="2800" dirty="0" smtClean="0">
                <a:ln/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 </a:t>
            </a:r>
            <a:r>
              <a:rPr lang="zh-TW" altLang="en-US" sz="2800" dirty="0">
                <a:ln/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日前通知</a:t>
            </a:r>
            <a:r>
              <a:rPr lang="zh-TW" altLang="en-US" sz="2800" dirty="0" smtClean="0">
                <a:ln/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回覆</a:t>
            </a:r>
            <a:endParaRPr lang="en-US" altLang="zh-TW" sz="2800" dirty="0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海報體W9(P)" panose="040B0900000000000000" pitchFamily="82" charset="-120"/>
              <a:ea typeface="華康海報體W9(P)" panose="040B0900000000000000" pitchFamily="82" charset="-120"/>
            </a:endParaRPr>
          </a:p>
          <a:p>
            <a:pPr algn="ctr"/>
            <a:r>
              <a:rPr lang="zh-TW" alt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費用：每人每堂 </a:t>
            </a:r>
            <a:r>
              <a:rPr lang="en-US" altLang="zh-TW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200</a:t>
            </a:r>
            <a:r>
              <a:rPr lang="zh-TW" alt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 元，滿</a:t>
            </a:r>
            <a:r>
              <a:rPr lang="en-US" altLang="zh-TW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10</a:t>
            </a:r>
            <a:r>
              <a:rPr lang="zh-TW" alt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人即開班</a:t>
            </a:r>
            <a:endParaRPr lang="en-US" altLang="zh-TW" sz="28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海報體W9(P)" panose="040B0900000000000000" pitchFamily="82" charset="-120"/>
              <a:ea typeface="華康海報體W9(P)" panose="040B0900000000000000" pitchFamily="82" charset="-120"/>
            </a:endParaRPr>
          </a:p>
          <a:p>
            <a:pPr algn="ctr"/>
            <a:r>
              <a:rPr lang="en-US" altLang="zh-TW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(</a:t>
            </a:r>
            <a:r>
              <a:rPr lang="zh-TW" alt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三人團報</a:t>
            </a:r>
            <a:r>
              <a:rPr lang="en-US" altLang="zh-TW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9</a:t>
            </a:r>
            <a:r>
              <a:rPr lang="zh-TW" alt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折、五人團報</a:t>
            </a:r>
            <a:r>
              <a:rPr lang="en-US" altLang="zh-TW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8</a:t>
            </a:r>
            <a:r>
              <a:rPr lang="zh-TW" alt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折</a:t>
            </a:r>
            <a:r>
              <a:rPr lang="en-US" altLang="zh-TW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)</a:t>
            </a:r>
          </a:p>
          <a:p>
            <a:pPr algn="ctr"/>
            <a:endParaRPr lang="en-US" altLang="zh-TW" sz="22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海報體W9(P)" panose="040B0900000000000000" pitchFamily="82" charset="-120"/>
              <a:ea typeface="華康海報體W9(P)" panose="040B0900000000000000" pitchFamily="82" charset="-120"/>
            </a:endParaRPr>
          </a:p>
          <a:p>
            <a:r>
              <a:rPr lang="zh-TW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至電沈正雄</a:t>
            </a:r>
            <a:r>
              <a:rPr lang="en-US" altLang="zh-TW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0919250051</a:t>
            </a:r>
            <a:endParaRPr lang="zh-TW" alt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海報體W9(P)" panose="040B0900000000000000" pitchFamily="82" charset="-120"/>
              <a:ea typeface="華康海報體W9(P)" panose="040B0900000000000000" pitchFamily="82" charset="-12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11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6122" y="6944101"/>
            <a:ext cx="5715000" cy="3429000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167" b="90000" l="10000" r="4983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4327" y="6877097"/>
            <a:ext cx="5715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3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876" l="28320" r="5683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895600" y="1269740"/>
            <a:ext cx="9753600" cy="29562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74251" y="384934"/>
            <a:ext cx="5724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東華大學壽豐校區</a:t>
            </a:r>
            <a:endParaRPr lang="zh-TW" alt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海報體W9(P)" panose="040B0900000000000000" pitchFamily="82" charset="-120"/>
              <a:ea typeface="華康海報體W9(P)" panose="040B0900000000000000" pitchFamily="82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9115" y="1400597"/>
            <a:ext cx="4766754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娃娃體(P)" panose="02010600010101010101" pitchFamily="2" charset="-120"/>
                <a:ea typeface="華康娃娃體(P)" panose="02010600010101010101" pitchFamily="2" charset="-120"/>
              </a:rPr>
              <a:t>初階網球</a:t>
            </a:r>
            <a:endParaRPr lang="en-US" altLang="zh-TW" sz="4800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娃娃體(P)" panose="02010600010101010101" pitchFamily="2" charset="-120"/>
              <a:ea typeface="華康娃娃體(P)" panose="02010600010101010101" pitchFamily="2" charset="-120"/>
            </a:endParaRPr>
          </a:p>
          <a:p>
            <a:pPr algn="ctr"/>
            <a:r>
              <a:rPr lang="zh-TW" altLang="en-US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娃娃體(P)" panose="02010600010101010101" pitchFamily="2" charset="-120"/>
                <a:ea typeface="華康娃娃體(P)" panose="02010600010101010101" pitchFamily="2" charset="-120"/>
              </a:rPr>
              <a:t>大學生班</a:t>
            </a:r>
            <a:endParaRPr lang="en-US" altLang="zh-TW" sz="48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娃娃體(P)" panose="02010600010101010101" pitchFamily="2" charset="-120"/>
              <a:ea typeface="華康娃娃體(P)" panose="02010600010101010101" pitchFamily="2" charset="-120"/>
            </a:endParaRPr>
          </a:p>
          <a:p>
            <a:pPr algn="ctr"/>
            <a:r>
              <a:rPr lang="en-US" altLang="zh-TW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105</a:t>
            </a:r>
            <a:r>
              <a:rPr lang="zh-TW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年 </a:t>
            </a:r>
            <a:r>
              <a:rPr lang="en-US" altLang="zh-TW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03</a:t>
            </a:r>
            <a:r>
              <a:rPr lang="zh-TW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月</a:t>
            </a:r>
            <a:r>
              <a:rPr lang="en-US" altLang="zh-TW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25</a:t>
            </a:r>
          </a:p>
          <a:p>
            <a:pPr algn="ctr"/>
            <a:r>
              <a:rPr lang="en-US" altLang="zh-TW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(</a:t>
            </a:r>
            <a:r>
              <a:rPr lang="zh-TW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每周五共</a:t>
            </a:r>
            <a:r>
              <a:rPr lang="en-US" altLang="zh-TW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10</a:t>
            </a:r>
            <a:r>
              <a:rPr lang="zh-TW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堂課</a:t>
            </a:r>
            <a:r>
              <a:rPr lang="en-US" altLang="zh-TW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)</a:t>
            </a:r>
          </a:p>
          <a:p>
            <a:pPr algn="ctr"/>
            <a:r>
              <a:rPr lang="en-US" altLang="zh-TW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17</a:t>
            </a:r>
            <a:r>
              <a:rPr lang="zh-TW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：</a:t>
            </a:r>
            <a:r>
              <a:rPr lang="en-US" altLang="zh-TW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00</a:t>
            </a:r>
            <a:r>
              <a:rPr lang="zh-TW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 至 </a:t>
            </a:r>
            <a:r>
              <a:rPr lang="en-US" altLang="zh-TW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18</a:t>
            </a:r>
            <a:r>
              <a:rPr lang="zh-TW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：</a:t>
            </a:r>
            <a:r>
              <a:rPr lang="en-US" altLang="zh-TW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00</a:t>
            </a:r>
            <a:endParaRPr lang="en-US" altLang="zh-TW" sz="4800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娃娃體(P)" panose="02010600010101010101" pitchFamily="2" charset="-120"/>
              <a:ea typeface="華康娃娃體(P)" panose="02010600010101010101" pitchFamily="2" charset="-120"/>
            </a:endParaRPr>
          </a:p>
          <a:p>
            <a:pPr algn="ctr"/>
            <a:r>
              <a:rPr lang="en-US" altLang="zh-TW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娃娃體(P)" panose="02010600010101010101" pitchFamily="2" charset="-120"/>
                <a:ea typeface="華康娃娃體(P)" panose="02010600010101010101" pitchFamily="2" charset="-120"/>
              </a:rPr>
              <a:t>6-12</a:t>
            </a:r>
            <a:r>
              <a:rPr lang="zh-TW" altLang="en-US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娃娃體(P)" panose="02010600010101010101" pitchFamily="2" charset="-120"/>
                <a:ea typeface="華康娃娃體(P)" panose="02010600010101010101" pitchFamily="2" charset="-120"/>
              </a:rPr>
              <a:t>歲班</a:t>
            </a:r>
            <a:endParaRPr lang="zh-TW" altLang="en-US" sz="4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娃娃體(P)" panose="02010600010101010101" pitchFamily="2" charset="-120"/>
              <a:ea typeface="華康娃娃體(P)" panose="02010600010101010101" pitchFamily="2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53018" y="3371884"/>
            <a:ext cx="4480714" cy="55092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altLang="zh-TW" sz="2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海報體W9(P)" panose="040B0900000000000000" pitchFamily="82" charset="-120"/>
              <a:ea typeface="華康海報體W9(P)" panose="040B0900000000000000" pitchFamily="82" charset="-120"/>
            </a:endParaRPr>
          </a:p>
          <a:p>
            <a:pPr algn="ctr"/>
            <a:endParaRPr lang="en-US" altLang="zh-TW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海報體W9(P)" panose="040B0900000000000000" pitchFamily="82" charset="-120"/>
              <a:ea typeface="華康海報體W9(P)" panose="040B0900000000000000" pitchFamily="82" charset="-120"/>
            </a:endParaRPr>
          </a:p>
          <a:p>
            <a:pPr algn="ctr"/>
            <a:endParaRPr lang="en-US" altLang="zh-TW" sz="2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海報體W9(P)" panose="040B0900000000000000" pitchFamily="82" charset="-120"/>
              <a:ea typeface="華康海報體W9(P)" panose="040B0900000000000000" pitchFamily="82" charset="-120"/>
            </a:endParaRPr>
          </a:p>
          <a:p>
            <a:pPr algn="ctr"/>
            <a:r>
              <a:rPr lang="en-US" altLang="zh-TW" sz="2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105</a:t>
            </a:r>
            <a:r>
              <a:rPr lang="zh-TW" altLang="en-US" sz="2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年 </a:t>
            </a:r>
            <a:r>
              <a:rPr lang="en-US" altLang="zh-TW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03</a:t>
            </a:r>
            <a:r>
              <a:rPr lang="zh-TW" altLang="en-US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月</a:t>
            </a:r>
            <a:r>
              <a:rPr lang="en-US" altLang="zh-TW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25</a:t>
            </a:r>
          </a:p>
          <a:p>
            <a:pPr algn="ctr"/>
            <a:r>
              <a:rPr lang="en-US" altLang="zh-TW" sz="2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(</a:t>
            </a:r>
            <a:r>
              <a:rPr lang="zh-TW" altLang="en-US" sz="2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每周五共</a:t>
            </a:r>
            <a:r>
              <a:rPr lang="en-US" altLang="zh-TW" sz="2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10</a:t>
            </a:r>
            <a:r>
              <a:rPr lang="zh-TW" altLang="en-US" sz="2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堂課</a:t>
            </a:r>
            <a:r>
              <a:rPr lang="en-US" altLang="zh-TW" sz="2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)</a:t>
            </a:r>
          </a:p>
          <a:p>
            <a:pPr algn="ctr"/>
            <a:r>
              <a:rPr lang="en-US" altLang="zh-TW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17</a:t>
            </a:r>
            <a:r>
              <a:rPr lang="zh-TW" altLang="en-US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：</a:t>
            </a:r>
            <a:r>
              <a:rPr lang="en-US" altLang="zh-TW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00</a:t>
            </a:r>
            <a:r>
              <a:rPr lang="zh-TW" altLang="en-US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 至 </a:t>
            </a:r>
            <a:r>
              <a:rPr lang="en-US" altLang="zh-TW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18</a:t>
            </a:r>
            <a:r>
              <a:rPr lang="zh-TW" altLang="en-US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：</a:t>
            </a:r>
            <a:r>
              <a:rPr lang="en-US" altLang="zh-TW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00</a:t>
            </a:r>
          </a:p>
          <a:p>
            <a:pPr algn="ctr"/>
            <a:endParaRPr lang="en-US" altLang="zh-TW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海報體W9(P)" panose="040B0900000000000000" pitchFamily="82" charset="-120"/>
              <a:ea typeface="華康海報體W9(P)" panose="040B0900000000000000" pitchFamily="82" charset="-120"/>
            </a:endParaRPr>
          </a:p>
          <a:p>
            <a:pPr algn="ctr"/>
            <a:r>
              <a:rPr lang="zh-TW" altLang="en-US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壽豐校區體育館旁五面硬地網球場</a:t>
            </a:r>
            <a:endParaRPr lang="en-US" altLang="zh-TW" sz="2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海報體W9(P)" panose="040B0900000000000000" pitchFamily="82" charset="-120"/>
              <a:ea typeface="華康海報體W9(P)" panose="040B0900000000000000" pitchFamily="82" charset="-120"/>
            </a:endParaRPr>
          </a:p>
          <a:p>
            <a:pPr algn="ctr"/>
            <a:endParaRPr lang="en-US" altLang="zh-TW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TW" altLang="en-US" sz="2200" dirty="0">
                <a:ln/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敬請於</a:t>
            </a:r>
            <a:r>
              <a:rPr lang="en-US" altLang="zh-TW" sz="2200" dirty="0">
                <a:ln/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03</a:t>
            </a:r>
            <a:r>
              <a:rPr lang="zh-TW" altLang="en-US" sz="2200" dirty="0">
                <a:ln/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 月 </a:t>
            </a:r>
            <a:r>
              <a:rPr lang="en-US" altLang="zh-TW" sz="2200" dirty="0" smtClean="0">
                <a:ln/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25</a:t>
            </a:r>
            <a:r>
              <a:rPr lang="zh-TW" altLang="en-US" sz="2200" dirty="0" smtClean="0">
                <a:ln/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 </a:t>
            </a:r>
            <a:r>
              <a:rPr lang="zh-TW" altLang="en-US" sz="2200" dirty="0">
                <a:ln/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日前通知回覆</a:t>
            </a:r>
            <a:endParaRPr lang="en-US" altLang="zh-TW" sz="22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海報體W9(P)" panose="040B0900000000000000" pitchFamily="82" charset="-120"/>
              <a:ea typeface="華康海報體W9(P)" panose="040B0900000000000000" pitchFamily="82" charset="-120"/>
            </a:endParaRPr>
          </a:p>
          <a:p>
            <a:pPr algn="ctr"/>
            <a:r>
              <a:rPr lang="zh-TW" altLang="en-US" sz="2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費用</a:t>
            </a:r>
            <a:r>
              <a:rPr lang="zh-TW" altLang="en-US" sz="2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：</a:t>
            </a:r>
            <a:r>
              <a:rPr lang="en-US" altLang="zh-TW" sz="2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1500</a:t>
            </a:r>
            <a:r>
              <a:rPr lang="zh-TW" altLang="en-US" sz="2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 </a:t>
            </a:r>
            <a:r>
              <a:rPr lang="zh-TW" altLang="en-US" sz="2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元</a:t>
            </a:r>
            <a:r>
              <a:rPr lang="zh-TW" altLang="en-US" sz="2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，至少</a:t>
            </a:r>
            <a:r>
              <a:rPr lang="en-US" altLang="zh-TW" sz="2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8</a:t>
            </a:r>
            <a:r>
              <a:rPr lang="zh-TW" altLang="en-US" sz="2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人即開班</a:t>
            </a:r>
            <a:endParaRPr lang="en-US" altLang="zh-TW" sz="2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海報體W9(P)" panose="040B0900000000000000" pitchFamily="82" charset="-120"/>
              <a:ea typeface="華康海報體W9(P)" panose="040B0900000000000000" pitchFamily="82" charset="-120"/>
            </a:endParaRPr>
          </a:p>
          <a:p>
            <a:pPr algn="ctr"/>
            <a:r>
              <a:rPr lang="en-US" altLang="zh-TW" sz="2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(</a:t>
            </a:r>
            <a:r>
              <a:rPr lang="zh-TW" altLang="en-US" sz="2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四人</a:t>
            </a:r>
            <a:r>
              <a:rPr lang="zh-TW" altLang="en-US" sz="2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團報</a:t>
            </a:r>
            <a:r>
              <a:rPr lang="en-US" altLang="zh-TW" sz="2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9.5</a:t>
            </a:r>
            <a:r>
              <a:rPr lang="zh-TW" altLang="en-US" sz="2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折</a:t>
            </a:r>
            <a:r>
              <a:rPr lang="zh-TW" altLang="en-US" sz="2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、五人團</a:t>
            </a:r>
            <a:r>
              <a:rPr lang="zh-TW" altLang="en-US" sz="2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報</a:t>
            </a:r>
            <a:r>
              <a:rPr lang="en-US" altLang="zh-TW" sz="2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9</a:t>
            </a:r>
            <a:r>
              <a:rPr lang="zh-TW" altLang="en-US" sz="2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折</a:t>
            </a:r>
            <a:r>
              <a:rPr lang="en-US" altLang="zh-TW" sz="2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)</a:t>
            </a:r>
          </a:p>
          <a:p>
            <a:pPr algn="ctr"/>
            <a:endParaRPr lang="en-US" altLang="zh-TW" sz="2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TW" altLang="en-US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至電許文豪</a:t>
            </a:r>
            <a:r>
              <a:rPr lang="en-US" altLang="zh-TW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0963055655</a:t>
            </a:r>
          </a:p>
          <a:p>
            <a:pPr algn="ctr"/>
            <a:endParaRPr lang="en-US" altLang="zh-TW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zh-TW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8" b="89433" l="5859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52973" y="7712589"/>
            <a:ext cx="6477990" cy="234624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20" b="90722" l="98" r="2568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888" y="7593469"/>
            <a:ext cx="6225017" cy="235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94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149" y="0"/>
            <a:ext cx="6872149" cy="9906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 rot="21145777">
            <a:off x="573751" y="598113"/>
            <a:ext cx="5724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東華大學美崙校區</a:t>
            </a:r>
            <a:endParaRPr lang="zh-TW" altLang="en-US" sz="5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海報體W9(P)" panose="040B0900000000000000" pitchFamily="82" charset="-120"/>
              <a:ea typeface="華康海報體W9(P)" panose="040B0900000000000000" pitchFamily="82" charset="-120"/>
            </a:endParaRPr>
          </a:p>
        </p:txBody>
      </p:sp>
      <p:sp>
        <p:nvSpPr>
          <p:cNvPr id="5" name="矩形 4"/>
          <p:cNvSpPr/>
          <p:nvPr/>
        </p:nvSpPr>
        <p:spPr>
          <a:xfrm rot="20949323">
            <a:off x="411755" y="1887755"/>
            <a:ext cx="44935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8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娃娃體(P)" panose="02010600010101010101" pitchFamily="2" charset="-120"/>
                <a:ea typeface="華康娃娃體(P)" panose="02010600010101010101" pitchFamily="2" charset="-120"/>
              </a:rPr>
              <a:t>籃球兒童體驗營</a:t>
            </a:r>
            <a:endParaRPr lang="zh-TW" altLang="en-US" sz="4800" b="0" cap="none" spc="0" dirty="0">
              <a:ln w="0"/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娃娃體(P)" panose="02010600010101010101" pitchFamily="2" charset="-120"/>
              <a:ea typeface="華康娃娃體(P)" panose="02010600010101010101" pitchFamily="2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742" l="0" r="10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779636">
            <a:off x="4003026" y="1455903"/>
            <a:ext cx="2100592" cy="162795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476658" y="3554696"/>
            <a:ext cx="3918830" cy="48320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105</a:t>
            </a:r>
            <a:r>
              <a:rPr lang="zh-TW" altLang="en-US" sz="2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年 </a:t>
            </a:r>
            <a:r>
              <a:rPr lang="en-US" altLang="zh-TW" sz="2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03</a:t>
            </a:r>
            <a:r>
              <a:rPr lang="zh-TW" altLang="en-US" sz="2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月</a:t>
            </a:r>
            <a:r>
              <a:rPr lang="en-US" altLang="zh-TW" sz="2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27</a:t>
            </a:r>
            <a:r>
              <a:rPr lang="zh-TW" altLang="en-US" sz="2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日</a:t>
            </a:r>
            <a:endParaRPr lang="en-US" altLang="zh-TW" sz="22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  <a:p>
            <a:pPr algn="ctr"/>
            <a:r>
              <a:rPr lang="en-US" altLang="zh-TW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09</a:t>
            </a:r>
            <a:r>
              <a:rPr lang="zh-TW" altLang="en-US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：</a:t>
            </a:r>
            <a:r>
              <a:rPr lang="en-US" altLang="zh-TW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00</a:t>
            </a:r>
            <a:r>
              <a:rPr lang="zh-TW" altLang="en-US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 至 </a:t>
            </a:r>
            <a:r>
              <a:rPr lang="en-US" altLang="zh-TW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12</a:t>
            </a:r>
            <a:r>
              <a:rPr lang="zh-TW" altLang="en-US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：</a:t>
            </a:r>
            <a:r>
              <a:rPr lang="en-US" altLang="zh-TW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00</a:t>
            </a:r>
          </a:p>
          <a:p>
            <a:pPr algn="ctr"/>
            <a:endParaRPr lang="en-US" altLang="zh-TW" sz="2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  <a:p>
            <a:pPr algn="ctr"/>
            <a:r>
              <a:rPr lang="zh-TW" altLang="en-US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美崙校區體育館綜合球場</a:t>
            </a:r>
            <a:endParaRPr lang="en-US" altLang="zh-TW" sz="2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  <a:p>
            <a:pPr algn="ctr"/>
            <a:endParaRPr lang="en-US" altLang="zh-TW" sz="2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  <a:p>
            <a:pPr algn="ctr"/>
            <a:r>
              <a:rPr lang="zh-TW" altLang="en-US" sz="2200" b="1" dirty="0">
                <a:ln/>
                <a:latin typeface="+mn-ea"/>
              </a:rPr>
              <a:t>敬請於</a:t>
            </a:r>
            <a:r>
              <a:rPr lang="en-US" altLang="zh-TW" sz="2200" b="1" dirty="0">
                <a:ln/>
                <a:latin typeface="+mn-ea"/>
              </a:rPr>
              <a:t>03</a:t>
            </a:r>
            <a:r>
              <a:rPr lang="zh-TW" altLang="en-US" sz="2200" b="1" dirty="0">
                <a:ln/>
                <a:latin typeface="+mn-ea"/>
              </a:rPr>
              <a:t> 月 </a:t>
            </a:r>
            <a:r>
              <a:rPr lang="en-US" altLang="zh-TW" sz="2200" b="1" dirty="0" smtClean="0">
                <a:ln/>
                <a:latin typeface="+mn-ea"/>
              </a:rPr>
              <a:t>25</a:t>
            </a:r>
            <a:r>
              <a:rPr lang="zh-TW" altLang="en-US" sz="2200" b="1" dirty="0" smtClean="0">
                <a:ln/>
                <a:latin typeface="+mn-ea"/>
              </a:rPr>
              <a:t> </a:t>
            </a:r>
            <a:r>
              <a:rPr lang="zh-TW" altLang="en-US" sz="2200" b="1" dirty="0">
                <a:ln/>
                <a:latin typeface="+mn-ea"/>
              </a:rPr>
              <a:t>日前通知</a:t>
            </a:r>
            <a:r>
              <a:rPr lang="zh-TW" altLang="en-US" sz="2200" b="1" dirty="0" smtClean="0">
                <a:ln/>
                <a:latin typeface="+mn-ea"/>
              </a:rPr>
              <a:t>回覆</a:t>
            </a:r>
            <a:endParaRPr lang="en-US" altLang="zh-TW" sz="2200" b="1" dirty="0" smtClean="0">
              <a:ln/>
              <a:latin typeface="+mn-ea"/>
            </a:endParaRPr>
          </a:p>
          <a:p>
            <a:pPr algn="ctr"/>
            <a:r>
              <a:rPr lang="zh-TW" altLang="en-US" sz="22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費用：</a:t>
            </a:r>
            <a:r>
              <a:rPr lang="en-US" altLang="zh-TW" sz="22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10</a:t>
            </a:r>
            <a:r>
              <a:rPr lang="zh-TW" altLang="en-US" sz="22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人 </a:t>
            </a:r>
            <a:r>
              <a:rPr lang="en-US" altLang="zh-TW" sz="22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500</a:t>
            </a:r>
            <a:r>
              <a:rPr lang="zh-TW" altLang="en-US" sz="22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元、</a:t>
            </a:r>
            <a:endParaRPr lang="en-US" altLang="zh-TW" sz="2200" b="1" dirty="0" smtClean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  <a:p>
            <a:pPr algn="ctr"/>
            <a:r>
              <a:rPr lang="zh-TW" altLang="en-US" sz="22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         </a:t>
            </a:r>
            <a:r>
              <a:rPr lang="en-US" altLang="zh-TW" sz="22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20</a:t>
            </a:r>
            <a:r>
              <a:rPr lang="zh-TW" altLang="en-US" sz="22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人 </a:t>
            </a:r>
            <a:r>
              <a:rPr lang="en-US" altLang="zh-TW" sz="22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400</a:t>
            </a:r>
            <a:r>
              <a:rPr lang="zh-TW" altLang="en-US" sz="22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元、</a:t>
            </a:r>
            <a:endParaRPr lang="en-US" altLang="zh-TW" sz="2200" b="1" dirty="0" smtClean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  <a:p>
            <a:pPr algn="ctr"/>
            <a:r>
              <a:rPr lang="zh-TW" altLang="en-US" sz="22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      </a:t>
            </a:r>
            <a:r>
              <a:rPr lang="en-US" altLang="zh-TW" sz="22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30</a:t>
            </a:r>
            <a:r>
              <a:rPr lang="zh-TW" altLang="en-US" sz="22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人 </a:t>
            </a:r>
            <a:r>
              <a:rPr lang="en-US" altLang="zh-TW" sz="22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300</a:t>
            </a:r>
            <a:r>
              <a:rPr lang="zh-TW" altLang="en-US" sz="22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元</a:t>
            </a:r>
            <a:endParaRPr lang="en-US" altLang="zh-TW" sz="2200" b="1" dirty="0" smtClean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  <a:p>
            <a:pPr algn="ctr"/>
            <a:r>
              <a:rPr lang="en-US" altLang="zh-TW" sz="22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(</a:t>
            </a:r>
            <a:r>
              <a:rPr lang="zh-TW" altLang="en-US" sz="22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至少</a:t>
            </a:r>
            <a:r>
              <a:rPr lang="en-US" altLang="zh-TW" sz="22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10</a:t>
            </a:r>
            <a:r>
              <a:rPr lang="zh-TW" altLang="en-US" sz="22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人開班</a:t>
            </a:r>
            <a:r>
              <a:rPr lang="en-US" altLang="zh-TW" sz="22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)</a:t>
            </a:r>
          </a:p>
          <a:p>
            <a:pPr algn="ctr"/>
            <a:endParaRPr lang="en-US" altLang="zh-TW" sz="2200" b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  <a:p>
            <a:r>
              <a:rPr lang="zh-TW" altLang="en-US" sz="2200" b="1" dirty="0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至電簡桂寶</a:t>
            </a:r>
            <a:r>
              <a:rPr lang="en-US" altLang="zh-TW" sz="2200" b="1" dirty="0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0921098879</a:t>
            </a:r>
            <a:endParaRPr lang="en-US" altLang="zh-TW" sz="2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  <a:p>
            <a:pPr algn="ctr"/>
            <a:endParaRPr lang="en-US" altLang="zh-TW" sz="2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zh-TW" altLang="en-US" sz="2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25" b="9963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810" y="6693030"/>
            <a:ext cx="1783311" cy="324363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241" l="129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0680" y="7742712"/>
            <a:ext cx="1286395" cy="219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47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</TotalTime>
  <Words>512</Words>
  <Application>Microsoft Office PowerPoint</Application>
  <PresentationFormat>A4 紙張 (210x297 公釐)</PresentationFormat>
  <Paragraphs>83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41</cp:revision>
  <dcterms:created xsi:type="dcterms:W3CDTF">2016-03-16T07:47:39Z</dcterms:created>
  <dcterms:modified xsi:type="dcterms:W3CDTF">2016-03-17T08:15:20Z</dcterms:modified>
</cp:coreProperties>
</file>