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2"/>
  </p:notesMasterIdLst>
  <p:handoutMasterIdLst>
    <p:handoutMasterId r:id="rId13"/>
  </p:handoutMasterIdLst>
  <p:sldIdLst>
    <p:sldId id="256" r:id="rId3"/>
    <p:sldId id="276" r:id="rId4"/>
    <p:sldId id="270" r:id="rId5"/>
    <p:sldId id="275" r:id="rId6"/>
    <p:sldId id="278" r:id="rId7"/>
    <p:sldId id="279" r:id="rId8"/>
    <p:sldId id="273" r:id="rId9"/>
    <p:sldId id="280" r:id="rId10"/>
    <p:sldId id="272" r:id="rId1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88">
          <p15:clr>
            <a:srgbClr val="A4A3A4"/>
          </p15:clr>
        </p15:guide>
        <p15:guide id="3" orient="horz" pos="432">
          <p15:clr>
            <a:srgbClr val="A4A3A4"/>
          </p15:clr>
        </p15:guide>
        <p15:guide id="4" orient="horz" pos="3072">
          <p15:clr>
            <a:srgbClr val="A4A3A4"/>
          </p15:clr>
        </p15:guide>
        <p15:guide id="5" orient="horz" pos="3408">
          <p15:clr>
            <a:srgbClr val="A4A3A4"/>
          </p15:clr>
        </p15:guide>
        <p15:guide id="6" pos="3839">
          <p15:clr>
            <a:srgbClr val="A4A3A4"/>
          </p15:clr>
        </p15:guide>
        <p15:guide id="7" pos="383">
          <p15:clr>
            <a:srgbClr val="A4A3A4"/>
          </p15:clr>
        </p15:guide>
        <p15:guide id="8" pos="7295">
          <p15:clr>
            <a:srgbClr val="A4A3A4"/>
          </p15:clr>
        </p15:guide>
        <p15:guide id="9" pos="815">
          <p15:clr>
            <a:srgbClr val="A4A3A4"/>
          </p15:clr>
        </p15:guide>
        <p15:guide id="10" pos="2879">
          <p15:clr>
            <a:srgbClr val="A4A3A4"/>
          </p15:clr>
        </p15:guide>
        <p15:guide id="11" pos="307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6" d="100"/>
          <a:sy n="116" d="100"/>
        </p:scale>
        <p:origin x="336" y="108"/>
      </p:cViewPr>
      <p:guideLst>
        <p:guide orient="horz" pos="2160"/>
        <p:guide orient="horz" pos="3888"/>
        <p:guide orient="horz" pos="432"/>
        <p:guide orient="horz" pos="3072"/>
        <p:guide orient="horz" pos="3408"/>
        <p:guide pos="3839"/>
        <p:guide pos="383"/>
        <p:guide pos="7295"/>
        <p:guide pos="815"/>
        <p:guide pos="2879"/>
        <p:guide pos="3071"/>
      </p:guideLst>
    </p:cSldViewPr>
  </p:slideViewPr>
  <p:notesTextViewPr>
    <p:cViewPr>
      <p:scale>
        <a:sx n="1" d="1"/>
        <a:sy n="1" d="1"/>
      </p:scale>
      <p:origin x="0" y="0"/>
    </p:cViewPr>
  </p:notesTextViewPr>
  <p:notesViewPr>
    <p:cSldViewPr showGuides="1">
      <p:cViewPr varScale="1">
        <p:scale>
          <a:sx n="84" d="100"/>
          <a:sy n="84" d="100"/>
        </p:scale>
        <p:origin x="1002"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zh-TW" sz="1200"/>
            </a:lvl1pPr>
          </a:lstStyle>
          <a:p>
            <a:endParaRPr lang="zh-TW"/>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zh-TW" sz="1200"/>
            </a:lvl1pPr>
          </a:lstStyle>
          <a:p>
            <a:fld id="{AC8CEC3D-96F7-401F-9673-3EE7F75C9C5B}" type="datetimeFigureOut">
              <a:rPr lang="en-US" altLang="zh-TW"/>
              <a:t>11/5/2015</a:t>
            </a:fld>
            <a:endParaRPr lang="zh-TW"/>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zh-TW" sz="1200"/>
            </a:lvl1pPr>
          </a:lstStyle>
          <a:p>
            <a:endParaRPr lang="zh-TW"/>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zh-TW" sz="1200"/>
            </a:lvl1pPr>
          </a:lstStyle>
          <a:p>
            <a:fld id="{A98ED8CD-4E4C-49AC-BDC6-2963BA49E54F}" type="slidenum">
              <a:rPr lang="zh-TW"/>
              <a:t>‹#›</a:t>
            </a:fld>
            <a:endParaRPr lang="zh-TW"/>
          </a:p>
        </p:txBody>
      </p:sp>
    </p:spTree>
    <p:extLst>
      <p:ext uri="{BB962C8B-B14F-4D97-AF65-F5344CB8AC3E}">
        <p14:creationId xmlns:p14="http://schemas.microsoft.com/office/powerpoint/2010/main" val="343417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zh-TW" sz="1200"/>
            </a:lvl1pPr>
          </a:lstStyle>
          <a:p>
            <a:endParaRPr lang="zh-TW"/>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zh-TW" sz="1200"/>
            </a:lvl1pPr>
          </a:lstStyle>
          <a:p>
            <a:fld id="{F032BCF4-D26D-4DAF-9F57-FE1E61FE7935}" type="datetimeFigureOut">
              <a:t>2015/11/5</a:t>
            </a:fld>
            <a:endParaRPr lang="zh-TW"/>
          </a:p>
        </p:txBody>
      </p:sp>
      <p:sp>
        <p:nvSpPr>
          <p:cNvPr id="4" name="投影片圖像版面配置區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TW"/>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zh-TW" sz="1200"/>
            </a:lvl1pPr>
          </a:lstStyle>
          <a:p>
            <a:endParaRPr lang="zh-TW"/>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zh-TW" sz="1200"/>
            </a:lvl1pPr>
          </a:lstStyle>
          <a:p>
            <a:fld id="{5FB91549-43BF-425A-AF25-75262019208C}" type="slidenum">
              <a:t>‹#›</a:t>
            </a:fld>
            <a:endParaRPr lang="zh-TW"/>
          </a:p>
        </p:txBody>
      </p:sp>
    </p:spTree>
    <p:extLst>
      <p:ext uri="{BB962C8B-B14F-4D97-AF65-F5344CB8AC3E}">
        <p14:creationId xmlns:p14="http://schemas.microsoft.com/office/powerpoint/2010/main" val="4239286417"/>
      </p:ext>
    </p:extLst>
  </p:cSld>
  <p:clrMap bg1="lt1" tx1="dk1" bg2="lt2" tx2="dk2" accent1="accent1" accent2="accent2" accent3="accent3" accent4="accent4" accent5="accent5" accent6="accent6" hlink="hlink" folHlink="folHlink"/>
  <p:notesStyle>
    <a:lvl1pPr marL="0" algn="l" defTabSz="914400" rtl="0" eaLnBrk="1" latinLnBrk="0" hangingPunct="1">
      <a:defRPr lang="zh-TW" sz="1200" kern="1200">
        <a:solidFill>
          <a:schemeClr val="tx2"/>
        </a:solidFill>
        <a:latin typeface="+mn-lt"/>
        <a:ea typeface="+mn-ea"/>
        <a:cs typeface="+mn-cs"/>
      </a:defRPr>
    </a:lvl1pPr>
    <a:lvl2pPr marL="457200" algn="l" defTabSz="914400" rtl="0" eaLnBrk="1" latinLnBrk="0" hangingPunct="1">
      <a:defRPr lang="zh-TW" sz="1200" kern="1200">
        <a:solidFill>
          <a:schemeClr val="tx2"/>
        </a:solidFill>
        <a:latin typeface="+mn-lt"/>
        <a:ea typeface="+mn-ea"/>
        <a:cs typeface="+mn-cs"/>
      </a:defRPr>
    </a:lvl2pPr>
    <a:lvl3pPr marL="914400" algn="l" defTabSz="914400" rtl="0" eaLnBrk="1" latinLnBrk="0" hangingPunct="1">
      <a:defRPr lang="zh-TW" sz="1200" kern="1200">
        <a:solidFill>
          <a:schemeClr val="tx2"/>
        </a:solidFill>
        <a:latin typeface="+mn-lt"/>
        <a:ea typeface="+mn-ea"/>
        <a:cs typeface="+mn-cs"/>
      </a:defRPr>
    </a:lvl3pPr>
    <a:lvl4pPr marL="1371600" algn="l" defTabSz="914400" rtl="0" eaLnBrk="1" latinLnBrk="0" hangingPunct="1">
      <a:defRPr lang="zh-TW" sz="1200" kern="1200">
        <a:solidFill>
          <a:schemeClr val="tx2"/>
        </a:solidFill>
        <a:latin typeface="+mn-lt"/>
        <a:ea typeface="+mn-ea"/>
        <a:cs typeface="+mn-cs"/>
      </a:defRPr>
    </a:lvl4pPr>
    <a:lvl5pPr marL="1828800" algn="l" defTabSz="914400" rtl="0" eaLnBrk="1" latinLnBrk="0" hangingPunct="1">
      <a:defRPr lang="zh-TW" sz="1200" kern="1200">
        <a:solidFill>
          <a:schemeClr val="tx2"/>
        </a:solidFill>
        <a:latin typeface="+mn-lt"/>
        <a:ea typeface="+mn-ea"/>
        <a:cs typeface="+mn-cs"/>
      </a:defRPr>
    </a:lvl5pPr>
    <a:lvl6pPr marL="2286000" algn="l" defTabSz="914400" rtl="0" eaLnBrk="1" latinLnBrk="0" hangingPunct="1">
      <a:defRPr lang="zh-TW" sz="1200" kern="1200">
        <a:solidFill>
          <a:schemeClr val="tx1"/>
        </a:solidFill>
        <a:latin typeface="+mn-lt"/>
        <a:ea typeface="+mn-ea"/>
        <a:cs typeface="+mn-cs"/>
      </a:defRPr>
    </a:lvl6pPr>
    <a:lvl7pPr marL="2743200" algn="l" defTabSz="914400" rtl="0" eaLnBrk="1" latinLnBrk="0" hangingPunct="1">
      <a:defRPr lang="zh-TW" sz="1200" kern="1200">
        <a:solidFill>
          <a:schemeClr val="tx1"/>
        </a:solidFill>
        <a:latin typeface="+mn-lt"/>
        <a:ea typeface="+mn-ea"/>
        <a:cs typeface="+mn-cs"/>
      </a:defRPr>
    </a:lvl7pPr>
    <a:lvl8pPr marL="3200400" algn="l" defTabSz="914400" rtl="0" eaLnBrk="1" latinLnBrk="0" hangingPunct="1">
      <a:defRPr lang="zh-TW" sz="1200" kern="1200">
        <a:solidFill>
          <a:schemeClr val="tx1"/>
        </a:solidFill>
        <a:latin typeface="+mn-lt"/>
        <a:ea typeface="+mn-ea"/>
        <a:cs typeface="+mn-cs"/>
      </a:defRPr>
    </a:lvl8pPr>
    <a:lvl9pPr marL="3657600" algn="l" defTabSz="914400" rtl="0" eaLnBrk="1" latinLnBrk="0" hangingPunct="1">
      <a:defRPr lang="zh-TW"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pic>
        <p:nvPicPr>
          <p:cNvPr id="5" name="圖片 4"/>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873625" y="0"/>
            <a:ext cx="7315200" cy="6858001"/>
          </a:xfrm>
          <a:prstGeom prst="rect">
            <a:avLst/>
          </a:prstGeom>
        </p:spPr>
      </p:pic>
      <p:sp>
        <p:nvSpPr>
          <p:cNvPr id="2" name="標題 1"/>
          <p:cNvSpPr>
            <a:spLocks noGrp="1"/>
          </p:cNvSpPr>
          <p:nvPr>
            <p:ph type="ctrTitle"/>
          </p:nvPr>
        </p:nvSpPr>
        <p:spPr>
          <a:xfrm>
            <a:off x="608013" y="685801"/>
            <a:ext cx="3962400" cy="4724399"/>
          </a:xfrm>
        </p:spPr>
        <p:txBody>
          <a:bodyPr>
            <a:normAutofit/>
          </a:bodyPr>
          <a:lstStyle>
            <a:lvl1pPr latinLnBrk="0">
              <a:defRPr lang="zh-TW" sz="4800"/>
            </a:lvl1pPr>
          </a:lstStyle>
          <a:p>
            <a:r>
              <a:rPr lang="zh-TW" altLang="en-US" smtClean="0"/>
              <a:t>按一下以編輯母片標題樣式</a:t>
            </a:r>
            <a:endParaRPr lang="zh-TW" dirty="0"/>
          </a:p>
        </p:txBody>
      </p:sp>
      <p:sp>
        <p:nvSpPr>
          <p:cNvPr id="3" name="副標題 2"/>
          <p:cNvSpPr>
            <a:spLocks noGrp="1"/>
          </p:cNvSpPr>
          <p:nvPr>
            <p:ph type="subTitle" idx="1"/>
          </p:nvPr>
        </p:nvSpPr>
        <p:spPr>
          <a:xfrm>
            <a:off x="608013" y="5410200"/>
            <a:ext cx="3962400" cy="762000"/>
          </a:xfrm>
        </p:spPr>
        <p:txBody>
          <a:bodyPr>
            <a:normAutofit/>
          </a:bodyPr>
          <a:lstStyle>
            <a:lvl1pPr marL="0" indent="0" algn="l" latinLnBrk="0">
              <a:spcBef>
                <a:spcPts val="0"/>
              </a:spcBef>
              <a:buNone/>
              <a:defRPr lang="zh-TW" sz="2400">
                <a:solidFill>
                  <a:schemeClr val="tx1"/>
                </a:solidFill>
              </a:defRPr>
            </a:lvl1pPr>
            <a:lvl2pPr marL="457200" indent="0" algn="ctr" latinLnBrk="0">
              <a:buNone/>
              <a:defRPr lang="zh-TW">
                <a:solidFill>
                  <a:schemeClr val="tx1">
                    <a:tint val="75000"/>
                  </a:schemeClr>
                </a:solidFill>
              </a:defRPr>
            </a:lvl2pPr>
            <a:lvl3pPr marL="914400" indent="0" algn="ctr" latinLnBrk="0">
              <a:buNone/>
              <a:defRPr lang="zh-TW">
                <a:solidFill>
                  <a:schemeClr val="tx1">
                    <a:tint val="75000"/>
                  </a:schemeClr>
                </a:solidFill>
              </a:defRPr>
            </a:lvl3pPr>
            <a:lvl4pPr marL="1371600" indent="0" algn="ctr" latinLnBrk="0">
              <a:buNone/>
              <a:defRPr lang="zh-TW">
                <a:solidFill>
                  <a:schemeClr val="tx1">
                    <a:tint val="75000"/>
                  </a:schemeClr>
                </a:solidFill>
              </a:defRPr>
            </a:lvl4pPr>
            <a:lvl5pPr marL="1828800" indent="0" algn="ctr" latinLnBrk="0">
              <a:buNone/>
              <a:defRPr lang="zh-TW">
                <a:solidFill>
                  <a:schemeClr val="tx1">
                    <a:tint val="75000"/>
                  </a:schemeClr>
                </a:solidFill>
              </a:defRPr>
            </a:lvl5pPr>
            <a:lvl6pPr marL="2286000" indent="0" algn="ctr" latinLnBrk="0">
              <a:buNone/>
              <a:defRPr lang="zh-TW">
                <a:solidFill>
                  <a:schemeClr val="tx1">
                    <a:tint val="75000"/>
                  </a:schemeClr>
                </a:solidFill>
              </a:defRPr>
            </a:lvl6pPr>
            <a:lvl7pPr marL="2743200" indent="0" algn="ctr" latinLnBrk="0">
              <a:buNone/>
              <a:defRPr lang="zh-TW">
                <a:solidFill>
                  <a:schemeClr val="tx1">
                    <a:tint val="75000"/>
                  </a:schemeClr>
                </a:solidFill>
              </a:defRPr>
            </a:lvl7pPr>
            <a:lvl8pPr marL="3200400" indent="0" algn="ctr" latinLnBrk="0">
              <a:buNone/>
              <a:defRPr lang="zh-TW">
                <a:solidFill>
                  <a:schemeClr val="tx1">
                    <a:tint val="75000"/>
                  </a:schemeClr>
                </a:solidFill>
              </a:defRPr>
            </a:lvl8pPr>
            <a:lvl9pPr marL="3657600" indent="0" algn="ctr" latinLnBrk="0">
              <a:buNone/>
              <a:defRPr lang="zh-TW">
                <a:solidFill>
                  <a:schemeClr val="tx1">
                    <a:tint val="75000"/>
                  </a:schemeClr>
                </a:solidFill>
              </a:defRPr>
            </a:lvl9pPr>
          </a:lstStyle>
          <a:p>
            <a:r>
              <a:rPr lang="zh-TW" altLang="en-US" smtClean="0"/>
              <a:t>按一下以編輯母片副標題樣式</a:t>
            </a:r>
            <a:endParaRPr lang="zh-TW"/>
          </a:p>
        </p:txBody>
      </p:sp>
      <p:sp>
        <p:nvSpPr>
          <p:cNvPr id="8" name="日期版面配置區 7"/>
          <p:cNvSpPr>
            <a:spLocks noGrp="1"/>
          </p:cNvSpPr>
          <p:nvPr>
            <p:ph type="dt" sz="half" idx="10"/>
          </p:nvPr>
        </p:nvSpPr>
        <p:spPr/>
        <p:txBody>
          <a:bodyPr/>
          <a:lstStyle/>
          <a:p>
            <a:fld id="{81C93FC7-9D1A-468B-98DB-D1E8D74418D9}" type="datetimeFigureOut">
              <a:pPr/>
              <a:t>2015/11/5</a:t>
            </a:fld>
            <a:endParaRPr lang="zh-TW"/>
          </a:p>
        </p:txBody>
      </p:sp>
      <p:sp>
        <p:nvSpPr>
          <p:cNvPr id="9" name="頁尾版面配置區 8"/>
          <p:cNvSpPr>
            <a:spLocks noGrp="1"/>
          </p:cNvSpPr>
          <p:nvPr>
            <p:ph type="ftr" sz="quarter" idx="11"/>
          </p:nvPr>
        </p:nvSpPr>
        <p:spPr/>
        <p:txBody>
          <a:bodyPr/>
          <a:lstStyle/>
          <a:p>
            <a:endParaRPr lang="zh-TW"/>
          </a:p>
        </p:txBody>
      </p:sp>
      <p:sp>
        <p:nvSpPr>
          <p:cNvPr id="10" name="投影片編號版面配置區 9"/>
          <p:cNvSpPr>
            <a:spLocks noGrp="1"/>
          </p:cNvSpPr>
          <p:nvPr>
            <p:ph type="sldNum" sz="quarter" idx="12"/>
          </p:nvPr>
        </p:nvSpPr>
        <p:spPr/>
        <p:txBody>
          <a:bodyPr/>
          <a:lstStyle/>
          <a:p>
            <a:fld id="{A3F31473-23EB-4724-8B59-FE6D21D89FA4}" type="slidenum">
              <a:pPr/>
              <a:t>‹#›</a:t>
            </a:fld>
            <a:endParaRPr lang="zh-TW"/>
          </a:p>
        </p:txBody>
      </p:sp>
    </p:spTree>
    <p:extLst>
      <p:ext uri="{BB962C8B-B14F-4D97-AF65-F5344CB8AC3E}">
        <p14:creationId xmlns:p14="http://schemas.microsoft.com/office/powerpoint/2010/main" val="27348395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p>
        </p:txBody>
      </p:sp>
      <p:sp>
        <p:nvSpPr>
          <p:cNvPr id="3" name="直排文字版面配置區 2"/>
          <p:cNvSpPr>
            <a:spLocks noGrp="1"/>
          </p:cNvSpPr>
          <p:nvPr>
            <p:ph type="body" orient="vert" idx="1"/>
          </p:nvPr>
        </p:nvSpPr>
        <p:spPr/>
        <p:txBody>
          <a:bodyPr vert="eaVert"/>
          <a:lstStyle>
            <a:lvl5pPr latinLnBrk="0">
              <a:defRPr lang="zh-TW"/>
            </a:lvl5pPr>
            <a:lvl6pPr latinLnBrk="0">
              <a:defRPr lang="zh-TW"/>
            </a:lvl6pPr>
            <a:lvl7pPr latinLnBrk="0">
              <a:defRPr lang="zh-TW"/>
            </a:lvl7pPr>
            <a:lvl8pPr latinLnBrk="0">
              <a:defRPr lang="zh-TW" baseline="0"/>
            </a:lvl8pPr>
            <a:lvl9pPr latinLnBrk="0">
              <a:defRPr lang="zh-TW"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4" name="日期版面配置區 3"/>
          <p:cNvSpPr>
            <a:spLocks noGrp="1"/>
          </p:cNvSpPr>
          <p:nvPr>
            <p:ph type="dt" sz="half" idx="10"/>
          </p:nvPr>
        </p:nvSpPr>
        <p:spPr/>
        <p:txBody>
          <a:bodyPr/>
          <a:lstStyle/>
          <a:p>
            <a:fld id="{81C93FC7-9D1A-468B-98DB-D1E8D74418D9}" type="datetimeFigureOut">
              <a:t>2015/11/5</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p:txBody>
          <a:bodyPr/>
          <a:lstStyle/>
          <a:p>
            <a:fld id="{A3F31473-23EB-4724-8B59-FE6D21D89FA4}" type="slidenum">
              <a:t>‹#›</a:t>
            </a:fld>
            <a:endParaRPr lang="zh-TW"/>
          </a:p>
        </p:txBody>
      </p:sp>
    </p:spTree>
    <p:extLst>
      <p:ext uri="{BB962C8B-B14F-4D97-AF65-F5344CB8AC3E}">
        <p14:creationId xmlns:p14="http://schemas.microsoft.com/office/powerpoint/2010/main" val="2176294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10285412" y="685800"/>
            <a:ext cx="1295401" cy="5486400"/>
          </a:xfrm>
        </p:spPr>
        <p:txBody>
          <a:bodyPr vert="eaVert"/>
          <a:lstStyle/>
          <a:p>
            <a:r>
              <a:rPr lang="zh-TW" altLang="en-US" smtClean="0"/>
              <a:t>按一下以編輯母片標題樣式</a:t>
            </a:r>
            <a:endParaRPr lang="zh-TW"/>
          </a:p>
        </p:txBody>
      </p:sp>
      <p:sp>
        <p:nvSpPr>
          <p:cNvPr id="3" name="直排文字版面配置區 2"/>
          <p:cNvSpPr>
            <a:spLocks noGrp="1"/>
          </p:cNvSpPr>
          <p:nvPr>
            <p:ph type="body" orient="vert" idx="1"/>
          </p:nvPr>
        </p:nvSpPr>
        <p:spPr>
          <a:xfrm>
            <a:off x="608012" y="685800"/>
            <a:ext cx="9474253" cy="5486400"/>
          </a:xfrm>
        </p:spPr>
        <p:txBody>
          <a:bodyPr vert="eaVert"/>
          <a:lstStyle>
            <a:lvl5pPr latinLnBrk="0">
              <a:defRPr lang="zh-TW"/>
            </a:lvl5pPr>
            <a:lvl6pPr latinLnBrk="0">
              <a:defRPr lang="zh-TW"/>
            </a:lvl6pPr>
            <a:lvl7pPr latinLnBrk="0">
              <a:defRPr lang="zh-TW"/>
            </a:lvl7pPr>
            <a:lvl8pPr latinLnBrk="0">
              <a:defRPr lang="zh-TW" baseline="0"/>
            </a:lvl8pPr>
            <a:lvl9pPr latinLnBrk="0">
              <a:defRPr lang="zh-TW"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4" name="日期版面配置區 3"/>
          <p:cNvSpPr>
            <a:spLocks noGrp="1"/>
          </p:cNvSpPr>
          <p:nvPr>
            <p:ph type="dt" sz="half" idx="10"/>
          </p:nvPr>
        </p:nvSpPr>
        <p:spPr/>
        <p:txBody>
          <a:bodyPr/>
          <a:lstStyle/>
          <a:p>
            <a:fld id="{81C93FC7-9D1A-468B-98DB-D1E8D74418D9}" type="datetimeFigureOut">
              <a:t>2015/11/5</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p:txBody>
          <a:bodyPr/>
          <a:lstStyle/>
          <a:p>
            <a:fld id="{A3F31473-23EB-4724-8B59-FE6D21D89FA4}" type="slidenum">
              <a:t>‹#›</a:t>
            </a:fld>
            <a:endParaRPr lang="zh-TW"/>
          </a:p>
        </p:txBody>
      </p:sp>
    </p:spTree>
    <p:extLst>
      <p:ext uri="{BB962C8B-B14F-4D97-AF65-F5344CB8AC3E}">
        <p14:creationId xmlns:p14="http://schemas.microsoft.com/office/powerpoint/2010/main" val="3850052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p>
        </p:txBody>
      </p:sp>
      <p:sp>
        <p:nvSpPr>
          <p:cNvPr id="3" name="內容版面配置區 2"/>
          <p:cNvSpPr>
            <a:spLocks noGrp="1"/>
          </p:cNvSpPr>
          <p:nvPr>
            <p:ph idx="1"/>
          </p:nvPr>
        </p:nvSpPr>
        <p:spPr/>
        <p:txBody>
          <a:bodyPr/>
          <a:lstStyle>
            <a:lvl5pPr latinLnBrk="0">
              <a:defRPr lang="zh-TW"/>
            </a:lvl5pPr>
            <a:lvl6pPr latinLnBrk="0">
              <a:defRPr lang="zh-TW"/>
            </a:lvl6pPr>
            <a:lvl7pPr latinLnBrk="0">
              <a:defRPr lang="zh-TW"/>
            </a:lvl7pPr>
            <a:lvl8pPr latinLnBrk="0">
              <a:defRPr lang="zh-TW"/>
            </a:lvl8pPr>
            <a:lvl9pPr latinLnBrk="0">
              <a:defRPr lang="zh-TW"/>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4" name="日期版面配置區 3"/>
          <p:cNvSpPr>
            <a:spLocks noGrp="1"/>
          </p:cNvSpPr>
          <p:nvPr>
            <p:ph type="dt" sz="half" idx="10"/>
          </p:nvPr>
        </p:nvSpPr>
        <p:spPr/>
        <p:txBody>
          <a:bodyPr/>
          <a:lstStyle/>
          <a:p>
            <a:fld id="{81C93FC7-9D1A-468B-98DB-D1E8D74418D9}" type="datetimeFigureOut">
              <a:t>2015/11/5</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p:txBody>
          <a:bodyPr/>
          <a:lstStyle/>
          <a:p>
            <a:fld id="{A3F31473-23EB-4724-8B59-FE6D21D89FA4}" type="slidenum">
              <a:t>‹#›</a:t>
            </a:fld>
            <a:endParaRPr lang="zh-TW"/>
          </a:p>
        </p:txBody>
      </p:sp>
    </p:spTree>
    <p:extLst>
      <p:ext uri="{BB962C8B-B14F-4D97-AF65-F5344CB8AC3E}">
        <p14:creationId xmlns:p14="http://schemas.microsoft.com/office/powerpoint/2010/main" val="3137862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08013" y="2590800"/>
            <a:ext cx="8229599" cy="2819400"/>
          </a:xfrm>
        </p:spPr>
        <p:txBody>
          <a:bodyPr anchor="b">
            <a:normAutofit/>
          </a:bodyPr>
          <a:lstStyle>
            <a:lvl1pPr algn="l" latinLnBrk="0">
              <a:defRPr lang="zh-TW" sz="4800" b="0" cap="none" baseline="0"/>
            </a:lvl1pPr>
          </a:lstStyle>
          <a:p>
            <a:r>
              <a:rPr lang="zh-TW" altLang="en-US" smtClean="0"/>
              <a:t>按一下以編輯母片標題樣式</a:t>
            </a:r>
            <a:endParaRPr lang="zh-TW"/>
          </a:p>
        </p:txBody>
      </p:sp>
      <p:sp>
        <p:nvSpPr>
          <p:cNvPr id="3" name="文字版面配置區 2"/>
          <p:cNvSpPr>
            <a:spLocks noGrp="1"/>
          </p:cNvSpPr>
          <p:nvPr>
            <p:ph type="body" idx="1"/>
          </p:nvPr>
        </p:nvSpPr>
        <p:spPr>
          <a:xfrm>
            <a:off x="606425" y="5410200"/>
            <a:ext cx="8231187" cy="762000"/>
          </a:xfrm>
        </p:spPr>
        <p:txBody>
          <a:bodyPr anchor="t">
            <a:normAutofit/>
          </a:bodyPr>
          <a:lstStyle>
            <a:lvl1pPr marL="0" indent="0" latinLnBrk="0">
              <a:spcBef>
                <a:spcPts val="0"/>
              </a:spcBef>
              <a:buNone/>
              <a:defRPr lang="zh-TW" sz="2400">
                <a:solidFill>
                  <a:schemeClr val="tx1"/>
                </a:solidFill>
              </a:defRPr>
            </a:lvl1pPr>
            <a:lvl2pPr marL="457200" indent="0" latinLnBrk="0">
              <a:buNone/>
              <a:defRPr lang="zh-TW" sz="1800">
                <a:solidFill>
                  <a:schemeClr val="tx1">
                    <a:tint val="75000"/>
                  </a:schemeClr>
                </a:solidFill>
              </a:defRPr>
            </a:lvl2pPr>
            <a:lvl3pPr marL="914400" indent="0" latinLnBrk="0">
              <a:buNone/>
              <a:defRPr lang="zh-TW" sz="1600">
                <a:solidFill>
                  <a:schemeClr val="tx1">
                    <a:tint val="75000"/>
                  </a:schemeClr>
                </a:solidFill>
              </a:defRPr>
            </a:lvl3pPr>
            <a:lvl4pPr marL="1371600" indent="0" latinLnBrk="0">
              <a:buNone/>
              <a:defRPr lang="zh-TW" sz="1400">
                <a:solidFill>
                  <a:schemeClr val="tx1">
                    <a:tint val="75000"/>
                  </a:schemeClr>
                </a:solidFill>
              </a:defRPr>
            </a:lvl4pPr>
            <a:lvl5pPr marL="1828800" indent="0" latinLnBrk="0">
              <a:buNone/>
              <a:defRPr lang="zh-TW" sz="1400">
                <a:solidFill>
                  <a:schemeClr val="tx1">
                    <a:tint val="75000"/>
                  </a:schemeClr>
                </a:solidFill>
              </a:defRPr>
            </a:lvl5pPr>
            <a:lvl6pPr marL="2286000" indent="0" latinLnBrk="0">
              <a:buNone/>
              <a:defRPr lang="zh-TW" sz="1400">
                <a:solidFill>
                  <a:schemeClr val="tx1">
                    <a:tint val="75000"/>
                  </a:schemeClr>
                </a:solidFill>
              </a:defRPr>
            </a:lvl6pPr>
            <a:lvl7pPr marL="2743200" indent="0" latinLnBrk="0">
              <a:buNone/>
              <a:defRPr lang="zh-TW" sz="1400">
                <a:solidFill>
                  <a:schemeClr val="tx1">
                    <a:tint val="75000"/>
                  </a:schemeClr>
                </a:solidFill>
              </a:defRPr>
            </a:lvl7pPr>
            <a:lvl8pPr marL="3200400" indent="0" latinLnBrk="0">
              <a:buNone/>
              <a:defRPr lang="zh-TW" sz="1400">
                <a:solidFill>
                  <a:schemeClr val="tx1">
                    <a:tint val="75000"/>
                  </a:schemeClr>
                </a:solidFill>
              </a:defRPr>
            </a:lvl8pPr>
            <a:lvl9pPr marL="3657600" indent="0" latinLnBrk="0">
              <a:buNone/>
              <a:defRPr lang="zh-TW" sz="1400">
                <a:solidFill>
                  <a:schemeClr val="tx1">
                    <a:tint val="75000"/>
                  </a:schemeClr>
                </a:solidFill>
              </a:defRPr>
            </a:lvl9pPr>
          </a:lstStyle>
          <a:p>
            <a:pPr lvl="0"/>
            <a:r>
              <a:rPr lang="zh-TW" altLang="en-US" smtClean="0"/>
              <a:t>按一下以編輯母片文字樣式</a:t>
            </a:r>
          </a:p>
        </p:txBody>
      </p:sp>
      <p:sp>
        <p:nvSpPr>
          <p:cNvPr id="7" name="日期版面配置區 6"/>
          <p:cNvSpPr>
            <a:spLocks noGrp="1"/>
          </p:cNvSpPr>
          <p:nvPr>
            <p:ph type="dt" sz="half" idx="10"/>
          </p:nvPr>
        </p:nvSpPr>
        <p:spPr/>
        <p:txBody>
          <a:bodyPr/>
          <a:lstStyle/>
          <a:p>
            <a:fld id="{81C93FC7-9D1A-468B-98DB-D1E8D74418D9}" type="datetimeFigureOut">
              <a:pPr/>
              <a:t>2015/11/5</a:t>
            </a:fld>
            <a:endParaRPr lang="zh-TW"/>
          </a:p>
        </p:txBody>
      </p:sp>
      <p:sp>
        <p:nvSpPr>
          <p:cNvPr id="8" name="頁尾版面配置區 7"/>
          <p:cNvSpPr>
            <a:spLocks noGrp="1"/>
          </p:cNvSpPr>
          <p:nvPr>
            <p:ph type="ftr" sz="quarter" idx="11"/>
          </p:nvPr>
        </p:nvSpPr>
        <p:spPr/>
        <p:txBody>
          <a:bodyPr/>
          <a:lstStyle/>
          <a:p>
            <a:endParaRPr lang="zh-TW"/>
          </a:p>
        </p:txBody>
      </p:sp>
      <p:sp>
        <p:nvSpPr>
          <p:cNvPr id="9" name="投影片編號版面配置區 8"/>
          <p:cNvSpPr>
            <a:spLocks noGrp="1"/>
          </p:cNvSpPr>
          <p:nvPr>
            <p:ph type="sldNum" sz="quarter" idx="12"/>
          </p:nvPr>
        </p:nvSpPr>
        <p:spPr/>
        <p:txBody>
          <a:bodyPr/>
          <a:lstStyle/>
          <a:p>
            <a:fld id="{A3F31473-23EB-4724-8B59-FE6D21D89FA4}" type="slidenum">
              <a:pPr/>
              <a:t>‹#›</a:t>
            </a:fld>
            <a:endParaRPr lang="zh-TW"/>
          </a:p>
        </p:txBody>
      </p:sp>
    </p:spTree>
    <p:extLst>
      <p:ext uri="{BB962C8B-B14F-4D97-AF65-F5344CB8AC3E}">
        <p14:creationId xmlns:p14="http://schemas.microsoft.com/office/powerpoint/2010/main" val="322511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p>
        </p:txBody>
      </p:sp>
      <p:sp>
        <p:nvSpPr>
          <p:cNvPr id="3" name="內容版面配置區 2"/>
          <p:cNvSpPr>
            <a:spLocks noGrp="1"/>
          </p:cNvSpPr>
          <p:nvPr>
            <p:ph sz="half" idx="1"/>
          </p:nvPr>
        </p:nvSpPr>
        <p:spPr>
          <a:xfrm>
            <a:off x="1293813" y="685800"/>
            <a:ext cx="5029200" cy="4191000"/>
          </a:xfrm>
        </p:spPr>
        <p:txBody>
          <a:bodyPr/>
          <a:lstStyle>
            <a:lvl1pPr latinLnBrk="0">
              <a:defRPr lang="zh-TW" sz="2800"/>
            </a:lvl1pPr>
            <a:lvl2pPr latinLnBrk="0">
              <a:defRPr lang="zh-TW" sz="2400"/>
            </a:lvl2pPr>
            <a:lvl3pPr latinLnBrk="0">
              <a:defRPr lang="zh-TW" sz="2000"/>
            </a:lvl3pPr>
            <a:lvl4pPr latinLnBrk="0">
              <a:defRPr lang="zh-TW" sz="1800"/>
            </a:lvl4pPr>
            <a:lvl5pPr latinLnBrk="0">
              <a:defRPr lang="zh-TW" sz="1800"/>
            </a:lvl5pPr>
            <a:lvl6pPr latinLnBrk="0">
              <a:defRPr lang="zh-TW" sz="1800"/>
            </a:lvl6pPr>
            <a:lvl7pPr latinLnBrk="0">
              <a:defRPr lang="zh-TW" sz="1800"/>
            </a:lvl7pPr>
            <a:lvl8pPr latinLnBrk="0">
              <a:defRPr lang="zh-TW" sz="1800"/>
            </a:lvl8pPr>
            <a:lvl9pPr latinLnBrk="0">
              <a:defRPr lang="zh-TW"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4" name="內容版面配置區 3"/>
          <p:cNvSpPr>
            <a:spLocks noGrp="1"/>
          </p:cNvSpPr>
          <p:nvPr>
            <p:ph sz="half" idx="2"/>
          </p:nvPr>
        </p:nvSpPr>
        <p:spPr>
          <a:xfrm>
            <a:off x="6551614" y="685800"/>
            <a:ext cx="5029199" cy="4191000"/>
          </a:xfrm>
        </p:spPr>
        <p:txBody>
          <a:bodyPr/>
          <a:lstStyle>
            <a:lvl1pPr latinLnBrk="0">
              <a:defRPr lang="zh-TW" sz="2800"/>
            </a:lvl1pPr>
            <a:lvl2pPr latinLnBrk="0">
              <a:defRPr lang="zh-TW" sz="2400"/>
            </a:lvl2pPr>
            <a:lvl3pPr latinLnBrk="0">
              <a:defRPr lang="zh-TW" sz="2000"/>
            </a:lvl3pPr>
            <a:lvl4pPr latinLnBrk="0">
              <a:defRPr lang="zh-TW" sz="1800"/>
            </a:lvl4pPr>
            <a:lvl5pPr latinLnBrk="0">
              <a:defRPr lang="zh-TW" sz="1800"/>
            </a:lvl5pPr>
            <a:lvl6pPr latinLnBrk="0">
              <a:defRPr lang="zh-TW" sz="1800"/>
            </a:lvl6pPr>
            <a:lvl7pPr latinLnBrk="0">
              <a:defRPr lang="zh-TW" sz="1800"/>
            </a:lvl7pPr>
            <a:lvl8pPr latinLnBrk="0">
              <a:defRPr lang="zh-TW" sz="1800"/>
            </a:lvl8pPr>
            <a:lvl9pPr latinLnBrk="0">
              <a:defRPr lang="zh-TW"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5" name="日期版面配置區 4"/>
          <p:cNvSpPr>
            <a:spLocks noGrp="1"/>
          </p:cNvSpPr>
          <p:nvPr>
            <p:ph type="dt" sz="half" idx="10"/>
          </p:nvPr>
        </p:nvSpPr>
        <p:spPr/>
        <p:txBody>
          <a:bodyPr/>
          <a:lstStyle/>
          <a:p>
            <a:fld id="{81C93FC7-9D1A-468B-98DB-D1E8D74418D9}" type="datetimeFigureOut">
              <a:t>2015/11/5</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p:txBody>
          <a:bodyPr/>
          <a:lstStyle/>
          <a:p>
            <a:fld id="{A3F31473-23EB-4724-8B59-FE6D21D89FA4}" type="slidenum">
              <a:t>‹#›</a:t>
            </a:fld>
            <a:endParaRPr lang="zh-TW"/>
          </a:p>
        </p:txBody>
      </p:sp>
    </p:spTree>
    <p:extLst>
      <p:ext uri="{BB962C8B-B14F-4D97-AF65-F5344CB8AC3E}">
        <p14:creationId xmlns:p14="http://schemas.microsoft.com/office/powerpoint/2010/main" val="389701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09441" y="5105400"/>
            <a:ext cx="10971372" cy="1066800"/>
          </a:xfrm>
        </p:spPr>
        <p:txBody>
          <a:bodyPr/>
          <a:lstStyle>
            <a:lvl1pPr latinLnBrk="0">
              <a:defRPr lang="zh-TW"/>
            </a:lvl1pPr>
          </a:lstStyle>
          <a:p>
            <a:r>
              <a:rPr lang="zh-TW" altLang="en-US" smtClean="0"/>
              <a:t>按一下以編輯母片標題樣式</a:t>
            </a:r>
            <a:endParaRPr lang="zh-TW"/>
          </a:p>
        </p:txBody>
      </p:sp>
      <p:sp>
        <p:nvSpPr>
          <p:cNvPr id="3" name="文字版面配置區 2"/>
          <p:cNvSpPr>
            <a:spLocks noGrp="1"/>
          </p:cNvSpPr>
          <p:nvPr>
            <p:ph type="body" idx="1"/>
          </p:nvPr>
        </p:nvSpPr>
        <p:spPr>
          <a:xfrm>
            <a:off x="1293664" y="685800"/>
            <a:ext cx="5029200" cy="990600"/>
          </a:xfrm>
        </p:spPr>
        <p:txBody>
          <a:bodyPr anchor="ctr">
            <a:normAutofit/>
          </a:bodyPr>
          <a:lstStyle>
            <a:lvl1pPr marL="0" indent="0" latinLnBrk="0">
              <a:spcBef>
                <a:spcPts val="0"/>
              </a:spcBef>
              <a:buNone/>
              <a:defRPr lang="zh-TW" sz="3200" b="0"/>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1293664" y="1676400"/>
            <a:ext cx="5029200" cy="3200400"/>
          </a:xfrm>
        </p:spPr>
        <p:txBody>
          <a:bodyPr/>
          <a:lstStyle>
            <a:lvl1pPr latinLnBrk="0">
              <a:defRPr lang="zh-TW" sz="2400"/>
            </a:lvl1pPr>
            <a:lvl2pPr latinLnBrk="0">
              <a:defRPr lang="zh-TW" sz="2000"/>
            </a:lvl2pPr>
            <a:lvl3pPr latinLnBrk="0">
              <a:defRPr lang="zh-TW" sz="1800"/>
            </a:lvl3pPr>
            <a:lvl4pPr latinLnBrk="0">
              <a:defRPr lang="zh-TW" sz="1600"/>
            </a:lvl4pPr>
            <a:lvl5pPr latinLnBrk="0">
              <a:defRPr lang="zh-TW" sz="1600"/>
            </a:lvl5pPr>
            <a:lvl6pPr latinLnBrk="0">
              <a:defRPr lang="zh-TW" sz="1600"/>
            </a:lvl6pPr>
            <a:lvl7pPr latinLnBrk="0">
              <a:defRPr lang="zh-TW" sz="1600"/>
            </a:lvl7pPr>
            <a:lvl8pPr latinLnBrk="0">
              <a:defRPr lang="zh-TW" sz="1600"/>
            </a:lvl8pPr>
            <a:lvl9pPr latinLnBrk="0">
              <a:defRPr lang="zh-TW"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5" name="文字版面配置區 4"/>
          <p:cNvSpPr>
            <a:spLocks noGrp="1"/>
          </p:cNvSpPr>
          <p:nvPr>
            <p:ph type="body" sz="quarter" idx="3"/>
          </p:nvPr>
        </p:nvSpPr>
        <p:spPr>
          <a:xfrm>
            <a:off x="6551613" y="685800"/>
            <a:ext cx="5029200" cy="990600"/>
          </a:xfrm>
        </p:spPr>
        <p:txBody>
          <a:bodyPr anchor="ctr">
            <a:normAutofit/>
          </a:bodyPr>
          <a:lstStyle>
            <a:lvl1pPr marL="0" indent="0" latinLnBrk="0">
              <a:spcBef>
                <a:spcPts val="0"/>
              </a:spcBef>
              <a:buNone/>
              <a:defRPr lang="zh-TW" sz="3200" b="0"/>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550025" y="1676400"/>
            <a:ext cx="5029200" cy="3200400"/>
          </a:xfrm>
        </p:spPr>
        <p:txBody>
          <a:bodyPr/>
          <a:lstStyle>
            <a:lvl1pPr latinLnBrk="0">
              <a:defRPr lang="zh-TW" sz="2400"/>
            </a:lvl1pPr>
            <a:lvl2pPr latinLnBrk="0">
              <a:defRPr lang="zh-TW" sz="2000"/>
            </a:lvl2pPr>
            <a:lvl3pPr latinLnBrk="0">
              <a:defRPr lang="zh-TW" sz="1800"/>
            </a:lvl3pPr>
            <a:lvl4pPr latinLnBrk="0">
              <a:defRPr lang="zh-TW" sz="1600"/>
            </a:lvl4pPr>
            <a:lvl5pPr latinLnBrk="0">
              <a:defRPr lang="zh-TW" sz="1600"/>
            </a:lvl5pPr>
            <a:lvl6pPr latinLnBrk="0">
              <a:defRPr lang="zh-TW" sz="1600"/>
            </a:lvl6pPr>
            <a:lvl7pPr latinLnBrk="0">
              <a:defRPr lang="zh-TW" sz="1600"/>
            </a:lvl7pPr>
            <a:lvl8pPr latinLnBrk="0">
              <a:defRPr lang="zh-TW" sz="1600"/>
            </a:lvl8pPr>
            <a:lvl9pPr latinLnBrk="0">
              <a:defRPr lang="zh-TW"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7" name="日期版面配置區 6"/>
          <p:cNvSpPr>
            <a:spLocks noGrp="1"/>
          </p:cNvSpPr>
          <p:nvPr>
            <p:ph type="dt" sz="half" idx="10"/>
          </p:nvPr>
        </p:nvSpPr>
        <p:spPr/>
        <p:txBody>
          <a:bodyPr/>
          <a:lstStyle/>
          <a:p>
            <a:fld id="{81C93FC7-9D1A-468B-98DB-D1E8D74418D9}" type="datetimeFigureOut">
              <a:t>2015/11/5</a:t>
            </a:fld>
            <a:endParaRPr lang="zh-TW"/>
          </a:p>
        </p:txBody>
      </p:sp>
      <p:sp>
        <p:nvSpPr>
          <p:cNvPr id="8" name="頁尾版面配置區 7"/>
          <p:cNvSpPr>
            <a:spLocks noGrp="1"/>
          </p:cNvSpPr>
          <p:nvPr>
            <p:ph type="ftr" sz="quarter" idx="11"/>
          </p:nvPr>
        </p:nvSpPr>
        <p:spPr/>
        <p:txBody>
          <a:bodyPr/>
          <a:lstStyle/>
          <a:p>
            <a:endParaRPr lang="zh-TW"/>
          </a:p>
        </p:txBody>
      </p:sp>
      <p:sp>
        <p:nvSpPr>
          <p:cNvPr id="9" name="投影片編號版面配置區 8"/>
          <p:cNvSpPr>
            <a:spLocks noGrp="1"/>
          </p:cNvSpPr>
          <p:nvPr>
            <p:ph type="sldNum" sz="quarter" idx="12"/>
          </p:nvPr>
        </p:nvSpPr>
        <p:spPr/>
        <p:txBody>
          <a:bodyPr/>
          <a:lstStyle/>
          <a:p>
            <a:fld id="{A3F31473-23EB-4724-8B59-FE6D21D89FA4}" type="slidenum">
              <a:t>‹#›</a:t>
            </a:fld>
            <a:endParaRPr lang="zh-TW"/>
          </a:p>
        </p:txBody>
      </p:sp>
    </p:spTree>
    <p:extLst>
      <p:ext uri="{BB962C8B-B14F-4D97-AF65-F5344CB8AC3E}">
        <p14:creationId xmlns:p14="http://schemas.microsoft.com/office/powerpoint/2010/main" val="513096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p>
        </p:txBody>
      </p:sp>
      <p:sp>
        <p:nvSpPr>
          <p:cNvPr id="3" name="日期版面配置區 2"/>
          <p:cNvSpPr>
            <a:spLocks noGrp="1"/>
          </p:cNvSpPr>
          <p:nvPr>
            <p:ph type="dt" sz="half" idx="10"/>
          </p:nvPr>
        </p:nvSpPr>
        <p:spPr/>
        <p:txBody>
          <a:bodyPr/>
          <a:lstStyle/>
          <a:p>
            <a:fld id="{81C93FC7-9D1A-468B-98DB-D1E8D74418D9}" type="datetimeFigureOut">
              <a:t>2015/11/5</a:t>
            </a:fld>
            <a:endParaRPr lang="zh-TW"/>
          </a:p>
        </p:txBody>
      </p:sp>
      <p:sp>
        <p:nvSpPr>
          <p:cNvPr id="4" name="頁尾版面配置區 3"/>
          <p:cNvSpPr>
            <a:spLocks noGrp="1"/>
          </p:cNvSpPr>
          <p:nvPr>
            <p:ph type="ftr" sz="quarter" idx="11"/>
          </p:nvPr>
        </p:nvSpPr>
        <p:spPr/>
        <p:txBody>
          <a:bodyPr/>
          <a:lstStyle/>
          <a:p>
            <a:endParaRPr lang="zh-TW"/>
          </a:p>
        </p:txBody>
      </p:sp>
      <p:sp>
        <p:nvSpPr>
          <p:cNvPr id="5" name="投影片編號版面配置區 4"/>
          <p:cNvSpPr>
            <a:spLocks noGrp="1"/>
          </p:cNvSpPr>
          <p:nvPr>
            <p:ph type="sldNum" sz="quarter" idx="12"/>
          </p:nvPr>
        </p:nvSpPr>
        <p:spPr/>
        <p:txBody>
          <a:bodyPr/>
          <a:lstStyle/>
          <a:p>
            <a:fld id="{A3F31473-23EB-4724-8B59-FE6D21D89FA4}" type="slidenum">
              <a:t>‹#›</a:t>
            </a:fld>
            <a:endParaRPr lang="zh-TW"/>
          </a:p>
        </p:txBody>
      </p:sp>
    </p:spTree>
    <p:extLst>
      <p:ext uri="{BB962C8B-B14F-4D97-AF65-F5344CB8AC3E}">
        <p14:creationId xmlns:p14="http://schemas.microsoft.com/office/powerpoint/2010/main" val="3134428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1C93FC7-9D1A-468B-98DB-D1E8D74418D9}" type="datetimeFigureOut">
              <a:t>2015/11/5</a:t>
            </a:fld>
            <a:endParaRPr lang="zh-TW"/>
          </a:p>
        </p:txBody>
      </p:sp>
      <p:sp>
        <p:nvSpPr>
          <p:cNvPr id="3" name="頁尾版面配置區 2"/>
          <p:cNvSpPr>
            <a:spLocks noGrp="1"/>
          </p:cNvSpPr>
          <p:nvPr>
            <p:ph type="ftr" sz="quarter" idx="11"/>
          </p:nvPr>
        </p:nvSpPr>
        <p:spPr/>
        <p:txBody>
          <a:bodyPr/>
          <a:lstStyle/>
          <a:p>
            <a:endParaRPr lang="zh-TW"/>
          </a:p>
        </p:txBody>
      </p:sp>
      <p:sp>
        <p:nvSpPr>
          <p:cNvPr id="4" name="投影片編號版面配置區 3"/>
          <p:cNvSpPr>
            <a:spLocks noGrp="1"/>
          </p:cNvSpPr>
          <p:nvPr>
            <p:ph type="sldNum" sz="quarter" idx="12"/>
          </p:nvPr>
        </p:nvSpPr>
        <p:spPr/>
        <p:txBody>
          <a:bodyPr/>
          <a:lstStyle/>
          <a:p>
            <a:fld id="{A3F31473-23EB-4724-8B59-FE6D21D89FA4}" type="slidenum">
              <a:t>‹#›</a:t>
            </a:fld>
            <a:endParaRPr lang="zh-TW"/>
          </a:p>
        </p:txBody>
      </p:sp>
    </p:spTree>
    <p:extLst>
      <p:ext uri="{BB962C8B-B14F-4D97-AF65-F5344CB8AC3E}">
        <p14:creationId xmlns:p14="http://schemas.microsoft.com/office/powerpoint/2010/main" val="1910311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8014" y="685800"/>
            <a:ext cx="3962400" cy="4724400"/>
          </a:xfrm>
        </p:spPr>
        <p:txBody>
          <a:bodyPr anchor="b">
            <a:noAutofit/>
          </a:bodyPr>
          <a:lstStyle>
            <a:lvl1pPr algn="l" latinLnBrk="0">
              <a:defRPr lang="zh-TW" sz="3600" b="0"/>
            </a:lvl1pPr>
          </a:lstStyle>
          <a:p>
            <a:r>
              <a:rPr lang="zh-TW" altLang="en-US" smtClean="0"/>
              <a:t>按一下以編輯母片標題樣式</a:t>
            </a:r>
            <a:endParaRPr lang="zh-TW"/>
          </a:p>
        </p:txBody>
      </p:sp>
      <p:sp>
        <p:nvSpPr>
          <p:cNvPr id="3" name="內容版面配置區 2"/>
          <p:cNvSpPr>
            <a:spLocks noGrp="1"/>
          </p:cNvSpPr>
          <p:nvPr>
            <p:ph idx="1"/>
          </p:nvPr>
        </p:nvSpPr>
        <p:spPr>
          <a:xfrm>
            <a:off x="4875212" y="685800"/>
            <a:ext cx="6704171" cy="5486400"/>
          </a:xfrm>
        </p:spPr>
        <p:txBody>
          <a:bodyPr>
            <a:normAutofit/>
          </a:bodyPr>
          <a:lstStyle>
            <a:lvl1pPr latinLnBrk="0">
              <a:defRPr lang="zh-TW" sz="2800"/>
            </a:lvl1pPr>
            <a:lvl2pPr latinLnBrk="0">
              <a:defRPr lang="zh-TW" sz="2400"/>
            </a:lvl2pPr>
            <a:lvl3pPr latinLnBrk="0">
              <a:defRPr lang="zh-TW" sz="2000"/>
            </a:lvl3pPr>
            <a:lvl4pPr latinLnBrk="0">
              <a:defRPr lang="zh-TW" sz="1800"/>
            </a:lvl4pPr>
            <a:lvl5pPr latinLnBrk="0">
              <a:defRPr lang="zh-TW" sz="1800"/>
            </a:lvl5pPr>
            <a:lvl6pPr latinLnBrk="0">
              <a:defRPr lang="zh-TW" sz="1800" baseline="0"/>
            </a:lvl6pPr>
            <a:lvl7pPr latinLnBrk="0">
              <a:defRPr lang="zh-TW" sz="1800" baseline="0"/>
            </a:lvl7pPr>
            <a:lvl8pPr latinLnBrk="0">
              <a:defRPr lang="zh-TW" sz="1800" baseline="0"/>
            </a:lvl8pPr>
            <a:lvl9pPr latinLnBrk="0">
              <a:defRPr lang="zh-TW" sz="18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4" name="文字版面配置區 3"/>
          <p:cNvSpPr>
            <a:spLocks noGrp="1"/>
          </p:cNvSpPr>
          <p:nvPr>
            <p:ph type="body" sz="half" idx="2"/>
          </p:nvPr>
        </p:nvSpPr>
        <p:spPr>
          <a:xfrm>
            <a:off x="608013" y="5410200"/>
            <a:ext cx="3962400" cy="762000"/>
          </a:xfrm>
        </p:spPr>
        <p:txBody>
          <a:bodyPr>
            <a:normAutofit/>
          </a:bodyPr>
          <a:lstStyle>
            <a:lvl1pPr marL="0" indent="0" latinLnBrk="0">
              <a:spcBef>
                <a:spcPts val="0"/>
              </a:spcBef>
              <a:buNone/>
              <a:defRPr lang="zh-TW" sz="20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1C93FC7-9D1A-468B-98DB-D1E8D74418D9}" type="datetimeFigureOut">
              <a:t>2015/11/5</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p:txBody>
          <a:bodyPr/>
          <a:lstStyle/>
          <a:p>
            <a:fld id="{A3F31473-23EB-4724-8B59-FE6D21D89FA4}" type="slidenum">
              <a:t>‹#›</a:t>
            </a:fld>
            <a:endParaRPr lang="zh-TW"/>
          </a:p>
        </p:txBody>
      </p:sp>
    </p:spTree>
    <p:extLst>
      <p:ext uri="{BB962C8B-B14F-4D97-AF65-F5344CB8AC3E}">
        <p14:creationId xmlns:p14="http://schemas.microsoft.com/office/powerpoint/2010/main" val="2234726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08014" y="685800"/>
            <a:ext cx="3962400" cy="4724400"/>
          </a:xfrm>
        </p:spPr>
        <p:txBody>
          <a:bodyPr anchor="b">
            <a:normAutofit/>
          </a:bodyPr>
          <a:lstStyle>
            <a:lvl1pPr algn="l" latinLnBrk="0">
              <a:defRPr lang="zh-TW" sz="3600" b="0"/>
            </a:lvl1pPr>
          </a:lstStyle>
          <a:p>
            <a:r>
              <a:rPr lang="zh-TW" altLang="en-US" smtClean="0"/>
              <a:t>按一下以編輯母片標題樣式</a:t>
            </a:r>
            <a:endParaRPr lang="zh-TW"/>
          </a:p>
        </p:txBody>
      </p:sp>
      <p:sp>
        <p:nvSpPr>
          <p:cNvPr id="3" name="圖片版面配置區 2"/>
          <p:cNvSpPr>
            <a:spLocks noGrp="1"/>
          </p:cNvSpPr>
          <p:nvPr>
            <p:ph type="pic" idx="1"/>
          </p:nvPr>
        </p:nvSpPr>
        <p:spPr>
          <a:xfrm>
            <a:off x="4875213" y="685800"/>
            <a:ext cx="6705600" cy="5486400"/>
          </a:xfrm>
          <a:ln w="63500">
            <a:solidFill>
              <a:schemeClr val="bg1"/>
            </a:solidFill>
            <a:miter lim="800000"/>
          </a:ln>
        </p:spPr>
        <p:txBody>
          <a:bodyPr/>
          <a:lstStyle>
            <a:lvl1pPr marL="0" indent="0" algn="ctr" latinLnBrk="0">
              <a:buNone/>
              <a:defRPr lang="zh-TW" sz="3200"/>
            </a:lvl1pPr>
            <a:lvl2pPr marL="457200" indent="0" latinLnBrk="0">
              <a:buNone/>
              <a:defRPr lang="zh-TW" sz="2800"/>
            </a:lvl2pPr>
            <a:lvl3pPr marL="914400" indent="0" latinLnBrk="0">
              <a:buNone/>
              <a:defRPr lang="zh-TW" sz="2400"/>
            </a:lvl3pPr>
            <a:lvl4pPr marL="1371600" indent="0" latinLnBrk="0">
              <a:buNone/>
              <a:defRPr lang="zh-TW" sz="2000"/>
            </a:lvl4pPr>
            <a:lvl5pPr marL="1828800" indent="0" latinLnBrk="0">
              <a:buNone/>
              <a:defRPr lang="zh-TW" sz="2000"/>
            </a:lvl5pPr>
            <a:lvl6pPr marL="2286000" indent="0" latinLnBrk="0">
              <a:buNone/>
              <a:defRPr lang="zh-TW" sz="2000"/>
            </a:lvl6pPr>
            <a:lvl7pPr marL="2743200" indent="0" latinLnBrk="0">
              <a:buNone/>
              <a:defRPr lang="zh-TW" sz="2000"/>
            </a:lvl7pPr>
            <a:lvl8pPr marL="3200400" indent="0" latinLnBrk="0">
              <a:buNone/>
              <a:defRPr lang="zh-TW" sz="2000"/>
            </a:lvl8pPr>
            <a:lvl9pPr marL="3657600" indent="0" latinLnBrk="0">
              <a:buNone/>
              <a:defRPr lang="zh-TW" sz="2000"/>
            </a:lvl9pPr>
          </a:lstStyle>
          <a:p>
            <a:r>
              <a:rPr lang="zh-TW" altLang="en-US" smtClean="0"/>
              <a:t>按一下圖示以新增圖片</a:t>
            </a:r>
            <a:endParaRPr lang="zh-TW"/>
          </a:p>
        </p:txBody>
      </p:sp>
      <p:sp>
        <p:nvSpPr>
          <p:cNvPr id="4" name="文字版面配置區 3"/>
          <p:cNvSpPr>
            <a:spLocks noGrp="1"/>
          </p:cNvSpPr>
          <p:nvPr>
            <p:ph type="body" sz="half" idx="2"/>
          </p:nvPr>
        </p:nvSpPr>
        <p:spPr>
          <a:xfrm>
            <a:off x="608013" y="5410200"/>
            <a:ext cx="3962400" cy="762000"/>
          </a:xfrm>
        </p:spPr>
        <p:txBody>
          <a:bodyPr>
            <a:normAutofit/>
          </a:bodyPr>
          <a:lstStyle>
            <a:lvl1pPr marL="0" indent="0" latinLnBrk="0">
              <a:spcBef>
                <a:spcPts val="0"/>
              </a:spcBef>
              <a:buNone/>
              <a:defRPr lang="zh-TW" sz="2000">
                <a:solidFill>
                  <a:schemeClr val="tx1"/>
                </a:solidFill>
              </a:defRPr>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1C93FC7-9D1A-468B-98DB-D1E8D74418D9}" type="datetimeFigureOut">
              <a:t>2015/11/5</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p:txBody>
          <a:bodyPr/>
          <a:lstStyle/>
          <a:p>
            <a:fld id="{A3F31473-23EB-4724-8B59-FE6D21D89FA4}" type="slidenum">
              <a:t>‹#›</a:t>
            </a:fld>
            <a:endParaRPr lang="zh-TW"/>
          </a:p>
        </p:txBody>
      </p:sp>
    </p:spTree>
    <p:extLst>
      <p:ext uri="{BB962C8B-B14F-4D97-AF65-F5344CB8AC3E}">
        <p14:creationId xmlns:p14="http://schemas.microsoft.com/office/powerpoint/2010/main" val="3352041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441" y="5105400"/>
            <a:ext cx="10971372" cy="1066800"/>
          </a:xfrm>
          <a:prstGeom prst="rect">
            <a:avLst/>
          </a:prstGeom>
        </p:spPr>
        <p:txBody>
          <a:bodyPr vert="horz" lIns="91440" tIns="45720" rIns="91440" bIns="45720" rtlCol="0" anchor="b">
            <a:normAutofit/>
          </a:bodyPr>
          <a:lstStyle/>
          <a:p>
            <a:r>
              <a:rPr lang="zh-TW" altLang="en-US" noProof="0" dirty="0"/>
              <a:t>按一下以編輯母片標題樣式</a:t>
            </a:r>
          </a:p>
        </p:txBody>
      </p:sp>
      <p:sp>
        <p:nvSpPr>
          <p:cNvPr id="3" name="文字版面配置區 2"/>
          <p:cNvSpPr>
            <a:spLocks noGrp="1"/>
          </p:cNvSpPr>
          <p:nvPr>
            <p:ph type="body" idx="1"/>
          </p:nvPr>
        </p:nvSpPr>
        <p:spPr>
          <a:xfrm>
            <a:off x="1293813" y="685800"/>
            <a:ext cx="10287000" cy="4190999"/>
          </a:xfrm>
          <a:prstGeom prst="rect">
            <a:avLst/>
          </a:prstGeom>
        </p:spPr>
        <p:txBody>
          <a:bodyPr vert="horz" lIns="91440" tIns="45720" rIns="91440" bIns="45720" rtlCol="0">
            <a:normAutofit/>
          </a:bodyPr>
          <a:lstStyle/>
          <a:p>
            <a:pPr lvl="0"/>
            <a:r>
              <a:rPr lang="zh-TW" altLang="en-US" noProof="0" dirty="0"/>
              <a:t>按一下以編輯母片文字樣式</a:t>
            </a:r>
          </a:p>
          <a:p>
            <a:pPr lvl="1"/>
            <a:r>
              <a:rPr lang="zh-TW" altLang="en-US" noProof="0" dirty="0"/>
              <a:t>第二層</a:t>
            </a:r>
          </a:p>
          <a:p>
            <a:pPr lvl="2"/>
            <a:r>
              <a:rPr lang="zh-TW" altLang="en-US" noProof="0" dirty="0"/>
              <a:t>第三層</a:t>
            </a:r>
          </a:p>
          <a:p>
            <a:pPr lvl="3"/>
            <a:r>
              <a:rPr lang="zh-TW" altLang="en-US" noProof="0" dirty="0"/>
              <a:t>第四層</a:t>
            </a:r>
          </a:p>
          <a:p>
            <a:pPr lvl="4"/>
            <a:r>
              <a:rPr lang="zh-TW" altLang="en-US" noProof="0" dirty="0"/>
              <a:t>第五層</a:t>
            </a:r>
          </a:p>
        </p:txBody>
      </p:sp>
      <p:sp>
        <p:nvSpPr>
          <p:cNvPr id="4" name="日期版面配置區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latinLnBrk="0">
              <a:defRPr lang="zh-TW" sz="1200">
                <a:solidFill>
                  <a:srgbClr val="8C8C8C"/>
                </a:solidFill>
                <a:latin typeface="微軟正黑體" panose="020B0604030504040204" pitchFamily="34" charset="-120"/>
                <a:ea typeface="微軟正黑體" panose="020B0604030504040204" pitchFamily="34" charset="-120"/>
              </a:defRPr>
            </a:lvl1pPr>
          </a:lstStyle>
          <a:p>
            <a:fld id="{81C93FC7-9D1A-468B-98DB-D1E8D74418D9}" type="datetimeFigureOut">
              <a:rPr lang="en-US" altLang="zh-TW" noProof="0" smtClean="0"/>
              <a:pPr/>
              <a:t>11/5/2015</a:t>
            </a:fld>
            <a:endParaRPr lang="zh-TW" altLang="en-US" noProof="0" dirty="0"/>
          </a:p>
        </p:txBody>
      </p:sp>
      <p:sp>
        <p:nvSpPr>
          <p:cNvPr id="5" name="頁尾版面配置區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latinLnBrk="0">
              <a:defRPr lang="zh-TW" sz="1200">
                <a:solidFill>
                  <a:srgbClr val="8C8C8C"/>
                </a:solidFill>
                <a:latin typeface="微軟正黑體" panose="020B0604030504040204" pitchFamily="34" charset="-120"/>
                <a:ea typeface="微軟正黑體" panose="020B0604030504040204" pitchFamily="34" charset="-120"/>
              </a:defRPr>
            </a:lvl1pPr>
          </a:lstStyle>
          <a:p>
            <a:endParaRPr lang="zh-TW" altLang="en-US" noProof="0" dirty="0"/>
          </a:p>
        </p:txBody>
      </p:sp>
      <p:sp>
        <p:nvSpPr>
          <p:cNvPr id="6" name="投影片編號版面配置區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latinLnBrk="0">
              <a:defRPr lang="zh-TW" sz="1200">
                <a:solidFill>
                  <a:srgbClr val="8C8C8C"/>
                </a:solidFill>
                <a:latin typeface="微軟正黑體" panose="020B0604030504040204" pitchFamily="34" charset="-120"/>
                <a:ea typeface="微軟正黑體" panose="020B0604030504040204" pitchFamily="34" charset="-120"/>
              </a:defRPr>
            </a:lvl1pPr>
          </a:lstStyle>
          <a:p>
            <a:fld id="{A3F31473-23EB-4724-8B59-FE6D21D89FA4}" type="slidenum">
              <a:rPr lang="en-US" altLang="zh-TW" noProof="0" smtClean="0"/>
              <a:pPr/>
              <a:t>‹#›</a:t>
            </a:fld>
            <a:endParaRPr lang="zh-TW" altLang="en-US" noProof="0" dirty="0"/>
          </a:p>
        </p:txBody>
      </p:sp>
    </p:spTree>
    <p:extLst>
      <p:ext uri="{BB962C8B-B14F-4D97-AF65-F5344CB8AC3E}">
        <p14:creationId xmlns:p14="http://schemas.microsoft.com/office/powerpoint/2010/main" val="344928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0000"/>
        </a:lnSpc>
        <a:spcBef>
          <a:spcPct val="0"/>
        </a:spcBef>
        <a:buNone/>
        <a:defRPr lang="zh-TW" sz="3600" kern="1200">
          <a:solidFill>
            <a:schemeClr val="accent1"/>
          </a:solidFill>
          <a:latin typeface="微軟正黑體" panose="020B0604030504040204" pitchFamily="34" charset="-120"/>
          <a:ea typeface="微軟正黑體" panose="020B0604030504040204" pitchFamily="34" charset="-120"/>
          <a:cs typeface="+mj-cs"/>
        </a:defRPr>
      </a:lvl1pPr>
    </p:titleStyle>
    <p:bodyStyle>
      <a:lvl1pPr marL="228600" indent="-228600" algn="l" defTabSz="914400" rtl="0" eaLnBrk="1" latinLnBrk="0" hangingPunct="1">
        <a:lnSpc>
          <a:spcPct val="90000"/>
        </a:lnSpc>
        <a:spcBef>
          <a:spcPts val="1800"/>
        </a:spcBef>
        <a:buClr>
          <a:schemeClr val="tx1"/>
        </a:buClr>
        <a:buSzPct val="80000"/>
        <a:buFont typeface="Arial" pitchFamily="34" charset="0"/>
        <a:buChar char="•"/>
        <a:defRPr lang="zh-TW" sz="2800" kern="1200">
          <a:solidFill>
            <a:schemeClr val="tx1"/>
          </a:solidFill>
          <a:latin typeface="微軟正黑體" panose="020B0604030504040204" pitchFamily="34" charset="-120"/>
          <a:ea typeface="微軟正黑體" panose="020B0604030504040204" pitchFamily="34" charset="-120"/>
          <a:cs typeface="+mn-cs"/>
        </a:defRPr>
      </a:lvl1pPr>
      <a:lvl2pPr marL="615950" indent="-285750" algn="l" defTabSz="914400" rtl="0" eaLnBrk="1" latinLnBrk="0" hangingPunct="1">
        <a:lnSpc>
          <a:spcPct val="90000"/>
        </a:lnSpc>
        <a:spcBef>
          <a:spcPts val="600"/>
        </a:spcBef>
        <a:buSzPct val="80000"/>
        <a:buFont typeface="Corbel" pitchFamily="34" charset="0"/>
        <a:buChar char="–"/>
        <a:defRPr lang="zh-TW" sz="2400" kern="1200">
          <a:solidFill>
            <a:schemeClr val="tx1"/>
          </a:solidFill>
          <a:latin typeface="微軟正黑體" panose="020B0604030504040204" pitchFamily="34" charset="-120"/>
          <a:ea typeface="微軟正黑體" panose="020B0604030504040204" pitchFamily="34" charset="-120"/>
          <a:cs typeface="+mn-cs"/>
        </a:defRPr>
      </a:lvl2pPr>
      <a:lvl3pPr marL="996696" indent="-228600" algn="l" defTabSz="914400" rtl="0" eaLnBrk="1" latinLnBrk="0" hangingPunct="1">
        <a:lnSpc>
          <a:spcPct val="90000"/>
        </a:lnSpc>
        <a:spcBef>
          <a:spcPts val="600"/>
        </a:spcBef>
        <a:buClr>
          <a:schemeClr val="tx1"/>
        </a:buClr>
        <a:buSzPct val="80000"/>
        <a:buFont typeface="Arial" pitchFamily="34" charset="0"/>
        <a:buChar char="•"/>
        <a:defRPr lang="zh-TW" sz="2000" kern="1200">
          <a:solidFill>
            <a:schemeClr val="tx1"/>
          </a:solidFill>
          <a:latin typeface="微軟正黑體" panose="020B0604030504040204" pitchFamily="34" charset="-120"/>
          <a:ea typeface="微軟正黑體" panose="020B0604030504040204" pitchFamily="34" charset="-120"/>
          <a:cs typeface="+mn-cs"/>
        </a:defRPr>
      </a:lvl3pPr>
      <a:lvl4pPr marL="1380744" indent="-283464" algn="l" defTabSz="914400" rtl="0" eaLnBrk="1" latinLnBrk="0" hangingPunct="1">
        <a:lnSpc>
          <a:spcPct val="90000"/>
        </a:lnSpc>
        <a:spcBef>
          <a:spcPts val="600"/>
        </a:spcBef>
        <a:buFont typeface="Corbel" pitchFamily="34" charset="0"/>
        <a:buChar char="–"/>
        <a:defRPr lang="zh-TW" sz="1800" kern="1200">
          <a:solidFill>
            <a:schemeClr val="tx1"/>
          </a:solidFill>
          <a:latin typeface="微軟正黑體" panose="020B0604030504040204" pitchFamily="34" charset="-120"/>
          <a:ea typeface="微軟正黑體" panose="020B0604030504040204" pitchFamily="34" charset="-120"/>
          <a:cs typeface="+mn-cs"/>
        </a:defRPr>
      </a:lvl4pPr>
      <a:lvl5pPr marL="1764792" indent="-228600" algn="l" defTabSz="914400" rtl="0" eaLnBrk="1" latinLnBrk="0" hangingPunct="1">
        <a:lnSpc>
          <a:spcPct val="90000"/>
        </a:lnSpc>
        <a:spcBef>
          <a:spcPts val="600"/>
        </a:spcBef>
        <a:buClr>
          <a:schemeClr val="tx1"/>
        </a:buClr>
        <a:buSzPct val="80000"/>
        <a:buFont typeface="Arial" pitchFamily="34" charset="0"/>
        <a:buChar char="•"/>
        <a:defRPr lang="zh-TW" sz="1800" kern="1200">
          <a:solidFill>
            <a:schemeClr val="tx1"/>
          </a:solidFill>
          <a:latin typeface="微軟正黑體" panose="020B0604030504040204" pitchFamily="34" charset="-120"/>
          <a:ea typeface="微軟正黑體" panose="020B0604030504040204" pitchFamily="34" charset="-120"/>
          <a:cs typeface="+mn-cs"/>
        </a:defRPr>
      </a:lvl5pPr>
      <a:lvl6pPr marL="2148840" indent="-283464" algn="l" defTabSz="914400" rtl="0" eaLnBrk="1" latinLnBrk="0" hangingPunct="1">
        <a:lnSpc>
          <a:spcPct val="90000"/>
        </a:lnSpc>
        <a:spcBef>
          <a:spcPts val="600"/>
        </a:spcBef>
        <a:buFont typeface="Corbel" pitchFamily="34" charset="0"/>
        <a:buChar char="–"/>
        <a:defRPr lang="zh-TW" sz="1800" kern="1200" baseline="0">
          <a:solidFill>
            <a:schemeClr val="tx1"/>
          </a:solidFill>
          <a:latin typeface="+mn-lt"/>
          <a:ea typeface="+mn-ea"/>
          <a:cs typeface="+mn-cs"/>
        </a:defRPr>
      </a:lvl6pPr>
      <a:lvl7pPr marL="2532888" indent="-228600" algn="l" defTabSz="914400" rtl="0" eaLnBrk="1" latinLnBrk="0" hangingPunct="1">
        <a:lnSpc>
          <a:spcPct val="90000"/>
        </a:lnSpc>
        <a:spcBef>
          <a:spcPts val="600"/>
        </a:spcBef>
        <a:buSzPct val="80000"/>
        <a:buFont typeface="Arial" pitchFamily="34" charset="0"/>
        <a:buChar char="•"/>
        <a:defRPr lang="zh-TW" sz="1800" kern="1200" baseline="0">
          <a:solidFill>
            <a:schemeClr val="tx1"/>
          </a:solidFill>
          <a:latin typeface="+mn-lt"/>
          <a:ea typeface="+mn-ea"/>
          <a:cs typeface="+mn-cs"/>
        </a:defRPr>
      </a:lvl7pPr>
      <a:lvl8pPr marL="2916936" indent="-283464" algn="l" defTabSz="914400" rtl="0" eaLnBrk="1" latinLnBrk="0" hangingPunct="1">
        <a:lnSpc>
          <a:spcPct val="90000"/>
        </a:lnSpc>
        <a:spcBef>
          <a:spcPts val="600"/>
        </a:spcBef>
        <a:buFont typeface="Corbel" pitchFamily="34" charset="0"/>
        <a:buChar char="–"/>
        <a:defRPr lang="zh-TW" sz="1800" kern="1200" baseline="0">
          <a:solidFill>
            <a:schemeClr val="tx1"/>
          </a:solidFill>
          <a:latin typeface="+mn-lt"/>
          <a:ea typeface="+mn-ea"/>
          <a:cs typeface="+mn-cs"/>
        </a:defRPr>
      </a:lvl8pPr>
      <a:lvl9pPr marL="3300984" indent="-228600" algn="l" defTabSz="914400" rtl="0" eaLnBrk="1" latinLnBrk="0" hangingPunct="1">
        <a:lnSpc>
          <a:spcPct val="90000"/>
        </a:lnSpc>
        <a:spcBef>
          <a:spcPts val="600"/>
        </a:spcBef>
        <a:buSzPct val="80000"/>
        <a:buFont typeface="Arial" pitchFamily="34" charset="0"/>
        <a:buChar char="•"/>
        <a:defRPr lang="zh-TW" sz="1800" kern="1200">
          <a:solidFill>
            <a:schemeClr val="tx1"/>
          </a:solidFill>
          <a:latin typeface="+mn-lt"/>
          <a:ea typeface="+mn-ea"/>
          <a:cs typeface="+mn-cs"/>
        </a:defRPr>
      </a:lvl9pPr>
    </p:bodyStyle>
    <p:otherStyle>
      <a:defPPr>
        <a:defRPr lang="zh-TW"/>
      </a:defPPr>
      <a:lvl1pPr marL="0" algn="l" defTabSz="914400" rtl="0" eaLnBrk="1" latinLnBrk="0" hangingPunct="1">
        <a:defRPr lang="zh-TW" sz="1800" kern="1200">
          <a:solidFill>
            <a:schemeClr val="tx1"/>
          </a:solidFill>
          <a:latin typeface="+mn-lt"/>
          <a:ea typeface="+mn-ea"/>
          <a:cs typeface="+mn-cs"/>
        </a:defRPr>
      </a:lvl1pPr>
      <a:lvl2pPr marL="457200" algn="l" defTabSz="914400" rtl="0" eaLnBrk="1" latinLnBrk="0" hangingPunct="1">
        <a:defRPr lang="zh-TW" sz="1800" kern="1200">
          <a:solidFill>
            <a:schemeClr val="tx1"/>
          </a:solidFill>
          <a:latin typeface="+mn-lt"/>
          <a:ea typeface="+mn-ea"/>
          <a:cs typeface="+mn-cs"/>
        </a:defRPr>
      </a:lvl2pPr>
      <a:lvl3pPr marL="914400" algn="l" defTabSz="914400" rtl="0" eaLnBrk="1" latinLnBrk="0" hangingPunct="1">
        <a:defRPr lang="zh-TW" sz="1800" kern="1200">
          <a:solidFill>
            <a:schemeClr val="tx1"/>
          </a:solidFill>
          <a:latin typeface="+mn-lt"/>
          <a:ea typeface="+mn-ea"/>
          <a:cs typeface="+mn-cs"/>
        </a:defRPr>
      </a:lvl3pPr>
      <a:lvl4pPr marL="1371600" algn="l" defTabSz="914400" rtl="0" eaLnBrk="1" latinLnBrk="0" hangingPunct="1">
        <a:defRPr lang="zh-TW" sz="1800" kern="1200">
          <a:solidFill>
            <a:schemeClr val="tx1"/>
          </a:solidFill>
          <a:latin typeface="+mn-lt"/>
          <a:ea typeface="+mn-ea"/>
          <a:cs typeface="+mn-cs"/>
        </a:defRPr>
      </a:lvl4pPr>
      <a:lvl5pPr marL="1828800" algn="l" defTabSz="914400" rtl="0" eaLnBrk="1" latinLnBrk="0" hangingPunct="1">
        <a:defRPr lang="zh-TW" sz="1800" kern="1200">
          <a:solidFill>
            <a:schemeClr val="tx1"/>
          </a:solidFill>
          <a:latin typeface="+mn-lt"/>
          <a:ea typeface="+mn-ea"/>
          <a:cs typeface="+mn-cs"/>
        </a:defRPr>
      </a:lvl5pPr>
      <a:lvl6pPr marL="2286000" algn="l" defTabSz="914400" rtl="0" eaLnBrk="1" latinLnBrk="0" hangingPunct="1">
        <a:defRPr lang="zh-TW" sz="1800" kern="1200">
          <a:solidFill>
            <a:schemeClr val="tx1"/>
          </a:solidFill>
          <a:latin typeface="+mn-lt"/>
          <a:ea typeface="+mn-ea"/>
          <a:cs typeface="+mn-cs"/>
        </a:defRPr>
      </a:lvl6pPr>
      <a:lvl7pPr marL="2743200" algn="l" defTabSz="914400" rtl="0" eaLnBrk="1" latinLnBrk="0" hangingPunct="1">
        <a:defRPr lang="zh-TW" sz="1800" kern="1200">
          <a:solidFill>
            <a:schemeClr val="tx1"/>
          </a:solidFill>
          <a:latin typeface="+mn-lt"/>
          <a:ea typeface="+mn-ea"/>
          <a:cs typeface="+mn-cs"/>
        </a:defRPr>
      </a:lvl7pPr>
      <a:lvl8pPr marL="3200400" algn="l" defTabSz="914400" rtl="0" eaLnBrk="1" latinLnBrk="0" hangingPunct="1">
        <a:defRPr lang="zh-TW" sz="1800" kern="1200">
          <a:solidFill>
            <a:schemeClr val="tx1"/>
          </a:solidFill>
          <a:latin typeface="+mn-lt"/>
          <a:ea typeface="+mn-ea"/>
          <a:cs typeface="+mn-cs"/>
        </a:defRPr>
      </a:lvl8pPr>
      <a:lvl9pPr marL="3657600" algn="l" defTabSz="914400" rtl="0" eaLnBrk="1" latinLnBrk="0" hangingPunct="1">
        <a:defRPr lang="zh-TW"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405780" y="685801"/>
            <a:ext cx="4164633" cy="4724399"/>
          </a:xfrm>
        </p:spPr>
        <p:txBody>
          <a:bodyPr>
            <a:normAutofit/>
          </a:bodyPr>
          <a:lstStyle/>
          <a:p>
            <a:r>
              <a:rPr lang="en-US" altLang="zh-TW" sz="3000" b="1" dirty="0" smtClean="0"/>
              <a:t>105</a:t>
            </a:r>
            <a:r>
              <a:rPr lang="zh-TW" altLang="en-US" sz="3000" b="1" dirty="0" smtClean="0"/>
              <a:t>年度結合大專校院辦理就業服務補助計畫</a:t>
            </a:r>
            <a:endParaRPr lang="zh-TW" sz="3000" b="1" dirty="0"/>
          </a:p>
        </p:txBody>
      </p:sp>
      <p:sp>
        <p:nvSpPr>
          <p:cNvPr id="3" name="副標題 2"/>
          <p:cNvSpPr>
            <a:spLocks noGrp="1"/>
          </p:cNvSpPr>
          <p:nvPr>
            <p:ph type="subTitle" idx="1"/>
          </p:nvPr>
        </p:nvSpPr>
        <p:spPr>
          <a:xfrm>
            <a:off x="405780" y="5410200"/>
            <a:ext cx="3962400" cy="762000"/>
          </a:xfrm>
        </p:spPr>
        <p:txBody>
          <a:bodyPr>
            <a:normAutofit/>
          </a:bodyPr>
          <a:lstStyle/>
          <a:p>
            <a:r>
              <a:rPr lang="zh-TW" altLang="en-US" dirty="0" smtClean="0"/>
              <a:t>申請說</a:t>
            </a:r>
            <a:r>
              <a:rPr lang="zh-TW" altLang="en-US" dirty="0"/>
              <a:t>明</a:t>
            </a:r>
            <a:endParaRPr lang="zh-TW" dirty="0"/>
          </a:p>
        </p:txBody>
      </p:sp>
    </p:spTree>
    <p:extLst>
      <p:ext uri="{BB962C8B-B14F-4D97-AF65-F5344CB8AC3E}">
        <p14:creationId xmlns:p14="http://schemas.microsoft.com/office/powerpoint/2010/main" val="344080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53852" y="836712"/>
            <a:ext cx="10971372" cy="1066800"/>
          </a:xfrm>
        </p:spPr>
        <p:txBody>
          <a:bodyPr/>
          <a:lstStyle/>
          <a:p>
            <a:r>
              <a:rPr lang="zh-TW" altLang="en-US" b="1" dirty="0" smtClean="0"/>
              <a:t>申請</a:t>
            </a:r>
            <a:r>
              <a:rPr lang="zh-TW" altLang="en-US" b="1" dirty="0"/>
              <a:t>項目</a:t>
            </a:r>
          </a:p>
        </p:txBody>
      </p:sp>
      <p:sp>
        <p:nvSpPr>
          <p:cNvPr id="3" name="內容版面配置區 2"/>
          <p:cNvSpPr>
            <a:spLocks noGrp="1"/>
          </p:cNvSpPr>
          <p:nvPr>
            <p:ph idx="1"/>
          </p:nvPr>
        </p:nvSpPr>
        <p:spPr>
          <a:xfrm>
            <a:off x="837828" y="2060848"/>
            <a:ext cx="10287000" cy="4190999"/>
          </a:xfrm>
        </p:spPr>
        <p:txBody>
          <a:bodyPr/>
          <a:lstStyle/>
          <a:p>
            <a:pPr>
              <a:buFont typeface="Wingdings" panose="05000000000000000000" pitchFamily="2" charset="2"/>
              <a:buChar char="Ø"/>
            </a:pPr>
            <a:r>
              <a:rPr lang="zh-TW" altLang="en-US" dirty="0" smtClean="0"/>
              <a:t>座談會與講座</a:t>
            </a:r>
            <a:endParaRPr lang="en-US" altLang="zh-TW" dirty="0" smtClean="0"/>
          </a:p>
          <a:p>
            <a:pPr>
              <a:buFont typeface="Wingdings" panose="05000000000000000000" pitchFamily="2" charset="2"/>
              <a:buChar char="Ø"/>
            </a:pPr>
            <a:r>
              <a:rPr lang="zh-TW" altLang="en-US" dirty="0"/>
              <a:t>參</a:t>
            </a:r>
            <a:r>
              <a:rPr lang="zh-TW" altLang="en-US" dirty="0" smtClean="0"/>
              <a:t>訪活動</a:t>
            </a:r>
            <a:endParaRPr lang="en-US" altLang="zh-TW" dirty="0" smtClean="0"/>
          </a:p>
          <a:p>
            <a:pPr>
              <a:buFont typeface="Wingdings" panose="05000000000000000000" pitchFamily="2" charset="2"/>
              <a:buChar char="Ø"/>
            </a:pPr>
            <a:r>
              <a:rPr lang="zh-TW" altLang="en-US" dirty="0" smtClean="0"/>
              <a:t>就業促進課</a:t>
            </a:r>
            <a:r>
              <a:rPr lang="zh-TW" altLang="en-US" dirty="0"/>
              <a:t>程</a:t>
            </a:r>
          </a:p>
        </p:txBody>
      </p:sp>
    </p:spTree>
    <p:extLst>
      <p:ext uri="{BB962C8B-B14F-4D97-AF65-F5344CB8AC3E}">
        <p14:creationId xmlns:p14="http://schemas.microsoft.com/office/powerpoint/2010/main" val="663417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標題 12"/>
          <p:cNvSpPr>
            <a:spLocks noGrp="1"/>
          </p:cNvSpPr>
          <p:nvPr>
            <p:ph type="title"/>
          </p:nvPr>
        </p:nvSpPr>
        <p:spPr>
          <a:xfrm>
            <a:off x="837828" y="548680"/>
            <a:ext cx="10971372" cy="1066800"/>
          </a:xfrm>
        </p:spPr>
        <p:txBody>
          <a:bodyPr/>
          <a:lstStyle/>
          <a:p>
            <a:r>
              <a:rPr lang="zh-TW" altLang="en-US" dirty="0" smtClean="0"/>
              <a:t>系所申請項目</a:t>
            </a:r>
            <a:endParaRPr lang="zh-TW" dirty="0"/>
          </a:p>
        </p:txBody>
      </p:sp>
      <p:sp>
        <p:nvSpPr>
          <p:cNvPr id="14" name="內容版面配置區 13"/>
          <p:cNvSpPr>
            <a:spLocks noGrp="1"/>
          </p:cNvSpPr>
          <p:nvPr>
            <p:ph idx="1"/>
          </p:nvPr>
        </p:nvSpPr>
        <p:spPr>
          <a:xfrm>
            <a:off x="837828" y="1916832"/>
            <a:ext cx="10287000" cy="4190999"/>
          </a:xfrm>
        </p:spPr>
        <p:txBody>
          <a:bodyPr/>
          <a:lstStyle/>
          <a:p>
            <a:pPr>
              <a:buFont typeface="Wingdings" panose="05000000000000000000" pitchFamily="2" charset="2"/>
              <a:buChar char="Ø"/>
            </a:pPr>
            <a:r>
              <a:rPr lang="zh-TW" altLang="en-US" dirty="0" smtClean="0"/>
              <a:t>座談會與講座</a:t>
            </a:r>
            <a:endParaRPr lang="en-US" altLang="zh-TW" dirty="0" smtClean="0"/>
          </a:p>
          <a:p>
            <a:endParaRPr lang="zh-TW" dirty="0"/>
          </a:p>
        </p:txBody>
      </p:sp>
      <p:graphicFrame>
        <p:nvGraphicFramePr>
          <p:cNvPr id="2" name="表格 1"/>
          <p:cNvGraphicFramePr>
            <a:graphicFrameLocks noGrp="1"/>
          </p:cNvGraphicFramePr>
          <p:nvPr>
            <p:extLst>
              <p:ext uri="{D42A27DB-BD31-4B8C-83A1-F6EECF244321}">
                <p14:modId xmlns:p14="http://schemas.microsoft.com/office/powerpoint/2010/main" val="2085752039"/>
              </p:ext>
            </p:extLst>
          </p:nvPr>
        </p:nvGraphicFramePr>
        <p:xfrm>
          <a:off x="1125860" y="2708920"/>
          <a:ext cx="10441161" cy="3168352"/>
        </p:xfrm>
        <a:graphic>
          <a:graphicData uri="http://schemas.openxmlformats.org/drawingml/2006/table">
            <a:tbl>
              <a:tblPr firstRow="1" bandRow="1">
                <a:tableStyleId>{5C22544A-7EE6-4342-B048-85BDC9FD1C3A}</a:tableStyleId>
              </a:tblPr>
              <a:tblGrid>
                <a:gridCol w="2376264"/>
                <a:gridCol w="2808312"/>
                <a:gridCol w="5256585"/>
              </a:tblGrid>
              <a:tr h="419042">
                <a:tc>
                  <a:txBody>
                    <a:bodyPr/>
                    <a:lstStyle/>
                    <a:p>
                      <a:pPr algn="ctr"/>
                      <a:r>
                        <a:rPr lang="zh-TW" altLang="en-US" dirty="0" smtClean="0">
                          <a:latin typeface="微軟正黑體" panose="020B0604030504040204" pitchFamily="34" charset="-120"/>
                          <a:ea typeface="微軟正黑體" panose="020B0604030504040204" pitchFamily="34" charset="-120"/>
                        </a:rPr>
                        <a:t>項目內容</a:t>
                      </a:r>
                      <a:endParaRPr lang="zh-TW" altLang="en-US" dirty="0">
                        <a:latin typeface="微軟正黑體" panose="020B0604030504040204" pitchFamily="34" charset="-120"/>
                        <a:ea typeface="微軟正黑體" panose="020B0604030504040204" pitchFamily="34" charset="-120"/>
                      </a:endParaRPr>
                    </a:p>
                  </a:txBody>
                  <a:tcPr/>
                </a:tc>
                <a:tc>
                  <a:txBody>
                    <a:bodyPr/>
                    <a:lstStyle/>
                    <a:p>
                      <a:pPr algn="ctr"/>
                      <a:r>
                        <a:rPr lang="zh-TW" altLang="en-US" dirty="0" smtClean="0">
                          <a:latin typeface="微軟正黑體" panose="020B0604030504040204" pitchFamily="34" charset="-120"/>
                          <a:ea typeface="微軟正黑體" panose="020B0604030504040204" pitchFamily="34" charset="-120"/>
                        </a:rPr>
                        <a:t>補助上限</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每場</a:t>
                      </a:r>
                      <a:r>
                        <a:rPr lang="en-US" altLang="zh-TW" dirty="0" smtClean="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a:txBody>
                  <a:tcPr/>
                </a:tc>
                <a:tc>
                  <a:txBody>
                    <a:bodyPr/>
                    <a:lstStyle/>
                    <a:p>
                      <a:pPr algn="ctr"/>
                      <a:r>
                        <a:rPr lang="zh-TW" altLang="en-US" dirty="0" smtClean="0">
                          <a:latin typeface="微軟正黑體" panose="020B0604030504040204" pitchFamily="34" charset="-120"/>
                          <a:ea typeface="微軟正黑體" panose="020B0604030504040204" pitchFamily="34" charset="-120"/>
                        </a:rPr>
                        <a:t>備註</a:t>
                      </a:r>
                      <a:endParaRPr lang="zh-TW" altLang="en-US" dirty="0">
                        <a:latin typeface="微軟正黑體" panose="020B0604030504040204" pitchFamily="34" charset="-120"/>
                        <a:ea typeface="微軟正黑體" panose="020B0604030504040204" pitchFamily="34" charset="-120"/>
                      </a:endParaRPr>
                    </a:p>
                  </a:txBody>
                  <a:tcPr/>
                </a:tc>
              </a:tr>
              <a:tr h="830350">
                <a:tc>
                  <a:txBody>
                    <a:bodyPr/>
                    <a:lstStyle/>
                    <a:p>
                      <a:r>
                        <a:rPr lang="en-US" altLang="zh-TW" dirty="0" smtClean="0">
                          <a:latin typeface="微軟正黑體" panose="020B0604030504040204" pitchFamily="34" charset="-120"/>
                          <a:ea typeface="微軟正黑體" panose="020B0604030504040204" pitchFamily="34" charset="-120"/>
                        </a:rPr>
                        <a:t>1.</a:t>
                      </a:r>
                      <a:r>
                        <a:rPr lang="zh-TW" altLang="en-US" dirty="0" smtClean="0">
                          <a:latin typeface="微軟正黑體" panose="020B0604030504040204" pitchFamily="34" charset="-120"/>
                          <a:ea typeface="微軟正黑體" panose="020B0604030504040204" pitchFamily="34" charset="-120"/>
                        </a:rPr>
                        <a:t>就業講座</a:t>
                      </a:r>
                      <a:endParaRPr lang="zh-TW" altLang="en-US" dirty="0">
                        <a:latin typeface="微軟正黑體" panose="020B0604030504040204" pitchFamily="34" charset="-120"/>
                        <a:ea typeface="微軟正黑體" panose="020B0604030504040204" pitchFamily="34" charset="-120"/>
                      </a:endParaRPr>
                    </a:p>
                  </a:txBody>
                  <a:tcPr anchor="ctr"/>
                </a:tc>
                <a:tc rowSpan="3">
                  <a:txBody>
                    <a:bodyPr/>
                    <a:lstStyle/>
                    <a:p>
                      <a:pPr algn="ctr"/>
                      <a:r>
                        <a:rPr lang="en-US" altLang="zh-TW" dirty="0" smtClean="0">
                          <a:latin typeface="微軟正黑體" panose="020B0604030504040204" pitchFamily="34" charset="-120"/>
                          <a:ea typeface="微軟正黑體" panose="020B0604030504040204" pitchFamily="34" charset="-120"/>
                        </a:rPr>
                        <a:t>15,000</a:t>
                      </a:r>
                      <a:r>
                        <a:rPr lang="zh-TW" altLang="en-US" dirty="0" smtClean="0">
                          <a:latin typeface="微軟正黑體" panose="020B0604030504040204" pitchFamily="34" charset="-120"/>
                          <a:ea typeface="微軟正黑體" panose="020B0604030504040204" pitchFamily="34" charset="-120"/>
                        </a:rPr>
                        <a:t>元</a:t>
                      </a:r>
                      <a:endParaRPr lang="zh-TW" altLang="en-US" dirty="0">
                        <a:latin typeface="微軟正黑體" panose="020B0604030504040204" pitchFamily="34" charset="-120"/>
                        <a:ea typeface="微軟正黑體" panose="020B0604030504040204" pitchFamily="34" charset="-120"/>
                      </a:endParaRPr>
                    </a:p>
                  </a:txBody>
                  <a:tcPr anchor="ctr"/>
                </a:tc>
                <a:tc rowSpan="3">
                  <a:txBody>
                    <a:bodyPr/>
                    <a:lstStyle/>
                    <a:p>
                      <a:r>
                        <a:rPr lang="en-US" altLang="zh-TW" sz="1800" kern="1200" dirty="0" smtClean="0">
                          <a:solidFill>
                            <a:schemeClr val="dk1"/>
                          </a:solidFill>
                          <a:effectLst/>
                          <a:latin typeface="微軟正黑體" panose="020B0604030504040204" pitchFamily="34" charset="-120"/>
                          <a:ea typeface="微軟正黑體" panose="020B0604030504040204" pitchFamily="34" charset="-120"/>
                          <a:cs typeface="+mn-cs"/>
                        </a:rPr>
                        <a:t>1.</a:t>
                      </a:r>
                      <a:r>
                        <a:rPr lang="zh-TW" altLang="zh-TW" sz="1800" kern="1200" dirty="0" smtClean="0">
                          <a:solidFill>
                            <a:schemeClr val="dk1"/>
                          </a:solidFill>
                          <a:effectLst/>
                          <a:latin typeface="微軟正黑體" panose="020B0604030504040204" pitchFamily="34" charset="-120"/>
                          <a:ea typeface="微軟正黑體" panose="020B0604030504040204" pitchFamily="34" charset="-120"/>
                          <a:cs typeface="+mn-cs"/>
                        </a:rPr>
                        <a:t>每場次參與人數</a:t>
                      </a:r>
                      <a:r>
                        <a:rPr lang="zh-TW" altLang="zh-TW" sz="1800" kern="1200" dirty="0" smtClean="0">
                          <a:solidFill>
                            <a:srgbClr val="FF0000"/>
                          </a:solidFill>
                          <a:effectLst/>
                          <a:latin typeface="微軟正黑體" panose="020B0604030504040204" pitchFamily="34" charset="-120"/>
                          <a:ea typeface="微軟正黑體" panose="020B0604030504040204" pitchFamily="34" charset="-120"/>
                          <a:cs typeface="+mn-cs"/>
                        </a:rPr>
                        <a:t>至少</a:t>
                      </a:r>
                      <a:r>
                        <a:rPr lang="en-US" altLang="zh-TW" sz="1800" kern="1200" dirty="0" smtClean="0">
                          <a:solidFill>
                            <a:srgbClr val="FF0000"/>
                          </a:solidFill>
                          <a:effectLst/>
                          <a:latin typeface="微軟正黑體" panose="020B0604030504040204" pitchFamily="34" charset="-120"/>
                          <a:ea typeface="微軟正黑體" panose="020B0604030504040204" pitchFamily="34" charset="-120"/>
                          <a:cs typeface="+mn-cs"/>
                        </a:rPr>
                        <a:t>30</a:t>
                      </a:r>
                      <a:r>
                        <a:rPr lang="zh-TW" altLang="zh-TW" sz="1800" kern="1200" dirty="0" smtClean="0">
                          <a:solidFill>
                            <a:srgbClr val="FF0000"/>
                          </a:solidFill>
                          <a:effectLst/>
                          <a:latin typeface="微軟正黑體" panose="020B0604030504040204" pitchFamily="34" charset="-120"/>
                          <a:ea typeface="微軟正黑體" panose="020B0604030504040204" pitchFamily="34" charset="-120"/>
                          <a:cs typeface="+mn-cs"/>
                        </a:rPr>
                        <a:t>人</a:t>
                      </a:r>
                      <a:r>
                        <a:rPr lang="en-US" altLang="zh-TW" sz="1800" kern="12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zh-TW" sz="1800" kern="1200" dirty="0" smtClean="0">
                          <a:solidFill>
                            <a:schemeClr val="dk1"/>
                          </a:solidFill>
                          <a:effectLst/>
                          <a:latin typeface="微軟正黑體" panose="020B0604030504040204" pitchFamily="34" charset="-120"/>
                          <a:ea typeface="微軟正黑體" panose="020B0604030504040204" pitchFamily="34" charset="-120"/>
                          <a:cs typeface="+mn-cs"/>
                        </a:rPr>
                        <a:t>工作人員除外</a:t>
                      </a:r>
                      <a:r>
                        <a:rPr lang="en-US" altLang="zh-TW" sz="1800" kern="12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zh-TW" sz="1800" kern="1200" dirty="0" smtClean="0">
                          <a:solidFill>
                            <a:schemeClr val="dk1"/>
                          </a:solidFill>
                          <a:effectLst/>
                          <a:latin typeface="微軟正黑體" panose="020B0604030504040204" pitchFamily="34" charset="-120"/>
                          <a:ea typeface="微軟正黑體" panose="020B0604030504040204" pitchFamily="34" charset="-120"/>
                          <a:cs typeface="+mn-cs"/>
                        </a:rPr>
                        <a:t>。</a:t>
                      </a:r>
                      <a:endParaRPr lang="en-US" altLang="zh-TW" sz="1800" kern="1200" dirty="0" smtClean="0">
                        <a:solidFill>
                          <a:schemeClr val="dk1"/>
                        </a:solidFill>
                        <a:effectLst/>
                        <a:latin typeface="微軟正黑體" panose="020B0604030504040204" pitchFamily="34" charset="-120"/>
                        <a:ea typeface="微軟正黑體" panose="020B0604030504040204" pitchFamily="34" charset="-120"/>
                        <a:cs typeface="+mn-cs"/>
                      </a:endParaRPr>
                    </a:p>
                    <a:p>
                      <a:endParaRPr lang="zh-TW" altLang="zh-TW" sz="1800" kern="1200" dirty="0" smtClean="0">
                        <a:solidFill>
                          <a:schemeClr val="dk1"/>
                        </a:solidFill>
                        <a:effectLst/>
                        <a:latin typeface="微軟正黑體" panose="020B0604030504040204" pitchFamily="34" charset="-120"/>
                        <a:ea typeface="微軟正黑體" panose="020B0604030504040204" pitchFamily="34" charset="-120"/>
                        <a:cs typeface="+mn-cs"/>
                      </a:endParaRPr>
                    </a:p>
                    <a:p>
                      <a:r>
                        <a:rPr lang="en-US" altLang="zh-TW" sz="1800" kern="1200" dirty="0" smtClean="0">
                          <a:solidFill>
                            <a:schemeClr val="dk1"/>
                          </a:solidFill>
                          <a:effectLst/>
                          <a:latin typeface="微軟正黑體" panose="020B0604030504040204" pitchFamily="34" charset="-120"/>
                          <a:ea typeface="微軟正黑體" panose="020B0604030504040204" pitchFamily="34" charset="-120"/>
                          <a:cs typeface="+mn-cs"/>
                        </a:rPr>
                        <a:t>2.</a:t>
                      </a:r>
                      <a:r>
                        <a:rPr lang="zh-TW"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補助項目包括講師鐘點費</a:t>
                      </a:r>
                      <a:r>
                        <a:rPr lang="en-US"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「講</a:t>
                      </a:r>
                      <a:r>
                        <a:rPr lang="en-US"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 </a:t>
                      </a:r>
                      <a:r>
                        <a:rPr lang="zh-TW"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座」單場補助最高</a:t>
                      </a:r>
                      <a:r>
                        <a:rPr lang="en-US"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3,200</a:t>
                      </a:r>
                      <a:r>
                        <a:rPr lang="zh-TW"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元</a:t>
                      </a:r>
                      <a:r>
                        <a:rPr lang="en-US"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即</a:t>
                      </a:r>
                      <a:r>
                        <a:rPr lang="en-US"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2 </a:t>
                      </a:r>
                      <a:r>
                        <a:rPr lang="zh-TW"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小時</a:t>
                      </a:r>
                      <a:r>
                        <a:rPr lang="en-US"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；「座談會」支給「出席 </a:t>
                      </a:r>
                      <a:r>
                        <a:rPr lang="en-US"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 </a:t>
                      </a:r>
                      <a:r>
                        <a:rPr lang="zh-TW"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費」，單場補助</a:t>
                      </a:r>
                      <a:r>
                        <a:rPr lang="en-US"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2,000</a:t>
                      </a:r>
                      <a:r>
                        <a:rPr lang="zh-TW"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元</a:t>
                      </a:r>
                      <a:r>
                        <a:rPr lang="en-US"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人為上</a:t>
                      </a:r>
                      <a:r>
                        <a:rPr lang="en-US"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 </a:t>
                      </a:r>
                      <a:r>
                        <a:rPr lang="zh-TW"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限，每場至少</a:t>
                      </a:r>
                      <a:r>
                        <a:rPr lang="en-US"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2</a:t>
                      </a:r>
                      <a:r>
                        <a:rPr lang="zh-TW"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小時，單場最多</a:t>
                      </a:r>
                      <a:r>
                        <a:rPr lang="en-US"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 </a:t>
                      </a:r>
                      <a:r>
                        <a:rPr lang="zh-TW"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補助</a:t>
                      </a:r>
                      <a:r>
                        <a:rPr lang="en-US"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2</a:t>
                      </a:r>
                      <a:r>
                        <a:rPr lang="zh-TW"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人</a:t>
                      </a:r>
                      <a:r>
                        <a:rPr lang="en-US"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、工作人員費、書籍</a:t>
                      </a:r>
                      <a:r>
                        <a:rPr lang="en-US"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 </a:t>
                      </a:r>
                      <a:r>
                        <a:rPr lang="zh-TW"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資料印製費、場地佈置費、餐</a:t>
                      </a:r>
                      <a:r>
                        <a:rPr lang="en-US"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 </a:t>
                      </a:r>
                      <a:r>
                        <a:rPr lang="zh-TW" altLang="zh-TW" sz="1800" u="sng" kern="1200" dirty="0" smtClean="0">
                          <a:solidFill>
                            <a:schemeClr val="dk1"/>
                          </a:solidFill>
                          <a:effectLst/>
                          <a:latin typeface="微軟正黑體" panose="020B0604030504040204" pitchFamily="34" charset="-120"/>
                          <a:ea typeface="微軟正黑體" panose="020B0604030504040204" pitchFamily="34" charset="-120"/>
                          <a:cs typeface="+mn-cs"/>
                        </a:rPr>
                        <a:t>費、及雜費等。</a:t>
                      </a:r>
                      <a:endParaRPr lang="zh-TW" altLang="en-US" dirty="0">
                        <a:latin typeface="微軟正黑體" panose="020B0604030504040204" pitchFamily="34" charset="-120"/>
                        <a:ea typeface="微軟正黑體" panose="020B0604030504040204" pitchFamily="34" charset="-120"/>
                      </a:endParaRPr>
                    </a:p>
                  </a:txBody>
                  <a:tcPr/>
                </a:tc>
              </a:tr>
              <a:tr h="830350">
                <a:tc>
                  <a:txBody>
                    <a:bodyPr/>
                    <a:lstStyle/>
                    <a:p>
                      <a:r>
                        <a:rPr lang="en-US" altLang="zh-TW" dirty="0" smtClean="0">
                          <a:latin typeface="微軟正黑體" panose="020B0604030504040204" pitchFamily="34" charset="-120"/>
                          <a:ea typeface="微軟正黑體" panose="020B0604030504040204" pitchFamily="34" charset="-120"/>
                        </a:rPr>
                        <a:t>2.</a:t>
                      </a:r>
                      <a:r>
                        <a:rPr lang="zh-TW" altLang="en-US" dirty="0" smtClean="0">
                          <a:latin typeface="微軟正黑體" panose="020B0604030504040204" pitchFamily="34" charset="-120"/>
                          <a:ea typeface="微軟正黑體" panose="020B0604030504040204" pitchFamily="34" charset="-120"/>
                        </a:rPr>
                        <a:t>雇主座談會</a:t>
                      </a:r>
                      <a:endParaRPr lang="zh-TW" altLang="en-US" dirty="0">
                        <a:latin typeface="微軟正黑體" panose="020B0604030504040204" pitchFamily="34" charset="-120"/>
                        <a:ea typeface="微軟正黑體" panose="020B0604030504040204" pitchFamily="34" charset="-120"/>
                      </a:endParaRPr>
                    </a:p>
                  </a:txBody>
                  <a:tcPr anchor="ctr"/>
                </a:tc>
                <a:tc vMerge="1">
                  <a:txBody>
                    <a:bodyPr/>
                    <a:lstStyle/>
                    <a:p>
                      <a:endParaRPr lang="zh-TW" altLang="en-US" dirty="0"/>
                    </a:p>
                  </a:txBody>
                  <a:tcPr/>
                </a:tc>
                <a:tc vMerge="1">
                  <a:txBody>
                    <a:bodyPr/>
                    <a:lstStyle/>
                    <a:p>
                      <a:endParaRPr lang="zh-TW" altLang="en-US" dirty="0"/>
                    </a:p>
                  </a:txBody>
                  <a:tcPr/>
                </a:tc>
              </a:tr>
              <a:tr h="1088610">
                <a:tc>
                  <a:txBody>
                    <a:bodyPr/>
                    <a:lstStyle/>
                    <a:p>
                      <a:r>
                        <a:rPr lang="en-US" altLang="zh-TW" dirty="0" smtClean="0">
                          <a:latin typeface="微軟正黑體" panose="020B0604030504040204" pitchFamily="34" charset="-120"/>
                          <a:ea typeface="微軟正黑體" panose="020B0604030504040204" pitchFamily="34" charset="-120"/>
                        </a:rPr>
                        <a:t>3.</a:t>
                      </a:r>
                      <a:r>
                        <a:rPr lang="zh-TW" altLang="en-US" dirty="0" smtClean="0">
                          <a:latin typeface="微軟正黑體" panose="020B0604030504040204" pitchFamily="34" charset="-120"/>
                          <a:ea typeface="微軟正黑體" panose="020B0604030504040204" pitchFamily="34" charset="-120"/>
                        </a:rPr>
                        <a:t>創業座談會</a:t>
                      </a:r>
                      <a:endParaRPr lang="zh-TW" altLang="en-US" dirty="0">
                        <a:latin typeface="微軟正黑體" panose="020B0604030504040204" pitchFamily="34" charset="-120"/>
                        <a:ea typeface="微軟正黑體" panose="020B0604030504040204" pitchFamily="34" charset="-120"/>
                      </a:endParaRPr>
                    </a:p>
                  </a:txBody>
                  <a:tcPr anchor="ctr"/>
                </a:tc>
                <a:tc vMerge="1">
                  <a:txBody>
                    <a:bodyPr/>
                    <a:lstStyle/>
                    <a:p>
                      <a:endParaRPr lang="zh-TW" altLang="en-US" dirty="0"/>
                    </a:p>
                  </a:txBody>
                  <a:tcPr/>
                </a:tc>
                <a:tc vMerge="1">
                  <a:txBody>
                    <a:bodyPr/>
                    <a:lstStyle/>
                    <a:p>
                      <a:endParaRPr lang="zh-TW" altLang="en-US" dirty="0"/>
                    </a:p>
                  </a:txBody>
                  <a:tcPr/>
                </a:tc>
              </a:tr>
            </a:tbl>
          </a:graphicData>
        </a:graphic>
      </p:graphicFrame>
    </p:spTree>
    <p:extLst>
      <p:ext uri="{BB962C8B-B14F-4D97-AF65-F5344CB8AC3E}">
        <p14:creationId xmlns:p14="http://schemas.microsoft.com/office/powerpoint/2010/main" val="1126723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標題 12"/>
          <p:cNvSpPr>
            <a:spLocks noGrp="1"/>
          </p:cNvSpPr>
          <p:nvPr>
            <p:ph type="title"/>
          </p:nvPr>
        </p:nvSpPr>
        <p:spPr>
          <a:xfrm>
            <a:off x="837828" y="260648"/>
            <a:ext cx="10971372" cy="1066800"/>
          </a:xfrm>
        </p:spPr>
        <p:txBody>
          <a:bodyPr/>
          <a:lstStyle/>
          <a:p>
            <a:r>
              <a:rPr lang="zh-TW" altLang="en-US" dirty="0" smtClean="0"/>
              <a:t>系所申請項目</a:t>
            </a:r>
            <a:endParaRPr lang="zh-TW" dirty="0"/>
          </a:p>
        </p:txBody>
      </p:sp>
      <p:sp>
        <p:nvSpPr>
          <p:cNvPr id="14" name="內容版面配置區 13"/>
          <p:cNvSpPr>
            <a:spLocks noGrp="1"/>
          </p:cNvSpPr>
          <p:nvPr>
            <p:ph idx="1"/>
          </p:nvPr>
        </p:nvSpPr>
        <p:spPr>
          <a:xfrm>
            <a:off x="837828" y="1484784"/>
            <a:ext cx="10287000" cy="4190999"/>
          </a:xfrm>
        </p:spPr>
        <p:txBody>
          <a:bodyPr/>
          <a:lstStyle/>
          <a:p>
            <a:pPr>
              <a:buFont typeface="Wingdings" panose="05000000000000000000" pitchFamily="2" charset="2"/>
              <a:buChar char="Ø"/>
            </a:pPr>
            <a:r>
              <a:rPr lang="zh-TW" altLang="en-US" dirty="0" smtClean="0"/>
              <a:t>參訪活動</a:t>
            </a:r>
            <a:endParaRPr lang="zh-TW" dirty="0"/>
          </a:p>
        </p:txBody>
      </p:sp>
      <p:graphicFrame>
        <p:nvGraphicFramePr>
          <p:cNvPr id="2" name="表格 1"/>
          <p:cNvGraphicFramePr>
            <a:graphicFrameLocks noGrp="1"/>
          </p:cNvGraphicFramePr>
          <p:nvPr>
            <p:extLst>
              <p:ext uri="{D42A27DB-BD31-4B8C-83A1-F6EECF244321}">
                <p14:modId xmlns:p14="http://schemas.microsoft.com/office/powerpoint/2010/main" val="1321549053"/>
              </p:ext>
            </p:extLst>
          </p:nvPr>
        </p:nvGraphicFramePr>
        <p:xfrm>
          <a:off x="909836" y="2132855"/>
          <a:ext cx="10945216" cy="4339341"/>
        </p:xfrm>
        <a:graphic>
          <a:graphicData uri="http://schemas.openxmlformats.org/drawingml/2006/table">
            <a:tbl>
              <a:tblPr firstRow="1" bandRow="1">
                <a:tableStyleId>{5C22544A-7EE6-4342-B048-85BDC9FD1C3A}</a:tableStyleId>
              </a:tblPr>
              <a:tblGrid>
                <a:gridCol w="2641949"/>
                <a:gridCol w="2721932"/>
                <a:gridCol w="5581335"/>
              </a:tblGrid>
              <a:tr h="407421">
                <a:tc>
                  <a:txBody>
                    <a:bodyPr/>
                    <a:lstStyle/>
                    <a:p>
                      <a:pPr algn="ctr"/>
                      <a:r>
                        <a:rPr lang="zh-TW" altLang="en-US" dirty="0" smtClean="0">
                          <a:latin typeface="微軟正黑體" panose="020B0604030504040204" pitchFamily="34" charset="-120"/>
                          <a:ea typeface="微軟正黑體" panose="020B0604030504040204" pitchFamily="34" charset="-120"/>
                        </a:rPr>
                        <a:t>項目內容</a:t>
                      </a:r>
                      <a:endParaRPr lang="zh-TW" altLang="en-US" dirty="0">
                        <a:latin typeface="微軟正黑體" panose="020B0604030504040204" pitchFamily="34" charset="-120"/>
                        <a:ea typeface="微軟正黑體" panose="020B0604030504040204" pitchFamily="34" charset="-120"/>
                      </a:endParaRPr>
                    </a:p>
                  </a:txBody>
                  <a:tcPr/>
                </a:tc>
                <a:tc>
                  <a:txBody>
                    <a:bodyPr/>
                    <a:lstStyle/>
                    <a:p>
                      <a:pPr algn="ctr"/>
                      <a:r>
                        <a:rPr lang="zh-TW" altLang="en-US" dirty="0" smtClean="0">
                          <a:latin typeface="微軟正黑體" panose="020B0604030504040204" pitchFamily="34" charset="-120"/>
                          <a:ea typeface="微軟正黑體" panose="020B0604030504040204" pitchFamily="34" charset="-120"/>
                        </a:rPr>
                        <a:t>補助上限</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每場</a:t>
                      </a:r>
                      <a:r>
                        <a:rPr lang="en-US" altLang="zh-TW" dirty="0" smtClean="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a:txBody>
                  <a:tcPr/>
                </a:tc>
                <a:tc>
                  <a:txBody>
                    <a:bodyPr/>
                    <a:lstStyle/>
                    <a:p>
                      <a:pPr algn="ctr"/>
                      <a:r>
                        <a:rPr lang="zh-TW" altLang="en-US" dirty="0" smtClean="0">
                          <a:latin typeface="微軟正黑體" panose="020B0604030504040204" pitchFamily="34" charset="-120"/>
                          <a:ea typeface="微軟正黑體" panose="020B0604030504040204" pitchFamily="34" charset="-120"/>
                        </a:rPr>
                        <a:t>備註</a:t>
                      </a:r>
                      <a:endParaRPr lang="zh-TW" altLang="en-US" dirty="0">
                        <a:latin typeface="微軟正黑體" panose="020B0604030504040204" pitchFamily="34" charset="-120"/>
                        <a:ea typeface="微軟正黑體" panose="020B0604030504040204" pitchFamily="34" charset="-120"/>
                      </a:endParaRPr>
                    </a:p>
                  </a:txBody>
                  <a:tcPr/>
                </a:tc>
              </a:tr>
              <a:tr h="767045">
                <a:tc>
                  <a:txBody>
                    <a:bodyPr/>
                    <a:lstStyle/>
                    <a:p>
                      <a:r>
                        <a:rPr lang="en-US" altLang="zh-TW" dirty="0" smtClean="0">
                          <a:latin typeface="微軟正黑體" panose="020B0604030504040204" pitchFamily="34" charset="-120"/>
                          <a:ea typeface="微軟正黑體" panose="020B0604030504040204" pitchFamily="34" charset="-120"/>
                        </a:rPr>
                        <a:t>1.</a:t>
                      </a:r>
                      <a:r>
                        <a:rPr lang="zh-TW" altLang="en-US" dirty="0" smtClean="0">
                          <a:latin typeface="微軟正黑體" panose="020B0604030504040204" pitchFamily="34" charset="-120"/>
                          <a:ea typeface="微軟正黑體" panose="020B0604030504040204" pitchFamily="34" charset="-120"/>
                        </a:rPr>
                        <a:t>企業職場參訪</a:t>
                      </a:r>
                      <a:endParaRPr lang="zh-TW" altLang="en-US" dirty="0">
                        <a:latin typeface="微軟正黑體" panose="020B0604030504040204" pitchFamily="34" charset="-120"/>
                        <a:ea typeface="微軟正黑體" panose="020B0604030504040204" pitchFamily="34" charset="-120"/>
                      </a:endParaRPr>
                    </a:p>
                  </a:txBody>
                  <a:tcPr anchor="ctr"/>
                </a:tc>
                <a:tc rowSpan="3">
                  <a:txBody>
                    <a:bodyPr/>
                    <a:lstStyle/>
                    <a:p>
                      <a:pPr algn="ctr"/>
                      <a:r>
                        <a:rPr lang="en-US" altLang="zh-TW" dirty="0" smtClean="0">
                          <a:latin typeface="微軟正黑體" panose="020B0604030504040204" pitchFamily="34" charset="-120"/>
                          <a:ea typeface="微軟正黑體" panose="020B0604030504040204" pitchFamily="34" charset="-120"/>
                        </a:rPr>
                        <a:t>100,000</a:t>
                      </a:r>
                      <a:r>
                        <a:rPr lang="zh-TW" altLang="en-US" dirty="0" smtClean="0">
                          <a:latin typeface="微軟正黑體" panose="020B0604030504040204" pitchFamily="34" charset="-120"/>
                          <a:ea typeface="微軟正黑體" panose="020B0604030504040204" pitchFamily="34" charset="-120"/>
                        </a:rPr>
                        <a:t>元</a:t>
                      </a:r>
                      <a:endParaRPr lang="zh-TW" altLang="en-US" dirty="0">
                        <a:latin typeface="微軟正黑體" panose="020B0604030504040204" pitchFamily="34" charset="-120"/>
                        <a:ea typeface="微軟正黑體" panose="020B0604030504040204" pitchFamily="34" charset="-120"/>
                      </a:endParaRPr>
                    </a:p>
                  </a:txBody>
                  <a:tcPr anchor="ct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1.</a:t>
                      </a:r>
                      <a:r>
                        <a:rPr lang="zh-TW" altLang="en-US" sz="1400" kern="1200" dirty="0" smtClean="0">
                          <a:solidFill>
                            <a:schemeClr val="dk1"/>
                          </a:solidFill>
                          <a:effectLst/>
                          <a:latin typeface="微軟正黑體" panose="020B0604030504040204" pitchFamily="34" charset="-120"/>
                          <a:ea typeface="微軟正黑體" panose="020B0604030504040204" pitchFamily="34" charset="-120"/>
                          <a:cs typeface="+mn-cs"/>
                        </a:rPr>
                        <a:t>  </a:t>
                      </a:r>
                      <a:r>
                        <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 1</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日參訪活動（可當日來回為原則</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en-US" sz="1400" kern="12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每場次參與人數</a:t>
                      </a:r>
                      <a:r>
                        <a:rPr lang="zh-TW" altLang="zh-TW" sz="1400" kern="1200" dirty="0" smtClean="0">
                          <a:solidFill>
                            <a:srgbClr val="FF0000"/>
                          </a:solidFill>
                          <a:effectLst/>
                          <a:latin typeface="微軟正黑體" panose="020B0604030504040204" pitchFamily="34" charset="-120"/>
                          <a:ea typeface="微軟正黑體" panose="020B0604030504040204" pitchFamily="34" charset="-120"/>
                          <a:cs typeface="+mn-cs"/>
                        </a:rPr>
                        <a:t>至少</a:t>
                      </a:r>
                      <a:r>
                        <a:rPr lang="en-US" altLang="zh-TW" sz="1400" kern="1200" dirty="0" smtClean="0">
                          <a:solidFill>
                            <a:srgbClr val="FF0000"/>
                          </a:solidFill>
                          <a:effectLst/>
                          <a:latin typeface="微軟正黑體" panose="020B0604030504040204" pitchFamily="34" charset="-120"/>
                          <a:ea typeface="微軟正黑體" panose="020B0604030504040204" pitchFamily="34" charset="-120"/>
                          <a:cs typeface="+mn-cs"/>
                        </a:rPr>
                        <a:t>30</a:t>
                      </a:r>
                      <a:r>
                        <a:rPr lang="zh-TW" altLang="zh-TW" sz="1400" kern="1200" dirty="0" smtClean="0">
                          <a:solidFill>
                            <a:srgbClr val="FF0000"/>
                          </a:solidFill>
                          <a:effectLst/>
                          <a:latin typeface="微軟正黑體" panose="020B0604030504040204" pitchFamily="34" charset="-120"/>
                          <a:ea typeface="微軟正黑體" panose="020B0604030504040204" pitchFamily="34" charset="-120"/>
                          <a:cs typeface="+mn-cs"/>
                        </a:rPr>
                        <a:t>人</a:t>
                      </a:r>
                      <a:r>
                        <a:rPr lang="zh-TW" altLang="en-US" sz="1400" kern="1200" dirty="0" smtClean="0">
                          <a:solidFill>
                            <a:srgbClr val="FF0000"/>
                          </a:solidFill>
                          <a:effectLst/>
                          <a:latin typeface="微軟正黑體" panose="020B0604030504040204" pitchFamily="34" charset="-120"/>
                          <a:ea typeface="微軟正黑體" panose="020B0604030504040204" pitchFamily="34" charset="-120"/>
                          <a:cs typeface="+mn-cs"/>
                        </a:rPr>
                        <a:t> </a:t>
                      </a:r>
                      <a:r>
                        <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工作人員除外</a:t>
                      </a:r>
                      <a:r>
                        <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a:t>
                      </a:r>
                      <a:endPar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endParaRPr>
                    </a:p>
                    <a:p>
                      <a:r>
                        <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    (1)</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以參訪企業內部營運方式為主。</a:t>
                      </a:r>
                    </a:p>
                    <a:p>
                      <a:r>
                        <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    (2)</a:t>
                      </a:r>
                      <a:r>
                        <a:rPr lang="zh-TW" altLang="zh-TW" sz="1400" b="1" kern="1200" dirty="0" smtClean="0">
                          <a:solidFill>
                            <a:srgbClr val="FF0000"/>
                          </a:solidFill>
                          <a:effectLst/>
                          <a:latin typeface="微軟正黑體" panose="020B0604030504040204" pitchFamily="34" charset="-120"/>
                          <a:ea typeface="微軟正黑體" panose="020B0604030504040204" pitchFamily="34" charset="-120"/>
                          <a:cs typeface="+mn-cs"/>
                        </a:rPr>
                        <a:t>需規劃與企業雙向交流與座談行程至少一小時。</a:t>
                      </a:r>
                      <a:endParaRPr lang="en-US" altLang="zh-TW" sz="1400" b="1" kern="1200" dirty="0" smtClean="0">
                        <a:solidFill>
                          <a:srgbClr val="FF0000"/>
                        </a:solidFill>
                        <a:effectLst/>
                        <a:latin typeface="微軟正黑體" panose="020B0604030504040204" pitchFamily="34" charset="-120"/>
                        <a:ea typeface="微軟正黑體" panose="020B0604030504040204" pitchFamily="34" charset="-120"/>
                        <a:cs typeface="+mn-cs"/>
                      </a:endParaRPr>
                    </a:p>
                    <a:p>
                      <a:endPar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2. </a:t>
                      </a:r>
                      <a:r>
                        <a:rPr lang="zh-TW" altLang="en-US" sz="1400" kern="1200" dirty="0" smtClean="0">
                          <a:solidFill>
                            <a:schemeClr val="dk1"/>
                          </a:solidFill>
                          <a:effectLst/>
                          <a:latin typeface="微軟正黑體" panose="020B0604030504040204" pitchFamily="34" charset="-120"/>
                          <a:ea typeface="微軟正黑體" panose="020B0604030504040204" pitchFamily="34" charset="-120"/>
                          <a:cs typeface="+mn-cs"/>
                        </a:rPr>
                        <a:t>  </a:t>
                      </a:r>
                      <a:r>
                        <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2</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日參訪活動（離島地區或參訪地點單趟車程需費時</a:t>
                      </a:r>
                      <a:r>
                        <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2</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小時以上者</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）每場次參與人數</a:t>
                      </a:r>
                      <a:r>
                        <a:rPr lang="zh-TW" altLang="zh-TW" sz="1400" kern="1200" dirty="0" smtClean="0">
                          <a:solidFill>
                            <a:srgbClr val="FF0000"/>
                          </a:solidFill>
                          <a:effectLst/>
                          <a:latin typeface="微軟正黑體" panose="020B0604030504040204" pitchFamily="34" charset="-120"/>
                          <a:ea typeface="微軟正黑體" panose="020B0604030504040204" pitchFamily="34" charset="-120"/>
                          <a:cs typeface="+mn-cs"/>
                        </a:rPr>
                        <a:t>至少</a:t>
                      </a:r>
                      <a:r>
                        <a:rPr lang="en-US" altLang="zh-TW" sz="1400" kern="1200" dirty="0" smtClean="0">
                          <a:solidFill>
                            <a:srgbClr val="FF0000"/>
                          </a:solidFill>
                          <a:effectLst/>
                          <a:latin typeface="微軟正黑體" panose="020B0604030504040204" pitchFamily="34" charset="-120"/>
                          <a:ea typeface="微軟正黑體" panose="020B0604030504040204" pitchFamily="34" charset="-120"/>
                          <a:cs typeface="+mn-cs"/>
                        </a:rPr>
                        <a:t>30</a:t>
                      </a:r>
                      <a:r>
                        <a:rPr lang="zh-TW" altLang="zh-TW" sz="1400" kern="1200" dirty="0" smtClean="0">
                          <a:solidFill>
                            <a:srgbClr val="FF0000"/>
                          </a:solidFill>
                          <a:effectLst/>
                          <a:latin typeface="微軟正黑體" panose="020B0604030504040204" pitchFamily="34" charset="-120"/>
                          <a:ea typeface="微軟正黑體" panose="020B0604030504040204" pitchFamily="34" charset="-120"/>
                          <a:cs typeface="+mn-cs"/>
                        </a:rPr>
                        <a:t>人</a:t>
                      </a:r>
                      <a:r>
                        <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工作人員除外</a:t>
                      </a:r>
                      <a:r>
                        <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a:t>
                      </a:r>
                      <a:endPar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endParaRPr>
                    </a:p>
                    <a:p>
                      <a:r>
                        <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    (1)</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以參訪企業內部營運方為主。</a:t>
                      </a:r>
                    </a:p>
                    <a:p>
                      <a:r>
                        <a:rPr lang="en-US" altLang="zh-TW" sz="1400" kern="1200" dirty="0" smtClean="0">
                          <a:solidFill>
                            <a:srgbClr val="FF0000"/>
                          </a:solidFill>
                          <a:effectLst/>
                          <a:latin typeface="微軟正黑體" panose="020B0604030504040204" pitchFamily="34" charset="-120"/>
                          <a:ea typeface="微軟正黑體" panose="020B0604030504040204" pitchFamily="34" charset="-120"/>
                          <a:cs typeface="+mn-cs"/>
                        </a:rPr>
                        <a:t>    (2)</a:t>
                      </a:r>
                      <a:r>
                        <a:rPr lang="zh-TW" altLang="zh-TW" sz="1400" b="1" kern="1200" dirty="0" smtClean="0">
                          <a:solidFill>
                            <a:srgbClr val="FF0000"/>
                          </a:solidFill>
                          <a:effectLst/>
                          <a:latin typeface="微軟正黑體" panose="020B0604030504040204" pitchFamily="34" charset="-120"/>
                          <a:ea typeface="微軟正黑體" panose="020B0604030504040204" pitchFamily="34" charset="-120"/>
                          <a:cs typeface="+mn-cs"/>
                        </a:rPr>
                        <a:t>需規劃與企業雙向交流與座談行程每家企業單位至少一小時。</a:t>
                      </a:r>
                      <a:endParaRPr lang="zh-TW" altLang="zh-TW" sz="1400" kern="1200" dirty="0" smtClean="0">
                        <a:solidFill>
                          <a:srgbClr val="FF0000"/>
                        </a:solidFill>
                        <a:effectLst/>
                        <a:latin typeface="微軟正黑體" panose="020B0604030504040204" pitchFamily="34" charset="-120"/>
                        <a:ea typeface="微軟正黑體" panose="020B0604030504040204" pitchFamily="34" charset="-120"/>
                        <a:cs typeface="+mn-cs"/>
                      </a:endParaRPr>
                    </a:p>
                    <a:p>
                      <a:r>
                        <a:rPr lang="en-US" altLang="zh-TW" sz="1400" kern="1200" dirty="0" smtClean="0">
                          <a:solidFill>
                            <a:srgbClr val="FF0000"/>
                          </a:solidFill>
                          <a:effectLst/>
                          <a:latin typeface="微軟正黑體" panose="020B0604030504040204" pitchFamily="34" charset="-120"/>
                          <a:ea typeface="微軟正黑體" panose="020B0604030504040204" pitchFamily="34" charset="-120"/>
                          <a:cs typeface="+mn-cs"/>
                        </a:rPr>
                        <a:t>    (3)</a:t>
                      </a:r>
                      <a:r>
                        <a:rPr lang="en-US" altLang="zh-TW" sz="1400" b="1" kern="1200" dirty="0" smtClean="0">
                          <a:solidFill>
                            <a:srgbClr val="FF0000"/>
                          </a:solidFill>
                          <a:effectLst/>
                          <a:latin typeface="微軟正黑體" panose="020B0604030504040204" pitchFamily="34" charset="-120"/>
                          <a:ea typeface="微軟正黑體" panose="020B0604030504040204" pitchFamily="34" charset="-120"/>
                          <a:cs typeface="+mn-cs"/>
                        </a:rPr>
                        <a:t>2</a:t>
                      </a:r>
                      <a:r>
                        <a:rPr lang="zh-TW" altLang="zh-TW" sz="1400" b="1" kern="1200" dirty="0" smtClean="0">
                          <a:solidFill>
                            <a:srgbClr val="FF0000"/>
                          </a:solidFill>
                          <a:effectLst/>
                          <a:latin typeface="微軟正黑體" panose="020B0604030504040204" pitchFamily="34" charset="-120"/>
                          <a:ea typeface="微軟正黑體" panose="020B0604030504040204" pitchFamily="34" charset="-120"/>
                          <a:cs typeface="+mn-cs"/>
                        </a:rPr>
                        <a:t>日參訪規劃至少安排</a:t>
                      </a:r>
                      <a:r>
                        <a:rPr lang="en-US" altLang="zh-TW" sz="1400" b="1" kern="1200" dirty="0" smtClean="0">
                          <a:solidFill>
                            <a:srgbClr val="FF0000"/>
                          </a:solidFill>
                          <a:effectLst/>
                          <a:latin typeface="微軟正黑體" panose="020B0604030504040204" pitchFamily="34" charset="-120"/>
                          <a:ea typeface="微軟正黑體" panose="020B0604030504040204" pitchFamily="34" charset="-120"/>
                          <a:cs typeface="+mn-cs"/>
                        </a:rPr>
                        <a:t>3</a:t>
                      </a:r>
                      <a:r>
                        <a:rPr lang="zh-TW" altLang="zh-TW" sz="1400" b="1" kern="1200" dirty="0" smtClean="0">
                          <a:solidFill>
                            <a:srgbClr val="FF0000"/>
                          </a:solidFill>
                          <a:effectLst/>
                          <a:latin typeface="微軟正黑體" panose="020B0604030504040204" pitchFamily="34" charset="-120"/>
                          <a:ea typeface="微軟正黑體" panose="020B0604030504040204" pitchFamily="34" charset="-120"/>
                          <a:cs typeface="+mn-cs"/>
                        </a:rPr>
                        <a:t>個企業單位。</a:t>
                      </a:r>
                      <a:endParaRPr lang="en-US" altLang="zh-TW" sz="1400" b="1" kern="1200" dirty="0" smtClean="0">
                        <a:solidFill>
                          <a:srgbClr val="FF0000"/>
                        </a:solidFill>
                        <a:effectLst/>
                        <a:latin typeface="微軟正黑體" panose="020B0604030504040204" pitchFamily="34" charset="-120"/>
                        <a:ea typeface="微軟正黑體" panose="020B0604030504040204" pitchFamily="34" charset="-120"/>
                        <a:cs typeface="+mn-cs"/>
                      </a:endParaRPr>
                    </a:p>
                    <a:p>
                      <a:endParaRPr lang="zh-TW" altLang="zh-TW" sz="1400" kern="1200" dirty="0" smtClean="0">
                        <a:solidFill>
                          <a:srgbClr val="FF0000"/>
                        </a:solidFill>
                        <a:effectLst/>
                        <a:latin typeface="微軟正黑體" panose="020B0604030504040204" pitchFamily="34" charset="-120"/>
                        <a:ea typeface="微軟正黑體" panose="020B0604030504040204" pitchFamily="34" charset="-120"/>
                        <a:cs typeface="+mn-cs"/>
                      </a:endParaRPr>
                    </a:p>
                    <a:p>
                      <a:r>
                        <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3.</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企業參訪經費補助項目包括工作人員費、租車</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費、</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平安保險費、餐費</a:t>
                      </a:r>
                      <a:r>
                        <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(2</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日參訪活動則補助食宿費</a:t>
                      </a:r>
                      <a:r>
                        <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、書籍資料印製費及雜費等；平安保險費每人每日最高補助</a:t>
                      </a:r>
                      <a:r>
                        <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40</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元。</a:t>
                      </a:r>
                      <a:endPar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endParaRPr>
                    </a:p>
                    <a:p>
                      <a:endPar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endParaRPr>
                    </a:p>
                    <a:p>
                      <a:r>
                        <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4.</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鐘點費及出席費原則不予補助。</a:t>
                      </a:r>
                      <a:endPar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endParaRPr>
                    </a:p>
                    <a:p>
                      <a:endPar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endParaRPr>
                    </a:p>
                    <a:p>
                      <a:r>
                        <a:rPr lang="en-US"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5.</a:t>
                      </a:r>
                      <a:r>
                        <a:rPr lang="zh-TW" altLang="zh-TW" sz="1400" kern="1200" dirty="0" smtClean="0">
                          <a:solidFill>
                            <a:schemeClr val="dk1"/>
                          </a:solidFill>
                          <a:effectLst/>
                          <a:latin typeface="微軟正黑體" panose="020B0604030504040204" pitchFamily="34" charset="-120"/>
                          <a:ea typeface="微軟正黑體" panose="020B0604030504040204" pitchFamily="34" charset="-120"/>
                          <a:cs typeface="+mn-cs"/>
                        </a:rPr>
                        <a:t>請提供參訪單位聯絡方式，以利本分署派員訪視。</a:t>
                      </a:r>
                      <a:endParaRPr lang="zh-TW" altLang="en-US" sz="1400" dirty="0">
                        <a:latin typeface="微軟正黑體" panose="020B0604030504040204" pitchFamily="34" charset="-120"/>
                        <a:ea typeface="微軟正黑體" panose="020B0604030504040204" pitchFamily="34" charset="-120"/>
                      </a:endParaRPr>
                    </a:p>
                  </a:txBody>
                  <a:tcPr/>
                </a:tc>
              </a:tr>
              <a:tr h="767045">
                <a:tc>
                  <a:txBody>
                    <a:bodyPr/>
                    <a:lstStyle/>
                    <a:p>
                      <a:r>
                        <a:rPr lang="en-US" altLang="zh-TW" dirty="0" smtClean="0">
                          <a:latin typeface="微軟正黑體" panose="020B0604030504040204" pitchFamily="34" charset="-120"/>
                          <a:ea typeface="微軟正黑體" panose="020B0604030504040204" pitchFamily="34" charset="-120"/>
                        </a:rPr>
                        <a:t>2.</a:t>
                      </a:r>
                      <a:r>
                        <a:rPr lang="zh-TW" altLang="en-US" dirty="0" smtClean="0">
                          <a:latin typeface="微軟正黑體" panose="020B0604030504040204" pitchFamily="34" charset="-120"/>
                          <a:ea typeface="微軟正黑體" panose="020B0604030504040204" pitchFamily="34" charset="-120"/>
                        </a:rPr>
                        <a:t>職場體驗</a:t>
                      </a:r>
                      <a:endParaRPr lang="zh-TW" altLang="en-US" dirty="0">
                        <a:latin typeface="微軟正黑體" panose="020B0604030504040204" pitchFamily="34" charset="-120"/>
                        <a:ea typeface="微軟正黑體" panose="020B0604030504040204" pitchFamily="34" charset="-120"/>
                      </a:endParaRPr>
                    </a:p>
                  </a:txBody>
                  <a:tcPr anchor="ctr"/>
                </a:tc>
                <a:tc vMerge="1">
                  <a:txBody>
                    <a:bodyPr/>
                    <a:lstStyle/>
                    <a:p>
                      <a:endParaRPr lang="zh-TW" altLang="en-US" dirty="0"/>
                    </a:p>
                  </a:txBody>
                  <a:tcPr/>
                </a:tc>
                <a:tc vMerge="1">
                  <a:txBody>
                    <a:bodyPr/>
                    <a:lstStyle/>
                    <a:p>
                      <a:endParaRPr lang="zh-TW" altLang="en-US" dirty="0"/>
                    </a:p>
                  </a:txBody>
                  <a:tcPr/>
                </a:tc>
              </a:tr>
              <a:tr h="2090938">
                <a:tc>
                  <a:txBody>
                    <a:bodyPr/>
                    <a:lstStyle/>
                    <a:p>
                      <a:r>
                        <a:rPr lang="en-US" altLang="zh-TW" dirty="0" smtClean="0">
                          <a:latin typeface="微軟正黑體" panose="020B0604030504040204" pitchFamily="34" charset="-120"/>
                          <a:ea typeface="微軟正黑體" panose="020B0604030504040204" pitchFamily="34" charset="-120"/>
                        </a:rPr>
                        <a:t>3.</a:t>
                      </a:r>
                      <a:r>
                        <a:rPr lang="zh-TW" altLang="en-US" dirty="0" smtClean="0">
                          <a:latin typeface="微軟正黑體" panose="020B0604030504040204" pitchFamily="34" charset="-120"/>
                          <a:ea typeface="微軟正黑體" panose="020B0604030504040204" pitchFamily="34" charset="-120"/>
                        </a:rPr>
                        <a:t>就業服務或職業訓練相 關機構參訪 </a:t>
                      </a:r>
                      <a:endParaRPr lang="zh-TW" altLang="en-US" dirty="0">
                        <a:latin typeface="微軟正黑體" panose="020B0604030504040204" pitchFamily="34" charset="-120"/>
                        <a:ea typeface="微軟正黑體" panose="020B0604030504040204" pitchFamily="34" charset="-120"/>
                      </a:endParaRPr>
                    </a:p>
                  </a:txBody>
                  <a:tcPr anchor="ctr"/>
                </a:tc>
                <a:tc vMerge="1">
                  <a:txBody>
                    <a:bodyPr/>
                    <a:lstStyle/>
                    <a:p>
                      <a:endParaRPr lang="zh-TW" altLang="en-US" dirty="0"/>
                    </a:p>
                  </a:txBody>
                  <a:tcPr/>
                </a:tc>
                <a:tc vMerge="1">
                  <a:txBody>
                    <a:bodyPr/>
                    <a:lstStyle/>
                    <a:p>
                      <a:endParaRPr lang="zh-TW" altLang="en-US" dirty="0"/>
                    </a:p>
                  </a:txBody>
                  <a:tcPr/>
                </a:tc>
              </a:tr>
            </a:tbl>
          </a:graphicData>
        </a:graphic>
      </p:graphicFrame>
    </p:spTree>
    <p:extLst>
      <p:ext uri="{BB962C8B-B14F-4D97-AF65-F5344CB8AC3E}">
        <p14:creationId xmlns:p14="http://schemas.microsoft.com/office/powerpoint/2010/main" val="13453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標題 12"/>
          <p:cNvSpPr>
            <a:spLocks noGrp="1"/>
          </p:cNvSpPr>
          <p:nvPr>
            <p:ph type="title"/>
          </p:nvPr>
        </p:nvSpPr>
        <p:spPr>
          <a:xfrm>
            <a:off x="837828" y="548680"/>
            <a:ext cx="10971372" cy="1066800"/>
          </a:xfrm>
        </p:spPr>
        <p:txBody>
          <a:bodyPr/>
          <a:lstStyle/>
          <a:p>
            <a:r>
              <a:rPr lang="zh-TW" altLang="en-US" dirty="0" smtClean="0"/>
              <a:t>系所申請項目</a:t>
            </a:r>
            <a:endParaRPr lang="zh-TW" dirty="0"/>
          </a:p>
        </p:txBody>
      </p:sp>
      <p:sp>
        <p:nvSpPr>
          <p:cNvPr id="14" name="內容版面配置區 13"/>
          <p:cNvSpPr>
            <a:spLocks noGrp="1"/>
          </p:cNvSpPr>
          <p:nvPr>
            <p:ph idx="1"/>
          </p:nvPr>
        </p:nvSpPr>
        <p:spPr>
          <a:xfrm>
            <a:off x="837828" y="1916832"/>
            <a:ext cx="10287000" cy="4190999"/>
          </a:xfrm>
        </p:spPr>
        <p:txBody>
          <a:bodyPr/>
          <a:lstStyle/>
          <a:p>
            <a:pPr>
              <a:buFont typeface="Wingdings" panose="05000000000000000000" pitchFamily="2" charset="2"/>
              <a:buChar char="Ø"/>
            </a:pPr>
            <a:r>
              <a:rPr lang="zh-TW" altLang="en-US" dirty="0" smtClean="0"/>
              <a:t>就業促進課程</a:t>
            </a:r>
            <a:endParaRPr lang="zh-TW" dirty="0"/>
          </a:p>
        </p:txBody>
      </p:sp>
      <p:graphicFrame>
        <p:nvGraphicFramePr>
          <p:cNvPr id="2" name="表格 1"/>
          <p:cNvGraphicFramePr>
            <a:graphicFrameLocks noGrp="1"/>
          </p:cNvGraphicFramePr>
          <p:nvPr>
            <p:extLst>
              <p:ext uri="{D42A27DB-BD31-4B8C-83A1-F6EECF244321}">
                <p14:modId xmlns:p14="http://schemas.microsoft.com/office/powerpoint/2010/main" val="2741110691"/>
              </p:ext>
            </p:extLst>
          </p:nvPr>
        </p:nvGraphicFramePr>
        <p:xfrm>
          <a:off x="1125860" y="2708920"/>
          <a:ext cx="10441161" cy="3253682"/>
        </p:xfrm>
        <a:graphic>
          <a:graphicData uri="http://schemas.openxmlformats.org/drawingml/2006/table">
            <a:tbl>
              <a:tblPr firstRow="1" bandRow="1">
                <a:tableStyleId>{5C22544A-7EE6-4342-B048-85BDC9FD1C3A}</a:tableStyleId>
              </a:tblPr>
              <a:tblGrid>
                <a:gridCol w="2376264"/>
                <a:gridCol w="2808312"/>
                <a:gridCol w="5256585"/>
              </a:tblGrid>
              <a:tr h="419042">
                <a:tc>
                  <a:txBody>
                    <a:bodyPr/>
                    <a:lstStyle/>
                    <a:p>
                      <a:pPr algn="ctr"/>
                      <a:r>
                        <a:rPr lang="zh-TW" altLang="en-US" dirty="0" smtClean="0">
                          <a:latin typeface="微軟正黑體" panose="020B0604030504040204" pitchFamily="34" charset="-120"/>
                          <a:ea typeface="微軟正黑體" panose="020B0604030504040204" pitchFamily="34" charset="-120"/>
                        </a:rPr>
                        <a:t>項目內容</a:t>
                      </a:r>
                      <a:endParaRPr lang="zh-TW" altLang="en-US" dirty="0">
                        <a:latin typeface="微軟正黑體" panose="020B0604030504040204" pitchFamily="34" charset="-120"/>
                        <a:ea typeface="微軟正黑體" panose="020B0604030504040204" pitchFamily="34" charset="-120"/>
                      </a:endParaRPr>
                    </a:p>
                  </a:txBody>
                  <a:tcPr/>
                </a:tc>
                <a:tc>
                  <a:txBody>
                    <a:bodyPr/>
                    <a:lstStyle/>
                    <a:p>
                      <a:pPr algn="ctr"/>
                      <a:r>
                        <a:rPr lang="zh-TW" altLang="en-US" dirty="0" smtClean="0">
                          <a:latin typeface="微軟正黑體" panose="020B0604030504040204" pitchFamily="34" charset="-120"/>
                          <a:ea typeface="微軟正黑體" panose="020B0604030504040204" pitchFamily="34" charset="-120"/>
                        </a:rPr>
                        <a:t>補助上限</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每場</a:t>
                      </a:r>
                      <a:r>
                        <a:rPr lang="en-US" altLang="zh-TW" dirty="0" smtClean="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a:txBody>
                  <a:tcPr/>
                </a:tc>
                <a:tc>
                  <a:txBody>
                    <a:bodyPr/>
                    <a:lstStyle/>
                    <a:p>
                      <a:pPr algn="ctr"/>
                      <a:r>
                        <a:rPr lang="zh-TW" altLang="en-US" dirty="0" smtClean="0">
                          <a:latin typeface="微軟正黑體" panose="020B0604030504040204" pitchFamily="34" charset="-120"/>
                          <a:ea typeface="微軟正黑體" panose="020B0604030504040204" pitchFamily="34" charset="-120"/>
                        </a:rPr>
                        <a:t>備註</a:t>
                      </a:r>
                      <a:endParaRPr lang="zh-TW" altLang="en-US" dirty="0">
                        <a:latin typeface="微軟正黑體" panose="020B0604030504040204" pitchFamily="34" charset="-120"/>
                        <a:ea typeface="微軟正黑體" panose="020B0604030504040204" pitchFamily="34" charset="-120"/>
                      </a:endParaRPr>
                    </a:p>
                  </a:txBody>
                  <a:tcPr/>
                </a:tc>
              </a:tr>
              <a:tr h="2749310">
                <a:tc>
                  <a:txBody>
                    <a:bodyPr/>
                    <a:lstStyle/>
                    <a:p>
                      <a:r>
                        <a:rPr lang="zh-TW" altLang="en-US" dirty="0" smtClean="0">
                          <a:latin typeface="微軟正黑體" panose="020B0604030504040204" pitchFamily="34" charset="-120"/>
                          <a:ea typeface="微軟正黑體" panose="020B0604030504040204" pitchFamily="34" charset="-120"/>
                        </a:rPr>
                        <a:t>就業促進課程</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pPr algn="ctr"/>
                      <a:r>
                        <a:rPr lang="en-US" altLang="zh-TW" dirty="0" smtClean="0">
                          <a:latin typeface="微軟正黑體" panose="020B0604030504040204" pitchFamily="34" charset="-120"/>
                          <a:ea typeface="微軟正黑體" panose="020B0604030504040204" pitchFamily="34" charset="-120"/>
                        </a:rPr>
                        <a:t>100,000</a:t>
                      </a:r>
                      <a:r>
                        <a:rPr lang="zh-TW" altLang="en-US" dirty="0" smtClean="0">
                          <a:latin typeface="微軟正黑體" panose="020B0604030504040204" pitchFamily="34" charset="-120"/>
                          <a:ea typeface="微軟正黑體" panose="020B0604030504040204" pitchFamily="34" charset="-120"/>
                        </a:rPr>
                        <a:t>元</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r>
                        <a:rPr lang="en-US" altLang="zh-TW" sz="1800" kern="1200" dirty="0" smtClean="0">
                          <a:solidFill>
                            <a:schemeClr val="dk1"/>
                          </a:solidFill>
                          <a:effectLst/>
                          <a:latin typeface="微軟正黑體" panose="020B0604030504040204" pitchFamily="34" charset="-120"/>
                          <a:ea typeface="微軟正黑體" panose="020B0604030504040204" pitchFamily="34" charset="-120"/>
                          <a:cs typeface="+mn-cs"/>
                        </a:rPr>
                        <a:t>1.</a:t>
                      </a:r>
                      <a:r>
                        <a:rPr lang="zh-TW" altLang="zh-TW" sz="1800" kern="1200" dirty="0" smtClean="0">
                          <a:solidFill>
                            <a:schemeClr val="dk1"/>
                          </a:solidFill>
                          <a:effectLst/>
                          <a:latin typeface="微軟正黑體" panose="020B0604030504040204" pitchFamily="34" charset="-120"/>
                          <a:ea typeface="微軟正黑體" panose="020B0604030504040204" pitchFamily="34" charset="-120"/>
                          <a:cs typeface="+mn-cs"/>
                        </a:rPr>
                        <a:t>辦理形式：本項課程建議以研</a:t>
                      </a:r>
                      <a:r>
                        <a:rPr lang="en-US" altLang="zh-TW" sz="1800" kern="1200" dirty="0" smtClean="0">
                          <a:solidFill>
                            <a:schemeClr val="dk1"/>
                          </a:solidFill>
                          <a:effectLst/>
                          <a:latin typeface="微軟正黑體" panose="020B0604030504040204" pitchFamily="34" charset="-120"/>
                          <a:ea typeface="微軟正黑體" panose="020B0604030504040204" pitchFamily="34" charset="-120"/>
                          <a:cs typeface="+mn-cs"/>
                        </a:rPr>
                        <a:t> </a:t>
                      </a:r>
                      <a:r>
                        <a:rPr lang="zh-TW" altLang="zh-TW" sz="1800" kern="1200" dirty="0" smtClean="0">
                          <a:solidFill>
                            <a:schemeClr val="dk1"/>
                          </a:solidFill>
                          <a:effectLst/>
                          <a:latin typeface="微軟正黑體" panose="020B0604030504040204" pitchFamily="34" charset="-120"/>
                          <a:ea typeface="微軟正黑體" panose="020B0604030504040204" pitchFamily="34" charset="-120"/>
                          <a:cs typeface="+mn-cs"/>
                        </a:rPr>
                        <a:t>討會、就業研習或短期課程等形式辦理，</a:t>
                      </a:r>
                      <a:r>
                        <a:rPr lang="zh-TW"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課程規劃需</a:t>
                      </a:r>
                      <a:r>
                        <a:rPr lang="en-US"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16</a:t>
                      </a:r>
                      <a:r>
                        <a:rPr lang="zh-TW"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小時以上</a:t>
                      </a:r>
                      <a:r>
                        <a:rPr lang="zh-TW" altLang="zh-TW" sz="1800" kern="1200" dirty="0" smtClean="0">
                          <a:solidFill>
                            <a:schemeClr val="dk1"/>
                          </a:solidFill>
                          <a:effectLst/>
                          <a:latin typeface="微軟正黑體" panose="020B0604030504040204" pitchFamily="34" charset="-120"/>
                          <a:ea typeface="微軟正黑體" panose="020B0604030504040204" pitchFamily="34" charset="-120"/>
                          <a:cs typeface="+mn-cs"/>
                        </a:rPr>
                        <a:t>，以晚間、假日、寒暑假或校</a:t>
                      </a:r>
                      <a:r>
                        <a:rPr lang="en-US" altLang="zh-TW" sz="1800" kern="1200" dirty="0" smtClean="0">
                          <a:solidFill>
                            <a:schemeClr val="dk1"/>
                          </a:solidFill>
                          <a:effectLst/>
                          <a:latin typeface="微軟正黑體" panose="020B0604030504040204" pitchFamily="34" charset="-120"/>
                          <a:ea typeface="微軟正黑體" panose="020B0604030504040204" pitchFamily="34" charset="-120"/>
                          <a:cs typeface="+mn-cs"/>
                        </a:rPr>
                        <a:t> </a:t>
                      </a:r>
                      <a:r>
                        <a:rPr lang="zh-TW" altLang="zh-TW" sz="1800" kern="1200" dirty="0" smtClean="0">
                          <a:solidFill>
                            <a:schemeClr val="dk1"/>
                          </a:solidFill>
                          <a:effectLst/>
                          <a:latin typeface="微軟正黑體" panose="020B0604030504040204" pitchFamily="34" charset="-120"/>
                          <a:ea typeface="微軟正黑體" panose="020B0604030504040204" pitchFamily="34" charset="-120"/>
                          <a:cs typeface="+mn-cs"/>
                        </a:rPr>
                        <a:t>系會等非上課時間辦理為佳。</a:t>
                      </a:r>
                      <a:endParaRPr lang="en-US" altLang="zh-TW" sz="1800" kern="1200" dirty="0" smtClean="0">
                        <a:solidFill>
                          <a:schemeClr val="dk1"/>
                        </a:solidFill>
                        <a:effectLst/>
                        <a:latin typeface="微軟正黑體" panose="020B0604030504040204" pitchFamily="34" charset="-120"/>
                        <a:ea typeface="微軟正黑體" panose="020B0604030504040204" pitchFamily="34" charset="-120"/>
                        <a:cs typeface="+mn-cs"/>
                      </a:endParaRPr>
                    </a:p>
                    <a:p>
                      <a:r>
                        <a:rPr lang="en-US"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2.</a:t>
                      </a:r>
                      <a:r>
                        <a:rPr lang="zh-TW"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辦理對象：參與之應屆畢業生</a:t>
                      </a:r>
                      <a:r>
                        <a:rPr lang="en-US"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 </a:t>
                      </a:r>
                      <a:r>
                        <a:rPr lang="zh-TW"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需佔</a:t>
                      </a:r>
                      <a:r>
                        <a:rPr lang="en-US"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50%</a:t>
                      </a:r>
                      <a:r>
                        <a:rPr lang="zh-TW"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以上，參與活動合計</a:t>
                      </a:r>
                      <a:r>
                        <a:rPr lang="en-US"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 </a:t>
                      </a:r>
                      <a:r>
                        <a:rPr lang="zh-TW"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至少</a:t>
                      </a:r>
                      <a:r>
                        <a:rPr lang="en-US"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120</a:t>
                      </a:r>
                      <a:r>
                        <a:rPr lang="zh-TW"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人次。</a:t>
                      </a:r>
                      <a:endParaRPr lang="en-US"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endParaRPr>
                    </a:p>
                    <a:p>
                      <a:r>
                        <a:rPr lang="en-US" altLang="zh-TW" sz="1800" kern="1200" dirty="0" smtClean="0">
                          <a:solidFill>
                            <a:schemeClr val="dk1"/>
                          </a:solidFill>
                          <a:effectLst/>
                          <a:latin typeface="微軟正黑體" panose="020B0604030504040204" pitchFamily="34" charset="-120"/>
                          <a:ea typeface="微軟正黑體" panose="020B0604030504040204" pitchFamily="34" charset="-120"/>
                          <a:cs typeface="+mn-cs"/>
                        </a:rPr>
                        <a:t>3.</a:t>
                      </a:r>
                      <a:r>
                        <a:rPr lang="zh-TW" altLang="zh-TW" sz="1800" kern="1200" dirty="0" smtClean="0">
                          <a:solidFill>
                            <a:schemeClr val="dk1"/>
                          </a:solidFill>
                          <a:effectLst/>
                          <a:latin typeface="微軟正黑體" panose="020B0604030504040204" pitchFamily="34" charset="-120"/>
                          <a:ea typeface="微軟正黑體" panose="020B0604030504040204" pitchFamily="34" charset="-120"/>
                          <a:cs typeface="+mn-cs"/>
                        </a:rPr>
                        <a:t>本案</a:t>
                      </a:r>
                      <a:r>
                        <a:rPr lang="zh-TW" altLang="zh-TW" sz="1800" b="1" kern="1200" dirty="0" smtClean="0">
                          <a:solidFill>
                            <a:srgbClr val="FF0000"/>
                          </a:solidFill>
                          <a:effectLst/>
                          <a:latin typeface="微軟正黑體" panose="020B0604030504040204" pitchFamily="34" charset="-120"/>
                          <a:ea typeface="微軟正黑體" panose="020B0604030504040204" pitchFamily="34" charset="-120"/>
                          <a:cs typeface="+mn-cs"/>
                        </a:rPr>
                        <a:t>「不補助」</a:t>
                      </a:r>
                      <a:r>
                        <a:rPr lang="zh-TW" altLang="zh-TW" sz="1800" kern="1200" dirty="0" smtClean="0">
                          <a:solidFill>
                            <a:schemeClr val="dk1"/>
                          </a:solidFill>
                          <a:effectLst/>
                          <a:latin typeface="微軟正黑體" panose="020B0604030504040204" pitchFamily="34" charset="-120"/>
                          <a:ea typeface="微軟正黑體" panose="020B0604030504040204" pitchFamily="34" charset="-120"/>
                          <a:cs typeface="+mn-cs"/>
                        </a:rPr>
                        <a:t>設備及材料費。</a:t>
                      </a:r>
                      <a:endParaRPr lang="en-US" altLang="zh-TW" sz="1800" kern="1200" dirty="0" smtClean="0">
                        <a:solidFill>
                          <a:schemeClr val="dk1"/>
                        </a:solidFill>
                        <a:effectLst/>
                        <a:latin typeface="微軟正黑體" panose="020B0604030504040204" pitchFamily="34" charset="-120"/>
                        <a:ea typeface="微軟正黑體" panose="020B0604030504040204" pitchFamily="34" charset="-120"/>
                        <a:cs typeface="+mn-cs"/>
                      </a:endParaRPr>
                    </a:p>
                    <a:p>
                      <a:r>
                        <a:rPr lang="en-US" altLang="zh-TW" sz="1800" kern="1200" dirty="0" smtClean="0">
                          <a:solidFill>
                            <a:schemeClr val="dk1"/>
                          </a:solidFill>
                          <a:effectLst/>
                          <a:latin typeface="微軟正黑體" panose="020B0604030504040204" pitchFamily="34" charset="-120"/>
                          <a:ea typeface="微軟正黑體" panose="020B0604030504040204" pitchFamily="34" charset="-120"/>
                          <a:cs typeface="+mn-cs"/>
                        </a:rPr>
                        <a:t>4.</a:t>
                      </a:r>
                      <a:r>
                        <a:rPr lang="zh-TW" altLang="en-US" sz="1800" kern="1200" dirty="0" smtClean="0">
                          <a:solidFill>
                            <a:schemeClr val="dk1"/>
                          </a:solidFill>
                          <a:effectLst/>
                          <a:latin typeface="微軟正黑體" panose="020B0604030504040204" pitchFamily="34" charset="-120"/>
                          <a:ea typeface="微軟正黑體" panose="020B0604030504040204" pitchFamily="34" charset="-120"/>
                          <a:cs typeface="+mn-cs"/>
                        </a:rPr>
                        <a:t>本案若以「成長團體」方式辦理，請註明於計畫申請表中，本分署視團體內容及經費情況予個案審視。</a:t>
                      </a:r>
                      <a:endParaRPr lang="zh-TW" altLang="en-US" dirty="0">
                        <a:latin typeface="微軟正黑體" panose="020B0604030504040204" pitchFamily="34" charset="-120"/>
                        <a:ea typeface="微軟正黑體" panose="020B0604030504040204" pitchFamily="34" charset="-120"/>
                      </a:endParaRPr>
                    </a:p>
                  </a:txBody>
                  <a:tcPr/>
                </a:tc>
              </a:tr>
            </a:tbl>
          </a:graphicData>
        </a:graphic>
      </p:graphicFrame>
    </p:spTree>
    <p:extLst>
      <p:ext uri="{BB962C8B-B14F-4D97-AF65-F5344CB8AC3E}">
        <p14:creationId xmlns:p14="http://schemas.microsoft.com/office/powerpoint/2010/main" val="1424882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77788" y="188640"/>
            <a:ext cx="10971372" cy="1066800"/>
          </a:xfrm>
        </p:spPr>
        <p:txBody>
          <a:bodyPr/>
          <a:lstStyle/>
          <a:p>
            <a:r>
              <a:rPr lang="zh-TW" altLang="zh-TW" b="1" dirty="0"/>
              <a:t>補助原則</a:t>
            </a:r>
            <a:r>
              <a:rPr lang="zh-TW" altLang="zh-TW" dirty="0"/>
              <a:t/>
            </a:r>
            <a:br>
              <a:rPr lang="zh-TW" altLang="zh-TW" dirty="0"/>
            </a:br>
            <a:endParaRPr lang="zh-TW" altLang="en-US" dirty="0"/>
          </a:p>
        </p:txBody>
      </p:sp>
      <p:sp>
        <p:nvSpPr>
          <p:cNvPr id="3" name="內容版面配置區 2"/>
          <p:cNvSpPr>
            <a:spLocks noGrp="1"/>
          </p:cNvSpPr>
          <p:nvPr>
            <p:ph idx="1"/>
          </p:nvPr>
        </p:nvSpPr>
        <p:spPr>
          <a:xfrm>
            <a:off x="405780" y="1124744"/>
            <a:ext cx="11233248" cy="4190999"/>
          </a:xfrm>
        </p:spPr>
        <p:txBody>
          <a:bodyPr>
            <a:noAutofit/>
          </a:bodyPr>
          <a:lstStyle/>
          <a:p>
            <a:pPr>
              <a:buFont typeface="Wingdings" panose="05000000000000000000" pitchFamily="2" charset="2"/>
              <a:buChar char="Ø"/>
            </a:pPr>
            <a:r>
              <a:rPr lang="zh-TW" altLang="zh-TW" sz="2000" dirty="0" smtClean="0"/>
              <a:t>補助</a:t>
            </a:r>
            <a:r>
              <a:rPr lang="zh-TW" altLang="zh-TW" sz="2000" dirty="0"/>
              <a:t>案</a:t>
            </a:r>
            <a:r>
              <a:rPr lang="zh-TW" altLang="zh-TW" sz="2000" dirty="0">
                <a:solidFill>
                  <a:srgbClr val="FF0000"/>
                </a:solidFill>
              </a:rPr>
              <a:t>執行期間</a:t>
            </a:r>
            <a:r>
              <a:rPr lang="zh-TW" altLang="zh-TW" sz="2000" dirty="0"/>
              <a:t>為</a:t>
            </a:r>
            <a:r>
              <a:rPr lang="zh-TW" altLang="zh-TW" sz="2000" dirty="0" smtClean="0"/>
              <a:t>每年</a:t>
            </a:r>
            <a:r>
              <a:rPr lang="en-US" altLang="zh-TW" sz="2000" dirty="0">
                <a:solidFill>
                  <a:srgbClr val="FF0000"/>
                </a:solidFill>
              </a:rPr>
              <a:t>3</a:t>
            </a:r>
            <a:r>
              <a:rPr lang="zh-TW" altLang="zh-TW" sz="2000" dirty="0" smtClean="0">
                <a:solidFill>
                  <a:srgbClr val="FF0000"/>
                </a:solidFill>
              </a:rPr>
              <a:t>月</a:t>
            </a:r>
            <a:r>
              <a:rPr lang="zh-TW" altLang="zh-TW" sz="2000" dirty="0">
                <a:solidFill>
                  <a:srgbClr val="FF0000"/>
                </a:solidFill>
              </a:rPr>
              <a:t>至</a:t>
            </a:r>
            <a:r>
              <a:rPr lang="en-US" altLang="zh-TW" sz="2000" dirty="0">
                <a:solidFill>
                  <a:srgbClr val="FF0000"/>
                </a:solidFill>
              </a:rPr>
              <a:t>10</a:t>
            </a:r>
            <a:r>
              <a:rPr lang="zh-TW" altLang="zh-TW" sz="2000" dirty="0">
                <a:solidFill>
                  <a:srgbClr val="FF0000"/>
                </a:solidFill>
              </a:rPr>
              <a:t>月</a:t>
            </a:r>
            <a:r>
              <a:rPr lang="zh-TW" altLang="zh-TW" sz="2000" dirty="0"/>
              <a:t>間。</a:t>
            </a:r>
          </a:p>
          <a:p>
            <a:pPr>
              <a:buFont typeface="Wingdings" panose="05000000000000000000" pitchFamily="2" charset="2"/>
              <a:buChar char="Ø"/>
            </a:pPr>
            <a:r>
              <a:rPr lang="zh-TW" altLang="zh-TW" sz="2000" dirty="0" smtClean="0"/>
              <a:t>同一學校</a:t>
            </a:r>
            <a:r>
              <a:rPr lang="zh-TW" altLang="zh-TW" sz="2000" dirty="0"/>
              <a:t>每年補助案由校本部提出申請，</a:t>
            </a:r>
            <a:r>
              <a:rPr lang="zh-TW" altLang="zh-TW" sz="2000" u="sng" dirty="0"/>
              <a:t>同一申請案向二個以上補助機關提出申請補助者，其經費項目不得相同（相同品項不得重複申請）；且應在申請時列明案件所需全部經費內容，與向各機關申請補</a:t>
            </a:r>
            <a:r>
              <a:rPr lang="en-US" altLang="zh-TW" sz="2000" u="sng" dirty="0"/>
              <a:t>(</a:t>
            </a:r>
            <a:r>
              <a:rPr lang="zh-TW" altLang="zh-TW" sz="2000" u="sng" dirty="0"/>
              <a:t>捐</a:t>
            </a:r>
            <a:r>
              <a:rPr lang="en-US" altLang="zh-TW" sz="2000" u="sng" dirty="0"/>
              <a:t>)</a:t>
            </a:r>
            <a:r>
              <a:rPr lang="zh-TW" altLang="zh-TW" sz="2000" u="sng" dirty="0"/>
              <a:t>助之項目及金額、比例及分攤表等資料，並依規定辦理結報及核銷作業。</a:t>
            </a:r>
            <a:endParaRPr lang="zh-TW" altLang="zh-TW" sz="2000" dirty="0"/>
          </a:p>
          <a:p>
            <a:pPr>
              <a:buFont typeface="Wingdings" panose="05000000000000000000" pitchFamily="2" charset="2"/>
              <a:buChar char="Ø"/>
            </a:pPr>
            <a:r>
              <a:rPr lang="zh-TW" altLang="zh-TW" sz="2000" dirty="0" smtClean="0"/>
              <a:t>四</a:t>
            </a:r>
            <a:r>
              <a:rPr lang="zh-TW" altLang="zh-TW" sz="2000" b="1" dirty="0"/>
              <a:t>、</a:t>
            </a:r>
            <a:r>
              <a:rPr lang="zh-TW" altLang="zh-TW" sz="2000" dirty="0"/>
              <a:t>每項申請案：本分署補助上限為各該項計畫</a:t>
            </a:r>
            <a:r>
              <a:rPr lang="zh-TW" altLang="zh-TW" sz="2000" u="sng" dirty="0"/>
              <a:t>總活動金額</a:t>
            </a:r>
            <a:r>
              <a:rPr lang="zh-TW" altLang="zh-TW" sz="2000" dirty="0"/>
              <a:t>之</a:t>
            </a:r>
            <a:r>
              <a:rPr lang="en-US" altLang="zh-TW" sz="2000" dirty="0"/>
              <a:t>95%(</a:t>
            </a:r>
            <a:r>
              <a:rPr lang="zh-TW" altLang="zh-TW" sz="2000" dirty="0"/>
              <a:t>惟不得超過該項計畫補助上限</a:t>
            </a:r>
            <a:r>
              <a:rPr lang="en-US" altLang="zh-TW" sz="2000" dirty="0"/>
              <a:t>-</a:t>
            </a:r>
            <a:r>
              <a:rPr lang="zh-TW" altLang="zh-TW" sz="2000" dirty="0"/>
              <a:t>請參照「補助大專校院辦理就業服務各類活動經費金額上限參考表」，超過該項補助上限金額之費用仍請各校自籌</a:t>
            </a:r>
            <a:r>
              <a:rPr lang="en-US" altLang="zh-TW" sz="2000" dirty="0"/>
              <a:t>)</a:t>
            </a:r>
            <a:r>
              <a:rPr lang="zh-TW" altLang="zh-TW" sz="2000" dirty="0"/>
              <a:t>，學校則</a:t>
            </a:r>
            <a:r>
              <a:rPr lang="zh-TW" altLang="zh-TW" sz="2000" dirty="0">
                <a:solidFill>
                  <a:srgbClr val="FF0000"/>
                </a:solidFill>
              </a:rPr>
              <a:t>需自籌至少</a:t>
            </a:r>
            <a:r>
              <a:rPr lang="en-US" altLang="zh-TW" sz="2000" dirty="0">
                <a:solidFill>
                  <a:srgbClr val="FF0000"/>
                </a:solidFill>
              </a:rPr>
              <a:t>5</a:t>
            </a:r>
            <a:r>
              <a:rPr lang="en-US" altLang="zh-TW" sz="2000" dirty="0" smtClean="0">
                <a:solidFill>
                  <a:srgbClr val="FF0000"/>
                </a:solidFill>
              </a:rPr>
              <a:t>%(</a:t>
            </a:r>
            <a:r>
              <a:rPr lang="zh-TW" altLang="en-US" sz="2000" dirty="0" smtClean="0">
                <a:solidFill>
                  <a:srgbClr val="FF0000"/>
                </a:solidFill>
              </a:rPr>
              <a:t>無條件進位</a:t>
            </a:r>
            <a:r>
              <a:rPr lang="en-US" altLang="zh-TW" sz="2000" dirty="0" smtClean="0">
                <a:solidFill>
                  <a:srgbClr val="FF0000"/>
                </a:solidFill>
              </a:rPr>
              <a:t>)</a:t>
            </a:r>
            <a:r>
              <a:rPr lang="zh-TW" altLang="zh-TW" sz="2000" dirty="0" smtClean="0"/>
              <a:t>。</a:t>
            </a:r>
            <a:endParaRPr lang="zh-TW" altLang="zh-TW" sz="2000" dirty="0"/>
          </a:p>
          <a:p>
            <a:pPr>
              <a:buFont typeface="Wingdings" panose="05000000000000000000" pitchFamily="2" charset="2"/>
              <a:buChar char="Ø"/>
            </a:pPr>
            <a:r>
              <a:rPr lang="zh-TW" altLang="zh-TW" sz="2000" dirty="0" smtClean="0">
                <a:solidFill>
                  <a:srgbClr val="FF0000"/>
                </a:solidFill>
              </a:rPr>
              <a:t>各</a:t>
            </a:r>
            <a:r>
              <a:rPr lang="zh-TW" altLang="zh-TW" sz="2000" dirty="0">
                <a:solidFill>
                  <a:srgbClr val="FF0000"/>
                </a:solidFill>
              </a:rPr>
              <a:t>活動之經費</a:t>
            </a:r>
            <a:r>
              <a:rPr lang="zh-TW" altLang="zh-TW" sz="2000" dirty="0" smtClean="0">
                <a:solidFill>
                  <a:srgbClr val="FF0000"/>
                </a:solidFill>
              </a:rPr>
              <a:t>支出</a:t>
            </a:r>
            <a:r>
              <a:rPr lang="zh-TW" altLang="en-US" sz="2000" dirty="0" smtClean="0">
                <a:solidFill>
                  <a:srgbClr val="FF0000"/>
                </a:solidFill>
              </a:rPr>
              <a:t>、活動時間</a:t>
            </a:r>
            <a:r>
              <a:rPr lang="zh-TW" altLang="zh-TW" sz="2000" dirty="0" smtClean="0">
                <a:solidFill>
                  <a:srgbClr val="FF0000"/>
                </a:solidFill>
              </a:rPr>
              <a:t>內容</a:t>
            </a:r>
            <a:r>
              <a:rPr lang="zh-TW" altLang="zh-TW" sz="2000" dirty="0">
                <a:solidFill>
                  <a:srgbClr val="FF0000"/>
                </a:solidFill>
              </a:rPr>
              <a:t>變更須報本分署核准後始得變更。</a:t>
            </a:r>
          </a:p>
          <a:p>
            <a:pPr>
              <a:buFont typeface="Wingdings" panose="05000000000000000000" pitchFamily="2" charset="2"/>
              <a:buChar char="Ø"/>
            </a:pPr>
            <a:r>
              <a:rPr lang="zh-TW" altLang="zh-TW" sz="2000" dirty="0" smtClean="0"/>
              <a:t>以</a:t>
            </a:r>
            <a:r>
              <a:rPr lang="zh-TW" altLang="zh-TW" sz="2000" dirty="0"/>
              <a:t>活動目標明確、活動設計可達實質就業促進效益及計畫內容具創新性者優先補助。</a:t>
            </a:r>
          </a:p>
          <a:p>
            <a:pPr>
              <a:buFont typeface="Wingdings" panose="05000000000000000000" pitchFamily="2" charset="2"/>
              <a:buChar char="Ø"/>
            </a:pPr>
            <a:r>
              <a:rPr lang="zh-TW" altLang="zh-TW" sz="2000" dirty="0" smtClean="0"/>
              <a:t>考量</a:t>
            </a:r>
            <a:r>
              <a:rPr lang="zh-TW" altLang="zh-TW" sz="2000" dirty="0"/>
              <a:t>補助經費分配之原則，各大專校院所提申請案如同時包含就業輔導單位及各系所之提案，以就業輔導單位所提計畫優先補助，各系所之申請案亦</a:t>
            </a:r>
            <a:r>
              <a:rPr lang="zh-TW" altLang="zh-TW" sz="2000" dirty="0">
                <a:solidFill>
                  <a:srgbClr val="FF0000"/>
                </a:solidFill>
              </a:rPr>
              <a:t>以</a:t>
            </a:r>
            <a:r>
              <a:rPr lang="zh-TW" altLang="zh-TW" sz="2000" b="1" dirty="0">
                <a:solidFill>
                  <a:srgbClr val="FF0000"/>
                </a:solidFill>
              </a:rPr>
              <a:t>一系一案</a:t>
            </a:r>
            <a:r>
              <a:rPr lang="zh-TW" altLang="zh-TW" sz="2000" dirty="0">
                <a:solidFill>
                  <a:srgbClr val="FF0000"/>
                </a:solidFill>
              </a:rPr>
              <a:t>為原則</a:t>
            </a:r>
            <a:r>
              <a:rPr lang="zh-TW" altLang="zh-TW" sz="2000" dirty="0"/>
              <a:t>。</a:t>
            </a:r>
          </a:p>
          <a:p>
            <a:pPr>
              <a:buFont typeface="Wingdings" panose="05000000000000000000" pitchFamily="2" charset="2"/>
              <a:buChar char="Ø"/>
            </a:pPr>
            <a:r>
              <a:rPr lang="zh-TW" altLang="zh-TW" sz="2000" dirty="0" smtClean="0"/>
              <a:t>對</a:t>
            </a:r>
            <a:r>
              <a:rPr lang="zh-TW" altLang="zh-TW" sz="2000" dirty="0"/>
              <a:t>大專校院學生畢業後投入就業市場有直接相關、立即性協助者，優先補助</a:t>
            </a:r>
            <a:r>
              <a:rPr lang="zh-TW" altLang="zh-TW" sz="2000" dirty="0" smtClean="0"/>
              <a:t>。</a:t>
            </a:r>
            <a:endParaRPr lang="zh-TW" altLang="zh-TW" sz="2000" dirty="0"/>
          </a:p>
        </p:txBody>
      </p:sp>
    </p:spTree>
    <p:extLst>
      <p:ext uri="{BB962C8B-B14F-4D97-AF65-F5344CB8AC3E}">
        <p14:creationId xmlns:p14="http://schemas.microsoft.com/office/powerpoint/2010/main" val="735382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77788" y="404664"/>
            <a:ext cx="10971372" cy="1066800"/>
          </a:xfrm>
        </p:spPr>
        <p:txBody>
          <a:bodyPr>
            <a:normAutofit/>
          </a:bodyPr>
          <a:lstStyle/>
          <a:p>
            <a:r>
              <a:rPr lang="zh-TW" altLang="en-US" b="1" dirty="0"/>
              <a:t>撤銷或廢止原核定計畫</a:t>
            </a:r>
            <a:endParaRPr lang="zh-TW" b="1" dirty="0"/>
          </a:p>
        </p:txBody>
      </p:sp>
      <p:sp>
        <p:nvSpPr>
          <p:cNvPr id="5" name="內容版面配置區 4"/>
          <p:cNvSpPr>
            <a:spLocks noGrp="1"/>
          </p:cNvSpPr>
          <p:nvPr>
            <p:ph sz="half" idx="2"/>
          </p:nvPr>
        </p:nvSpPr>
        <p:spPr>
          <a:xfrm>
            <a:off x="693812" y="1844824"/>
            <a:ext cx="10369152" cy="4191000"/>
          </a:xfrm>
        </p:spPr>
        <p:txBody>
          <a:bodyPr/>
          <a:lstStyle/>
          <a:p>
            <a:r>
              <a:rPr lang="en-US" altLang="zh-TW" dirty="0" smtClean="0"/>
              <a:t>1.</a:t>
            </a:r>
            <a:r>
              <a:rPr lang="zh-TW" altLang="en-US" dirty="0"/>
              <a:t>偽造</a:t>
            </a:r>
            <a:r>
              <a:rPr lang="zh-TW" altLang="en-US" dirty="0" smtClean="0"/>
              <a:t>文書或以不實資料申請本補助計畫</a:t>
            </a:r>
            <a:endParaRPr lang="en-US" altLang="zh-TW" dirty="0" smtClean="0"/>
          </a:p>
          <a:p>
            <a:r>
              <a:rPr lang="en-US" altLang="zh-TW" dirty="0" smtClean="0"/>
              <a:t>2.</a:t>
            </a:r>
            <a:r>
              <a:rPr lang="zh-TW" altLang="en-US" dirty="0" smtClean="0"/>
              <a:t>未依本計畫規定辦理核銷，經限期改善未改善者</a:t>
            </a:r>
            <a:endParaRPr lang="en-US" altLang="zh-TW" dirty="0" smtClean="0"/>
          </a:p>
          <a:p>
            <a:r>
              <a:rPr lang="en-US" altLang="zh-TW" dirty="0" smtClean="0"/>
              <a:t>3.</a:t>
            </a:r>
            <a:r>
              <a:rPr lang="zh-TW" altLang="en-US" dirty="0" smtClean="0"/>
              <a:t>執行計畫未依用途之用、浮報、虛報等情事</a:t>
            </a:r>
            <a:endParaRPr lang="en-US" altLang="zh-TW" dirty="0" smtClean="0"/>
          </a:p>
          <a:p>
            <a:r>
              <a:rPr lang="en-US" altLang="zh-TW" dirty="0" smtClean="0"/>
              <a:t>4.</a:t>
            </a:r>
            <a:r>
              <a:rPr lang="zh-TW" altLang="en-US" dirty="0" smtClean="0"/>
              <a:t>規避、妨礙或拒絕分署查核</a:t>
            </a:r>
            <a:endParaRPr lang="en-US" altLang="zh-TW" dirty="0" smtClean="0"/>
          </a:p>
          <a:p>
            <a:r>
              <a:rPr lang="en-US" altLang="zh-TW" dirty="0" smtClean="0"/>
              <a:t>5.</a:t>
            </a:r>
            <a:r>
              <a:rPr lang="zh-TW" altLang="en-US" dirty="0" smtClean="0"/>
              <a:t>其他違反計畫相關規定之情事</a:t>
            </a:r>
            <a:r>
              <a:rPr lang="en-US" altLang="zh-TW" dirty="0" smtClean="0">
                <a:solidFill>
                  <a:srgbClr val="FF0000"/>
                </a:solidFill>
              </a:rPr>
              <a:t>(</a:t>
            </a:r>
            <a:r>
              <a:rPr lang="zh-TW" altLang="en-US" dirty="0" smtClean="0">
                <a:solidFill>
                  <a:srgbClr val="FF0000"/>
                </a:solidFill>
              </a:rPr>
              <a:t>如參加人數未達規定、自行變更活動時間內容等</a:t>
            </a:r>
            <a:r>
              <a:rPr lang="en-US" altLang="zh-TW" dirty="0" smtClean="0">
                <a:solidFill>
                  <a:srgbClr val="FF0000"/>
                </a:solidFill>
              </a:rPr>
              <a:t>)</a:t>
            </a:r>
            <a:endParaRPr lang="zh-TW" altLang="en-US" dirty="0">
              <a:solidFill>
                <a:srgbClr val="FF0000"/>
              </a:solidFill>
            </a:endParaRPr>
          </a:p>
        </p:txBody>
      </p:sp>
    </p:spTree>
    <p:extLst>
      <p:ext uri="{BB962C8B-B14F-4D97-AF65-F5344CB8AC3E}">
        <p14:creationId xmlns:p14="http://schemas.microsoft.com/office/powerpoint/2010/main" val="3488869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77788" y="332656"/>
            <a:ext cx="10971372" cy="1066800"/>
          </a:xfrm>
        </p:spPr>
        <p:txBody>
          <a:bodyPr/>
          <a:lstStyle/>
          <a:p>
            <a:r>
              <a:rPr lang="zh-TW" altLang="zh-TW" dirty="0"/>
              <a:t>其他應配合事項</a:t>
            </a:r>
          </a:p>
        </p:txBody>
      </p:sp>
      <p:sp>
        <p:nvSpPr>
          <p:cNvPr id="3" name="內容版面配置區 2"/>
          <p:cNvSpPr>
            <a:spLocks noGrp="1"/>
          </p:cNvSpPr>
          <p:nvPr>
            <p:ph idx="1"/>
          </p:nvPr>
        </p:nvSpPr>
        <p:spPr>
          <a:xfrm>
            <a:off x="621804" y="1700808"/>
            <a:ext cx="10945216" cy="4190999"/>
          </a:xfrm>
        </p:spPr>
        <p:txBody>
          <a:bodyPr>
            <a:normAutofit fontScale="92500" lnSpcReduction="10000"/>
          </a:bodyPr>
          <a:lstStyle/>
          <a:p>
            <a:pPr>
              <a:lnSpc>
                <a:spcPct val="120000"/>
              </a:lnSpc>
              <a:buFont typeface="Wingdings" panose="05000000000000000000" pitchFamily="2" charset="2"/>
              <a:buChar char="Ø"/>
            </a:pPr>
            <a:r>
              <a:rPr lang="zh-TW" altLang="zh-TW" dirty="0" smtClean="0"/>
              <a:t>（</a:t>
            </a:r>
            <a:r>
              <a:rPr lang="zh-TW" altLang="zh-TW" dirty="0"/>
              <a:t>一）各場次活動相關海報、紅布條、手冊及活動宣傳文稿，請載明「主辦單位：勞動部勞動力發展署北基宜花金馬分署</a:t>
            </a:r>
            <a:r>
              <a:rPr lang="zh-TW" altLang="zh-TW" dirty="0" smtClean="0"/>
              <a:t>」；承辦</a:t>
            </a:r>
            <a:r>
              <a:rPr lang="zh-TW" altLang="zh-TW" dirty="0"/>
              <a:t>單位</a:t>
            </a:r>
            <a:r>
              <a:rPr lang="zh-TW" altLang="zh-TW" dirty="0" smtClean="0"/>
              <a:t>：</a:t>
            </a:r>
            <a:r>
              <a:rPr lang="zh-TW" altLang="en-US" dirty="0" smtClean="0"/>
              <a:t>國立東華大學</a:t>
            </a:r>
            <a:r>
              <a:rPr lang="zh-TW" altLang="zh-TW" dirty="0" smtClean="0"/>
              <a:t>。</a:t>
            </a:r>
            <a:r>
              <a:rPr lang="zh-TW" altLang="en-US" dirty="0"/>
              <a:t> </a:t>
            </a:r>
            <a:r>
              <a:rPr lang="en-US" altLang="zh-TW" dirty="0">
                <a:solidFill>
                  <a:srgbClr val="FF0000"/>
                </a:solidFill>
              </a:rPr>
              <a:t>(</a:t>
            </a:r>
            <a:r>
              <a:rPr lang="zh-TW" altLang="zh-TW" dirty="0">
                <a:solidFill>
                  <a:srgbClr val="FF0000"/>
                </a:solidFill>
              </a:rPr>
              <a:t>未載</a:t>
            </a:r>
            <a:r>
              <a:rPr lang="zh-TW" altLang="zh-TW" dirty="0" smtClean="0">
                <a:solidFill>
                  <a:srgbClr val="FF0000"/>
                </a:solidFill>
              </a:rPr>
              <a:t>明分署</a:t>
            </a:r>
            <a:r>
              <a:rPr lang="zh-TW" altLang="zh-TW" dirty="0">
                <a:solidFill>
                  <a:srgbClr val="FF0000"/>
                </a:solidFill>
              </a:rPr>
              <a:t>全銜者，視為</a:t>
            </a:r>
            <a:r>
              <a:rPr lang="zh-TW" altLang="zh-TW" dirty="0" smtClean="0">
                <a:solidFill>
                  <a:srgbClr val="FF0000"/>
                </a:solidFill>
              </a:rPr>
              <a:t>非分署</a:t>
            </a:r>
            <a:r>
              <a:rPr lang="zh-TW" altLang="zh-TW" dirty="0">
                <a:solidFill>
                  <a:srgbClr val="FF0000"/>
                </a:solidFill>
              </a:rPr>
              <a:t>補助案件，不予補助</a:t>
            </a:r>
            <a:r>
              <a:rPr lang="en-US" altLang="zh-TW" dirty="0" smtClean="0">
                <a:solidFill>
                  <a:srgbClr val="FF0000"/>
                </a:solidFill>
              </a:rPr>
              <a:t>)</a:t>
            </a:r>
          </a:p>
          <a:p>
            <a:pPr>
              <a:lnSpc>
                <a:spcPct val="120000"/>
              </a:lnSpc>
              <a:buFont typeface="Wingdings" panose="05000000000000000000" pitchFamily="2" charset="2"/>
              <a:buChar char="Ø"/>
            </a:pPr>
            <a:r>
              <a:rPr lang="zh-TW" altLang="zh-TW" dirty="0" smtClean="0"/>
              <a:t> （</a:t>
            </a:r>
            <a:r>
              <a:rPr lang="zh-TW" altLang="en-US" dirty="0"/>
              <a:t>二</a:t>
            </a:r>
            <a:r>
              <a:rPr lang="zh-TW" altLang="zh-TW" dirty="0" smtClean="0"/>
              <a:t>）</a:t>
            </a:r>
            <a:r>
              <a:rPr lang="zh-TW" altLang="en-US" dirty="0" smtClean="0"/>
              <a:t>申請</a:t>
            </a:r>
            <a:r>
              <a:rPr lang="zh-TW" altLang="zh-TW" dirty="0" smtClean="0"/>
              <a:t>辦理就業講座及其他就業促進活動</a:t>
            </a:r>
            <a:r>
              <a:rPr lang="zh-TW" altLang="en-US" dirty="0" smtClean="0"/>
              <a:t>之單位須配合</a:t>
            </a:r>
            <a:r>
              <a:rPr lang="zh-TW" altLang="zh-TW" dirty="0" smtClean="0"/>
              <a:t>協助宣導台灣就業通及分署相關就業服務措施。</a:t>
            </a:r>
          </a:p>
          <a:p>
            <a:pPr>
              <a:lnSpc>
                <a:spcPct val="120000"/>
              </a:lnSpc>
              <a:buFont typeface="Wingdings" panose="05000000000000000000" pitchFamily="2" charset="2"/>
              <a:buChar char="Ø"/>
            </a:pPr>
            <a:r>
              <a:rPr lang="zh-TW" altLang="zh-TW" dirty="0" smtClean="0"/>
              <a:t>（</a:t>
            </a:r>
            <a:r>
              <a:rPr lang="zh-TW" altLang="en-US" dirty="0" smtClean="0"/>
              <a:t>三</a:t>
            </a:r>
            <a:r>
              <a:rPr lang="zh-TW" altLang="zh-TW" dirty="0" smtClean="0"/>
              <a:t>）</a:t>
            </a:r>
            <a:r>
              <a:rPr lang="zh-TW" altLang="zh-TW" dirty="0"/>
              <a:t>為強化校園就業輔導功能，建立大專青年正確職業觀念，本分署將適時派員宣導、設攤或提供駐點服務，以就近提供</a:t>
            </a:r>
            <a:r>
              <a:rPr lang="zh-TW" altLang="zh-TW" dirty="0" smtClean="0"/>
              <a:t>就業</a:t>
            </a:r>
            <a:r>
              <a:rPr lang="zh-TW" altLang="zh-TW" dirty="0"/>
              <a:t>及職業訓練各項服務資訊，請各校配合辦理</a:t>
            </a:r>
            <a:r>
              <a:rPr lang="zh-TW" altLang="zh-TW" dirty="0" smtClean="0"/>
              <a:t>。</a:t>
            </a:r>
            <a:endParaRPr lang="zh-TW" altLang="en-US" dirty="0"/>
          </a:p>
          <a:p>
            <a:endParaRPr lang="zh-TW" altLang="en-US" dirty="0"/>
          </a:p>
        </p:txBody>
      </p:sp>
    </p:spTree>
    <p:extLst>
      <p:ext uri="{BB962C8B-B14F-4D97-AF65-F5344CB8AC3E}">
        <p14:creationId xmlns:p14="http://schemas.microsoft.com/office/powerpoint/2010/main" val="216090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4"/>
          <p:cNvSpPr>
            <a:spLocks noGrp="1"/>
          </p:cNvSpPr>
          <p:nvPr>
            <p:ph sz="half" idx="1"/>
          </p:nvPr>
        </p:nvSpPr>
        <p:spPr>
          <a:xfrm>
            <a:off x="1065927" y="692696"/>
            <a:ext cx="5029200" cy="726976"/>
          </a:xfrm>
        </p:spPr>
        <p:txBody>
          <a:bodyPr>
            <a:normAutofit/>
          </a:bodyPr>
          <a:lstStyle/>
          <a:p>
            <a:pPr marL="0" indent="0">
              <a:buNone/>
            </a:pPr>
            <a:r>
              <a:rPr lang="zh-TW" altLang="en-US" sz="3600" dirty="0">
                <a:solidFill>
                  <a:schemeClr val="accent1"/>
                </a:solidFill>
                <a:cs typeface="+mj-cs"/>
              </a:rPr>
              <a:t>申請方式</a:t>
            </a:r>
            <a:endParaRPr lang="zh-TW" sz="3600" dirty="0">
              <a:solidFill>
                <a:schemeClr val="accent1"/>
              </a:solidFill>
              <a:cs typeface="+mj-cs"/>
            </a:endParaRPr>
          </a:p>
        </p:txBody>
      </p:sp>
      <p:sp>
        <p:nvSpPr>
          <p:cNvPr id="3" name="內容版面配置區 2"/>
          <p:cNvSpPr>
            <a:spLocks noGrp="1"/>
          </p:cNvSpPr>
          <p:nvPr>
            <p:ph sz="half" idx="2"/>
          </p:nvPr>
        </p:nvSpPr>
        <p:spPr>
          <a:xfrm>
            <a:off x="909836" y="1556792"/>
            <a:ext cx="9865096" cy="4191000"/>
          </a:xfrm>
        </p:spPr>
        <p:txBody>
          <a:bodyPr>
            <a:normAutofit/>
          </a:bodyPr>
          <a:lstStyle/>
          <a:p>
            <a:r>
              <a:rPr lang="en-US" altLang="zh-TW" sz="2400" dirty="0" smtClean="0"/>
              <a:t>1.</a:t>
            </a:r>
            <a:r>
              <a:rPr lang="zh-TW" altLang="en-US" sz="2400" dirty="0" smtClean="0"/>
              <a:t>檢附活動計畫書及活動經費概算表</a:t>
            </a:r>
            <a:r>
              <a:rPr lang="en-US" altLang="zh-TW" sz="2400" dirty="0" smtClean="0"/>
              <a:t>(</a:t>
            </a:r>
            <a:r>
              <a:rPr lang="zh-TW" altLang="en-US" sz="2400" dirty="0" smtClean="0"/>
              <a:t>如附件</a:t>
            </a:r>
            <a:r>
              <a:rPr lang="en-US" altLang="zh-TW" sz="2400" dirty="0" smtClean="0"/>
              <a:t>)</a:t>
            </a:r>
          </a:p>
          <a:p>
            <a:r>
              <a:rPr lang="en-US" altLang="zh-TW" sz="2400" dirty="0" smtClean="0"/>
              <a:t>2.</a:t>
            </a:r>
            <a:r>
              <a:rPr lang="zh-TW" altLang="en-US" sz="2400" dirty="0" smtClean="0"/>
              <a:t>於</a:t>
            </a:r>
            <a:r>
              <a:rPr lang="en-US" altLang="zh-TW" sz="2400" dirty="0" smtClean="0">
                <a:solidFill>
                  <a:srgbClr val="FF0000"/>
                </a:solidFill>
              </a:rPr>
              <a:t>104</a:t>
            </a:r>
            <a:r>
              <a:rPr lang="zh-TW" altLang="en-US" sz="2400" dirty="0" smtClean="0">
                <a:solidFill>
                  <a:srgbClr val="FF0000"/>
                </a:solidFill>
              </a:rPr>
              <a:t>年</a:t>
            </a:r>
            <a:r>
              <a:rPr lang="en-US" altLang="zh-TW" sz="2400" dirty="0" smtClean="0">
                <a:solidFill>
                  <a:srgbClr val="FF0000"/>
                </a:solidFill>
              </a:rPr>
              <a:t>11</a:t>
            </a:r>
            <a:r>
              <a:rPr lang="zh-TW" altLang="en-US" sz="2400" dirty="0" smtClean="0">
                <a:solidFill>
                  <a:srgbClr val="FF0000"/>
                </a:solidFill>
              </a:rPr>
              <a:t>月</a:t>
            </a:r>
            <a:r>
              <a:rPr lang="en-US" altLang="zh-TW" sz="2400" dirty="0" smtClean="0">
                <a:solidFill>
                  <a:srgbClr val="FF0000"/>
                </a:solidFill>
              </a:rPr>
              <a:t>23</a:t>
            </a:r>
            <a:r>
              <a:rPr lang="zh-TW" altLang="en-US" sz="2400" dirty="0" smtClean="0">
                <a:solidFill>
                  <a:srgbClr val="FF0000"/>
                </a:solidFill>
              </a:rPr>
              <a:t>日</a:t>
            </a:r>
            <a:r>
              <a:rPr lang="en-US" altLang="zh-TW" sz="2400" dirty="0" smtClean="0">
                <a:solidFill>
                  <a:srgbClr val="FF0000"/>
                </a:solidFill>
              </a:rPr>
              <a:t>(</a:t>
            </a:r>
            <a:r>
              <a:rPr lang="zh-TW" altLang="en-US" sz="2400" dirty="0" smtClean="0">
                <a:solidFill>
                  <a:srgbClr val="FF0000"/>
                </a:solidFill>
              </a:rPr>
              <a:t>一</a:t>
            </a:r>
            <a:r>
              <a:rPr lang="en-US" altLang="zh-TW" sz="2400" dirty="0" smtClean="0">
                <a:solidFill>
                  <a:srgbClr val="FF0000"/>
                </a:solidFill>
              </a:rPr>
              <a:t>)</a:t>
            </a:r>
            <a:r>
              <a:rPr lang="zh-TW" altLang="en-US" sz="2400" dirty="0" smtClean="0"/>
              <a:t>前將用</a:t>
            </a:r>
            <a:r>
              <a:rPr lang="zh-TW" altLang="en-US" sz="2400" dirty="0" smtClean="0">
                <a:solidFill>
                  <a:srgbClr val="FF0000"/>
                </a:solidFill>
              </a:rPr>
              <a:t>電子檔</a:t>
            </a:r>
            <a:r>
              <a:rPr lang="zh-TW" altLang="en-US" sz="2400" dirty="0" smtClean="0"/>
              <a:t>方式寄至</a:t>
            </a:r>
            <a:r>
              <a:rPr lang="en-US" altLang="zh-TW" sz="2400" dirty="0" smtClean="0"/>
              <a:t>celia.hung@mail.ndhu.edu.tw</a:t>
            </a:r>
          </a:p>
          <a:p>
            <a:r>
              <a:rPr lang="zh-TW" altLang="en-US" sz="2400" dirty="0" smtClean="0"/>
              <a:t> </a:t>
            </a:r>
            <a:r>
              <a:rPr lang="en-US" altLang="zh-TW" sz="2400" dirty="0" smtClean="0"/>
              <a:t>3</a:t>
            </a:r>
            <a:r>
              <a:rPr lang="en-US" altLang="zh-TW" sz="2400" dirty="0" smtClean="0"/>
              <a:t>.</a:t>
            </a:r>
            <a:r>
              <a:rPr lang="zh-TW" altLang="en-US" sz="2400" dirty="0" smtClean="0"/>
              <a:t>經費編列標準及補助上限標準請依</a:t>
            </a:r>
            <a:r>
              <a:rPr lang="zh-TW" altLang="en-US" sz="2400" dirty="0"/>
              <a:t>「</a:t>
            </a:r>
            <a:r>
              <a:rPr lang="zh-TW" altLang="en-US" sz="2400" dirty="0" smtClean="0"/>
              <a:t>勞動部勞動力發展署一般常用經費編列標準及結報注意事項」</a:t>
            </a:r>
            <a:r>
              <a:rPr lang="en-US" altLang="zh-TW" sz="2400" dirty="0" smtClean="0"/>
              <a:t>&amp;</a:t>
            </a:r>
            <a:r>
              <a:rPr lang="zh-TW" altLang="en-US" sz="2400" dirty="0" smtClean="0"/>
              <a:t>「勞動部勞動力發展署補助大專校院辦理就業服務各類活動經費金額上限參考表」</a:t>
            </a:r>
            <a:endParaRPr lang="en-US" altLang="zh-TW" sz="2400" dirty="0" smtClean="0"/>
          </a:p>
          <a:p>
            <a:r>
              <a:rPr lang="en-US" altLang="zh-TW" sz="2400" dirty="0" smtClean="0"/>
              <a:t>4.</a:t>
            </a:r>
            <a:r>
              <a:rPr lang="zh-TW" altLang="en-US" sz="2400" dirty="0" smtClean="0"/>
              <a:t>結果待分署召開審查會後個別通知申請結果。</a:t>
            </a:r>
            <a:endParaRPr lang="en-US" altLang="zh-TW" sz="2400" dirty="0" smtClean="0"/>
          </a:p>
        </p:txBody>
      </p:sp>
    </p:spTree>
    <p:extLst>
      <p:ext uri="{BB962C8B-B14F-4D97-AF65-F5344CB8AC3E}">
        <p14:creationId xmlns:p14="http://schemas.microsoft.com/office/powerpoint/2010/main" val="981825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arketing_16x9">
  <a:themeElements>
    <a:clrScheme name="Marketing_16x9">
      <a:dk1>
        <a:srgbClr val="404040"/>
      </a:dk1>
      <a:lt1>
        <a:sysClr val="window" lastClr="FFFFFF"/>
      </a:lt1>
      <a:dk2>
        <a:srgbClr val="000000"/>
      </a:dk2>
      <a:lt2>
        <a:srgbClr val="A1C1DE"/>
      </a:lt2>
      <a:accent1>
        <a:srgbClr val="39527B"/>
      </a:accent1>
      <a:accent2>
        <a:srgbClr val="528DC2"/>
      </a:accent2>
      <a:accent3>
        <a:srgbClr val="7EA939"/>
      </a:accent3>
      <a:accent4>
        <a:srgbClr val="30AEAB"/>
      </a:accent4>
      <a:accent5>
        <a:srgbClr val="31A962"/>
      </a:accent5>
      <a:accent6>
        <a:srgbClr val="78648E"/>
      </a:accent6>
      <a:hlink>
        <a:srgbClr val="7EA939"/>
      </a:hlink>
      <a:folHlink>
        <a:srgbClr val="7F7F7F"/>
      </a:folHlink>
    </a:clrScheme>
    <a:fontScheme name="Marketing_16x9">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flip="none" rotWithShape="1">
          <a:gsLst>
            <a:gs pos="0">
              <a:schemeClr val="phClr">
                <a:lumMod val="20000"/>
                <a:lumOff val="80000"/>
              </a:schemeClr>
            </a:gs>
            <a:gs pos="58000">
              <a:schemeClr val="phClr">
                <a:lumMod val="40000"/>
                <a:lumOff val="60000"/>
              </a:schemeClr>
            </a:gs>
            <a:gs pos="100000">
              <a:schemeClr val="phClr"/>
            </a:gs>
          </a:gsLst>
          <a:lin ang="14400000" scaled="0"/>
          <a:tileRect/>
        </a:gradFill>
        <a:gradFill flip="none" rotWithShape="1">
          <a:gsLst>
            <a:gs pos="0">
              <a:schemeClr val="phClr">
                <a:lumMod val="20000"/>
                <a:lumOff val="80000"/>
              </a:schemeClr>
            </a:gs>
            <a:gs pos="58000">
              <a:schemeClr val="phClr">
                <a:lumMod val="40000"/>
                <a:lumOff val="60000"/>
              </a:schemeClr>
            </a:gs>
            <a:gs pos="100000">
              <a:schemeClr val="phClr"/>
            </a:gs>
          </a:gsLst>
          <a:lin ang="17400000" scaled="0"/>
          <a:tileRect/>
        </a:gradFill>
      </a:bgFillStyleLst>
    </a:fmtScheme>
  </a:themeElements>
  <a:objectDefaults>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Marketing_16x9">
      <a:dk1>
        <a:srgbClr val="404040"/>
      </a:dk1>
      <a:lt1>
        <a:sysClr val="window" lastClr="FFFFFF"/>
      </a:lt1>
      <a:dk2>
        <a:srgbClr val="000000"/>
      </a:dk2>
      <a:lt2>
        <a:srgbClr val="A1C1DE"/>
      </a:lt2>
      <a:accent1>
        <a:srgbClr val="39527B"/>
      </a:accent1>
      <a:accent2>
        <a:srgbClr val="528DC2"/>
      </a:accent2>
      <a:accent3>
        <a:srgbClr val="7EA939"/>
      </a:accent3>
      <a:accent4>
        <a:srgbClr val="30AEAB"/>
      </a:accent4>
      <a:accent5>
        <a:srgbClr val="31A962"/>
      </a:accent5>
      <a:accent6>
        <a:srgbClr val="78648E"/>
      </a:accent6>
      <a:hlink>
        <a:srgbClr val="7EA939"/>
      </a:hlink>
      <a:folHlink>
        <a:srgbClr val="7F7F7F"/>
      </a:folHlink>
    </a:clrScheme>
    <a:fontScheme name="Marketing_16x9">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arketing_16x9">
      <a:dk1>
        <a:srgbClr val="404040"/>
      </a:dk1>
      <a:lt1>
        <a:sysClr val="window" lastClr="FFFFFF"/>
      </a:lt1>
      <a:dk2>
        <a:srgbClr val="000000"/>
      </a:dk2>
      <a:lt2>
        <a:srgbClr val="A1C1DE"/>
      </a:lt2>
      <a:accent1>
        <a:srgbClr val="39527B"/>
      </a:accent1>
      <a:accent2>
        <a:srgbClr val="528DC2"/>
      </a:accent2>
      <a:accent3>
        <a:srgbClr val="7EA939"/>
      </a:accent3>
      <a:accent4>
        <a:srgbClr val="30AEAB"/>
      </a:accent4>
      <a:accent5>
        <a:srgbClr val="31A962"/>
      </a:accent5>
      <a:accent6>
        <a:srgbClr val="78648E"/>
      </a:accent6>
      <a:hlink>
        <a:srgbClr val="7EA939"/>
      </a:hlink>
      <a:folHlink>
        <a:srgbClr val="7F7F7F"/>
      </a:folHlink>
    </a:clrScheme>
    <a:fontScheme name="Marketing_16x9">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B72590D-5915-4114-80CA-242FE40836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玻璃方塊行銷簡報 (寬螢幕)</Template>
  <TotalTime>0</TotalTime>
  <Words>1158</Words>
  <Application>Microsoft Office PowerPoint</Application>
  <PresentationFormat>自訂</PresentationFormat>
  <Paragraphs>75</Paragraphs>
  <Slides>9</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9</vt:i4>
      </vt:variant>
    </vt:vector>
  </HeadingPairs>
  <TitlesOfParts>
    <vt:vector size="15" baseType="lpstr">
      <vt:lpstr>微軟正黑體</vt:lpstr>
      <vt:lpstr>新細明體</vt:lpstr>
      <vt:lpstr>Arial</vt:lpstr>
      <vt:lpstr>Corbel</vt:lpstr>
      <vt:lpstr>Wingdings</vt:lpstr>
      <vt:lpstr>Marketing_16x9</vt:lpstr>
      <vt:lpstr>105年度結合大專校院辦理就業服務補助計畫</vt:lpstr>
      <vt:lpstr>申請項目</vt:lpstr>
      <vt:lpstr>系所申請項目</vt:lpstr>
      <vt:lpstr>系所申請項目</vt:lpstr>
      <vt:lpstr>系所申請項目</vt:lpstr>
      <vt:lpstr>補助原則 </vt:lpstr>
      <vt:lpstr>撤銷或廢止原核定計畫</vt:lpstr>
      <vt:lpstr>其他應配合事項</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2015-09-11T02:08:39Z</dcterms:created>
  <dcterms:modified xsi:type="dcterms:W3CDTF">2015-11-05T00:07:04Z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TC028010849991</vt:lpwstr>
  </property>
</Properties>
</file>