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0" r:id="rId3"/>
    <p:sldId id="322" r:id="rId4"/>
    <p:sldId id="323" r:id="rId5"/>
    <p:sldId id="324" r:id="rId6"/>
    <p:sldId id="328" r:id="rId7"/>
    <p:sldId id="329" r:id="rId8"/>
    <p:sldId id="303" r:id="rId9"/>
    <p:sldId id="304" r:id="rId10"/>
    <p:sldId id="258" r:id="rId11"/>
    <p:sldId id="257" r:id="rId12"/>
    <p:sldId id="259" r:id="rId13"/>
    <p:sldId id="260" r:id="rId14"/>
    <p:sldId id="308" r:id="rId15"/>
    <p:sldId id="261" r:id="rId16"/>
    <p:sldId id="262" r:id="rId17"/>
    <p:sldId id="309" r:id="rId18"/>
    <p:sldId id="263" r:id="rId19"/>
    <p:sldId id="314" r:id="rId20"/>
    <p:sldId id="264" r:id="rId21"/>
    <p:sldId id="281" r:id="rId22"/>
    <p:sldId id="315" r:id="rId23"/>
    <p:sldId id="316" r:id="rId24"/>
    <p:sldId id="282" r:id="rId25"/>
    <p:sldId id="317" r:id="rId26"/>
    <p:sldId id="318" r:id="rId27"/>
    <p:sldId id="319" r:id="rId28"/>
    <p:sldId id="320" r:id="rId29"/>
    <p:sldId id="286" r:id="rId30"/>
    <p:sldId id="291" r:id="rId31"/>
    <p:sldId id="321" r:id="rId32"/>
    <p:sldId id="293" r:id="rId33"/>
    <p:sldId id="296" r:id="rId34"/>
    <p:sldId id="297" r:id="rId35"/>
    <p:sldId id="266" r:id="rId36"/>
    <p:sldId id="265" r:id="rId37"/>
    <p:sldId id="272" r:id="rId38"/>
    <p:sldId id="268" r:id="rId39"/>
    <p:sldId id="267" r:id="rId40"/>
    <p:sldId id="274" r:id="rId41"/>
    <p:sldId id="310" r:id="rId42"/>
    <p:sldId id="288" r:id="rId43"/>
    <p:sldId id="289" r:id="rId44"/>
    <p:sldId id="273" r:id="rId45"/>
    <p:sldId id="270" r:id="rId4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FF"/>
    <a:srgbClr val="99FFCC"/>
    <a:srgbClr val="99FF99"/>
    <a:srgbClr val="0099FF"/>
    <a:srgbClr val="FFFF66"/>
    <a:srgbClr val="FF9999"/>
    <a:srgbClr val="F3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16E13907-CE93-40C8-A972-F0CE006C7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4543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8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28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8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BE409E84-28E2-4E09-AD43-C4A951CD59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5936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47D77BBD-05EF-4670-B3BA-9AB15C03ED0D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10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zh-TW" altLang="en-US" noProof="0" smtClean="0"/>
          </a:p>
        </p:txBody>
      </p:sp>
      <p:sp>
        <p:nvSpPr>
          <p:cNvPr id="310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zh-TW" altLang="en-US" noProof="0" smtClean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F51A-A053-4D7F-85C7-655195FD4D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70883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A3BD-4531-42C2-BACC-684A36E27F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138852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8037-35C4-420B-ACDC-39B5039F04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249477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8AF5-73F9-4F71-9FCC-5DFEE1978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599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C23E-43A9-4ED9-90AB-1221495EA3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712514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A026-0492-4E45-A1EB-378C74268F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58771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2ED74-33B0-4A4A-827A-F8204D061D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79269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D4F9-2B39-43AA-8B8D-CF81252CC5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819940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D272-129E-41D6-9905-6E4E3CB3E6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669752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23601-7014-4733-937E-FC8BFD13C4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224964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7800-956C-4212-81F6-6CBDEC061D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669977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55514-FD26-490B-B8B8-C0E3CDED27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53141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5D7471F-099E-43F8-BCF7-C25A86B7E2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10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92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442414"/>
            <a:ext cx="8413849" cy="1523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u.edu.tw/~uhe2704/pag.htm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image" Target="../media/image54.gif"/><Relationship Id="rId4" Type="http://schemas.openxmlformats.org/officeDocument/2006/relationships/image" Target="../media/image5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u.edu.tw/~rso2708/index/RSO2708/rent.htm" TargetMode="External"/><Relationship Id="rId2" Type="http://schemas.openxmlformats.org/officeDocument/2006/relationships/hyperlink" Target="http://www.dyu.edu.tw/~ulc27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lotus.dyu.edu.tw/house/index_down.ht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6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care.dyu.edu.tw/" TargetMode="External"/><Relationship Id="rId2" Type="http://schemas.openxmlformats.org/officeDocument/2006/relationships/hyperlink" Target="http://www.dyu.edu.tw/20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5A8BF609-FCFD-425F-9B2D-86375FBD2D72}" type="slidenum">
              <a:rPr lang="en-US" altLang="zh-TW" smtClean="0">
                <a:latin typeface="Arial Black" pitchFamily="34" charset="0"/>
              </a:rPr>
              <a:pPr/>
              <a:t>1</a:t>
            </a:fld>
            <a:endParaRPr lang="en-US" altLang="zh-TW" smtClean="0">
              <a:latin typeface="Arial Black" pitchFamily="34" charset="0"/>
            </a:endParaRPr>
          </a:p>
          <a:p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205038"/>
            <a:ext cx="6408737" cy="1871662"/>
          </a:xfrm>
        </p:spPr>
        <p:txBody>
          <a:bodyPr/>
          <a:lstStyle/>
          <a:p>
            <a:pPr algn="ctr" eaLnBrk="1" hangingPunct="1"/>
            <a:r>
              <a:rPr lang="zh-TW" altLang="en-US" smtClean="0">
                <a:solidFill>
                  <a:srgbClr val="FFFF66"/>
                </a:solidFill>
                <a:ea typeface="MS Gothic" pitchFamily="49" charset="-128"/>
              </a:rPr>
              <a:t>校外租屋安全及注意事項</a:t>
            </a:r>
            <a:br>
              <a:rPr lang="zh-TW" altLang="en-US" smtClean="0">
                <a:solidFill>
                  <a:srgbClr val="FFFF66"/>
                </a:solidFill>
                <a:ea typeface="MS Gothic" pitchFamily="49" charset="-128"/>
              </a:rPr>
            </a:br>
            <a:endParaRPr lang="zh-TW" altLang="en-US" smtClean="0">
              <a:solidFill>
                <a:srgbClr val="FFFF66"/>
              </a:solidFill>
              <a:ea typeface="MS Gothic" pitchFamily="49" charset="-128"/>
            </a:endParaRPr>
          </a:p>
        </p:txBody>
      </p:sp>
      <p:pic>
        <p:nvPicPr>
          <p:cNvPr id="3076" name="Picture 10" descr="MCBS01157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08500"/>
            <a:ext cx="18335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MCj031133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4479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3"/>
          <p:cNvSpPr>
            <a:spLocks noChangeArrowheads="1"/>
          </p:cNvSpPr>
          <p:nvPr/>
        </p:nvSpPr>
        <p:spPr bwMode="auto">
          <a:xfrm>
            <a:off x="3276600" y="1858963"/>
            <a:ext cx="2979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 sz="4400">
                <a:solidFill>
                  <a:srgbClr val="FFFF66"/>
                </a:solidFill>
                <a:latin typeface="Arial Black" pitchFamily="34" charset="0"/>
              </a:rPr>
              <a:t>100</a:t>
            </a:r>
            <a:r>
              <a:rPr kumimoji="1" lang="zh-TW" altLang="en-US" sz="4400">
                <a:solidFill>
                  <a:srgbClr val="FFFF66"/>
                </a:solidFill>
                <a:latin typeface="Arial Black" pitchFamily="34" charset="0"/>
                <a:ea typeface="MS Gothic" pitchFamily="49" charset="-128"/>
              </a:rPr>
              <a:t>學年度</a:t>
            </a:r>
          </a:p>
        </p:txBody>
      </p:sp>
      <p:pic>
        <p:nvPicPr>
          <p:cNvPr id="3079" name="Picture 29" descr="j01856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52963"/>
            <a:ext cx="1654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5D8898F4-A725-4923-ACB6-7649F7DA1B0C}" type="slidenum">
              <a:rPr lang="en-US" altLang="zh-TW" smtClean="0">
                <a:latin typeface="Arial Black" pitchFamily="34" charset="0"/>
              </a:rPr>
              <a:pPr/>
              <a:t>10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73238"/>
            <a:ext cx="8229600" cy="738187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看屋時間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23114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ea typeface="標楷體" pitchFamily="65" charset="-120"/>
              </a:rPr>
              <a:t>為了解附近環境日夜不同的狀況，若時間允許，可選擇不同時段看屋！</a:t>
            </a:r>
          </a:p>
        </p:txBody>
      </p:sp>
      <p:pic>
        <p:nvPicPr>
          <p:cNvPr id="12293" name="Picture 8" descr="MCj04187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60800"/>
            <a:ext cx="51133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50825" y="1125538"/>
            <a:ext cx="4033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尋找租屋處時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222A24D3-C154-4A8F-9046-1C9319CB7A29}" type="slidenum">
              <a:rPr lang="en-US" altLang="zh-TW" smtClean="0">
                <a:latin typeface="Arial Black" pitchFamily="34" charset="0"/>
              </a:rPr>
              <a:pPr/>
              <a:t>11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331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6778625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看屋時應結伴同行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，或告知朋友。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保持大門開放，確保自身安全。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與房東約定於附近明顯地標處，碰面後再共同前往看屋。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聯繫時務必詳留雙方姓名及手機或聯繫電話，以便緊急聯繫。 </a:t>
            </a:r>
          </a:p>
        </p:txBody>
      </p:sp>
      <p:pic>
        <p:nvPicPr>
          <p:cNvPr id="13316" name="Picture 25" descr="MCj04176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46613"/>
            <a:ext cx="25908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6" descr="MCj042382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00213"/>
            <a:ext cx="1206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27"/>
          <p:cNvSpPr txBox="1">
            <a:spLocks noChangeArrowheads="1"/>
          </p:cNvSpPr>
          <p:nvPr/>
        </p:nvSpPr>
        <p:spPr bwMode="auto">
          <a:xfrm>
            <a:off x="395288" y="11969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尋找租屋處時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13319" name="Rectangle 28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pic>
        <p:nvPicPr>
          <p:cNvPr id="13320" name="Picture 29" descr="MCj042054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24400"/>
            <a:ext cx="15176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B3F43DD0-B68A-4E88-85A1-37EE5B6DC23A}" type="slidenum">
              <a:rPr lang="en-US" altLang="zh-TW" smtClean="0">
                <a:latin typeface="Arial Black" pitchFamily="34" charset="0"/>
              </a:rPr>
              <a:pPr/>
              <a:t>12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73238"/>
            <a:ext cx="8229600" cy="723900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一、地點選擇：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496300" cy="4032250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離校近或選擇交通便利之處。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四周環境寧靜、整齊，入夜後街燈明亮。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周邊環境單純，無不良場所。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該棟大樓內住戶單純、非龍蛇混雜之處。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為了餐飲方便，附近宜有飲食店。</a:t>
            </a:r>
          </a:p>
        </p:txBody>
      </p:sp>
      <p:pic>
        <p:nvPicPr>
          <p:cNvPr id="14341" name="Picture 5" descr="MCj041764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773238"/>
            <a:ext cx="11811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MCj041794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87938"/>
            <a:ext cx="143986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395288" y="11969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選屋重要考量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7A22E2BC-38A6-44E3-8169-C2B6A6FCA385}" type="slidenum">
              <a:rPr lang="en-US" altLang="zh-TW" smtClean="0">
                <a:latin typeface="Arial Black" pitchFamily="34" charset="0"/>
              </a:rPr>
              <a:pPr/>
              <a:t>13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229600" cy="992187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二、安全設施之一：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7704137" cy="31242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鋼筋水泥建築較佳，防火逃生、避難設施要齊全。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室內水泥牆隔間較佳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有窗戶：通風、光線良好。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(※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東向窗清晨日照強，西向窗則會有西晒的影響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※)</a:t>
            </a:r>
          </a:p>
        </p:txBody>
      </p:sp>
      <p:pic>
        <p:nvPicPr>
          <p:cNvPr id="15365" name="Picture 5" descr="MCj041614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5156200"/>
            <a:ext cx="18351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395288" y="11969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選屋重要考量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15368" name="Picture 31" descr="MCj03113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84538"/>
            <a:ext cx="18732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CE33801B-0890-4632-98AD-3F16FBD70CF0}" type="slidenum">
              <a:rPr lang="en-US" altLang="zh-TW" smtClean="0">
                <a:latin typeface="Arial Black" pitchFamily="34" charset="0"/>
              </a:rPr>
              <a:pPr/>
              <a:t>14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84313"/>
            <a:ext cx="8229600" cy="992187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二、安全設施之二：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7704137" cy="2592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各樓層樓梯間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逃生梯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暢通，無堆置物品，影響通行。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電源配線良好無亂接情形，並特別注意有無針孔攝影機等侵犯隱私器具之裝設。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頂樓加蓋之違章建築不宜租賃。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pic>
        <p:nvPicPr>
          <p:cNvPr id="16390" name="Picture 7" descr="00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24400"/>
            <a:ext cx="1698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288" y="11969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選屋重要考量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16392" name="Picture 9" descr="MCj043386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樓梯通道不可堆置物品宣導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27368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791C0459-1541-4468-B041-56E55FD1C140}" type="slidenum">
              <a:rPr lang="en-US" altLang="zh-TW" smtClean="0">
                <a:latin typeface="Arial Black" pitchFamily="34" charset="0"/>
              </a:rPr>
              <a:pPr/>
              <a:t>15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229600" cy="920750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三、租賃處生活管理：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65400"/>
            <a:ext cx="8435975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ea typeface="標楷體" pitchFamily="65" charset="-120"/>
              </a:rPr>
              <a:t>該棟大樓有門禁安全管制較佳。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ea typeface="標楷體" pitchFamily="65" charset="-120"/>
              </a:rPr>
              <a:t>訂有生活（管理）公約，有專人管理者較佳。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ea typeface="標楷體" pitchFamily="65" charset="-120"/>
              </a:rPr>
              <a:t>瞭解室友交友狀況與特殊癖好。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ea typeface="標楷體" pitchFamily="65" charset="-120"/>
              </a:rPr>
              <a:t>瞭解共同勞務工作的分攤方式。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ea typeface="標楷體" pitchFamily="65" charset="-120"/>
              </a:rPr>
              <a:t>若需繳交管理費等公共費用，需確認是否有欠繳的情形。</a:t>
            </a:r>
          </a:p>
        </p:txBody>
      </p:sp>
      <p:pic>
        <p:nvPicPr>
          <p:cNvPr id="17413" name="Picture 6" descr="MCj033091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557338"/>
            <a:ext cx="10175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395288" y="11969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選屋重要考量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17416" name="Picture 17" descr="MCj031256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12509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2" descr="MCj04271370000[1]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3663" y="5084763"/>
            <a:ext cx="179863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763FA38-6EC6-4A2D-BA02-BCDDB16425DB}" type="slidenum">
              <a:rPr lang="en-US" altLang="zh-TW" smtClean="0">
                <a:latin typeface="Arial Black" pitchFamily="34" charset="0"/>
              </a:rPr>
              <a:pPr/>
              <a:t>16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00213"/>
            <a:ext cx="8229600" cy="935037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四、租賃契約注意事項之一：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781300"/>
            <a:ext cx="7488238" cy="3313113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簽契約看清楚，瞭解內容，並確認屋主或受託人身份，防範受騙：</a:t>
            </a: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簽約時</a:t>
            </a:r>
            <a:r>
              <a:rPr lang="en-US" altLang="zh-TW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需察看房屋權狀或房屋稅稅單（有記載房屋屋址及所有人姓名）以及屋主個人的身份證件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契約日期起迄要寫清楚、完整。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簽訂契約不可少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18439" name="Picture 10" descr="MCj037959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400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C4C2A3F-7E3E-4607-ABFF-3108F21445F1}" type="slidenum">
              <a:rPr lang="en-US" altLang="zh-TW" smtClean="0">
                <a:latin typeface="Arial Black" pitchFamily="34" charset="0"/>
              </a:rPr>
              <a:pPr/>
              <a:t>17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773238"/>
            <a:ext cx="8229600" cy="935037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四、租賃契約注意事項之二：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7488237" cy="2808287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租金金額用國字大寫，繳款請房東簽收。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水電費、瓦斯費、大樓管理等費用，如何繳交應註明清楚。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押金金額不宜超過兩個月租金，期約滿，押金退還方式要註明清楚。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簽訂契約不可少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19463" name="Picture 7" descr="MCj022344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68863"/>
            <a:ext cx="12303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0DABBBEC-ECA7-44E4-91D7-988A555822DE}" type="slidenum">
              <a:rPr lang="en-US" altLang="zh-TW" smtClean="0">
                <a:latin typeface="Arial Black" pitchFamily="34" charset="0"/>
              </a:rPr>
              <a:pPr/>
              <a:t>18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5560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修繕原則應事先溝通與備註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個人隱私與安全維護。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恢復原狀之依據。</a:t>
            </a:r>
          </a:p>
          <a:p>
            <a:pPr eaLnBrk="1" hangingPunct="1"/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特別約定事項須載明於租約內；爭取提前解約或終止契約之例外情況條款，以避免違約風險。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20484" name="Picture 4" descr="j0300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366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188" y="1125538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zh-TW" altLang="en-US" sz="2400">
                <a:solidFill>
                  <a:schemeClr val="hlink"/>
                </a:solidFill>
              </a:rPr>
              <a:t>貼心提醒</a:t>
            </a:r>
            <a:r>
              <a:rPr lang="en-US" altLang="zh-TW" sz="24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pic>
        <p:nvPicPr>
          <p:cNvPr id="20487" name="Picture 12" descr="MCj023316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08500"/>
            <a:ext cx="17097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70B9A66D-8B65-414F-8BFD-A958FC454100}" type="slidenum">
              <a:rPr lang="en-US" altLang="zh-TW" smtClean="0">
                <a:latin typeface="Arial Black" pitchFamily="34" charset="0"/>
              </a:rPr>
              <a:pPr/>
              <a:t>19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5184775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租賃房屋有義務維護房屋安全，內部損壞應通知房東處理。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修繕原則應事先溝通與備註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房東擁有租屋鑰匙，若要察看應事先通知，不可擅自進入，此點應在契約註明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，以維護個人隱私與安全。</a:t>
            </a:r>
          </a:p>
          <a:p>
            <a:pPr eaLnBrk="1" hangingPunct="1"/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契約書甲乙雙方姓名、身分證字號、戶籍地址等應完整，以保護雙方權益。</a:t>
            </a:r>
          </a:p>
          <a:p>
            <a:pPr eaLnBrk="1" hangingPunct="1"/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簽約時攜帶相機將屋內環境拍照存證以便日後退租時，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恢復原狀之依據。</a:t>
            </a:r>
          </a:p>
          <a:p>
            <a:pPr eaLnBrk="1" hangingPunct="1"/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特別約定事項須載明於租約內；爭取提前解約或終止契約之例外情況條款，以避免違約風險。</a:t>
            </a:r>
            <a:r>
              <a:rPr lang="zh-TW" altLang="en-US" sz="2800" b="1" smtClean="0"/>
              <a:t> </a:t>
            </a:r>
          </a:p>
        </p:txBody>
      </p:sp>
      <p:pic>
        <p:nvPicPr>
          <p:cNvPr id="21508" name="Picture 3" descr="j0300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366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00113" y="1052513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zh-TW" altLang="en-US" sz="2400">
                <a:solidFill>
                  <a:schemeClr val="hlink"/>
                </a:solidFill>
              </a:rPr>
              <a:t>貼心提醒</a:t>
            </a:r>
            <a:r>
              <a:rPr lang="en-US" altLang="zh-TW" sz="24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EB0FD9AA-F850-478C-B16E-8AA6EF8B2A66}" type="slidenum">
              <a:rPr lang="en-US" altLang="zh-TW" smtClean="0">
                <a:latin typeface="Arial Black" pitchFamily="34" charset="0"/>
              </a:rPr>
              <a:pPr/>
              <a:t>2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700213"/>
            <a:ext cx="2305050" cy="776287"/>
          </a:xfrm>
        </p:spPr>
        <p:txBody>
          <a:bodyPr/>
          <a:lstStyle/>
          <a:p>
            <a:pPr algn="ctr" eaLnBrk="1" hangingPunct="1"/>
            <a:r>
              <a:rPr lang="zh-TW" altLang="en-US" b="1" smtClean="0"/>
              <a:t>目    次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708275"/>
            <a:ext cx="6911975" cy="3025775"/>
          </a:xfrm>
          <a:solidFill>
            <a:srgbClr val="FFFF99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smtClean="0">
              <a:solidFill>
                <a:schemeClr val="bg2"/>
              </a:solidFill>
              <a:ea typeface="SimHei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chemeClr val="bg2"/>
                </a:solidFill>
                <a:ea typeface="SimHei" pitchFamily="2" charset="-122"/>
              </a:rPr>
              <a:t>本校找屋管道與機制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chemeClr val="bg2"/>
                </a:solidFill>
                <a:ea typeface="SimHei" pitchFamily="2" charset="-122"/>
              </a:rPr>
              <a:t>校外租屋注意事項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chemeClr val="bg2"/>
                </a:solidFill>
                <a:ea typeface="SimHei" pitchFamily="2" charset="-122"/>
              </a:rPr>
              <a:t>常見租屋糾紛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chemeClr val="bg2"/>
                </a:solidFill>
                <a:ea typeface="SimHei" pitchFamily="2" charset="-122"/>
              </a:rPr>
              <a:t>消防安全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chemeClr val="bg2"/>
                </a:solidFill>
                <a:ea typeface="SimHei" pitchFamily="2" charset="-122"/>
              </a:rPr>
              <a:t>統計數據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5219700" y="119697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>
                <a:solidFill>
                  <a:schemeClr val="bg2"/>
                </a:solidFill>
              </a:rPr>
              <a:t>100</a:t>
            </a:r>
            <a:r>
              <a:rPr kumimoji="1" lang="zh-TW" altLang="en-US">
                <a:solidFill>
                  <a:schemeClr val="bg2"/>
                </a:solidFill>
              </a:rPr>
              <a:t>學年度校外租屋安全及注意事項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6D3C3949-2F0E-43F1-80D8-D713C77386D5}" type="slidenum">
              <a:rPr lang="en-US" altLang="zh-TW" smtClean="0">
                <a:latin typeface="Arial Black" pitchFamily="34" charset="0"/>
              </a:rPr>
              <a:pPr/>
              <a:t>20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57338"/>
            <a:ext cx="8229600" cy="812800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五、其他設備檢視：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176713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緊急照明設備 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滅火器（注意使用期限）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鐵窗逃生口可順利開啟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煙霧偵測器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緩降梯 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逃生門 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防火巷暢通 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樑柱是否有裂縫或彎曲，影響結構安全</a:t>
            </a:r>
          </a:p>
        </p:txBody>
      </p:sp>
      <p:pic>
        <p:nvPicPr>
          <p:cNvPr id="22533" name="Picture 8" descr="MCj034665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76700"/>
            <a:ext cx="16192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8" descr="MCj035596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20938"/>
            <a:ext cx="1439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5" descr="0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6557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26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sp>
        <p:nvSpPr>
          <p:cNvPr id="22537" name="Text Box 27"/>
          <p:cNvSpPr txBox="1">
            <a:spLocks noChangeArrowheads="1"/>
          </p:cNvSpPr>
          <p:nvPr/>
        </p:nvSpPr>
        <p:spPr bwMode="auto">
          <a:xfrm>
            <a:off x="395288" y="11969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>
                <a:solidFill>
                  <a:schemeClr val="hlink"/>
                </a:solidFill>
              </a:rPr>
              <a:t>選屋重要考量</a:t>
            </a:r>
            <a:r>
              <a:rPr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C8C542D5-890D-475B-8896-A2B779FC2198}" type="slidenum">
              <a:rPr lang="en-US" altLang="zh-TW" smtClean="0">
                <a:latin typeface="Arial Black" pitchFamily="34" charset="0"/>
              </a:rPr>
              <a:pPr/>
              <a:t>21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1125538"/>
            <a:ext cx="4751387" cy="92075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hlink"/>
                </a:solidFill>
              </a:rPr>
              <a:t>議價前應掌握的原則</a:t>
            </a:r>
            <a:endParaRPr lang="zh-TW" altLang="en-US" sz="3600" smtClean="0">
              <a:solidFill>
                <a:schemeClr val="hlink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6049962" cy="316865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確定自己對房子的喜愛程度。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充分瞭解房子的狀況。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衡量自己的預算底線。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態度謙和。 </a:t>
            </a: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pic>
        <p:nvPicPr>
          <p:cNvPr id="23558" name="Picture 8" descr="MCBD19969_0000[1]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525" y="3860800"/>
            <a:ext cx="24241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MCj02506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20938"/>
            <a:ext cx="13874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93B1B0F0-DC86-490F-A949-EA310E4B4427}" type="slidenum">
              <a:rPr lang="en-US" altLang="zh-TW" smtClean="0">
                <a:latin typeface="Arial Black" pitchFamily="34" charset="0"/>
              </a:rPr>
              <a:pPr/>
              <a:t>22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07375" cy="92075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hlink"/>
                </a:solidFill>
              </a:rPr>
              <a:t>議價前應掌握的原則</a:t>
            </a:r>
            <a:r>
              <a:rPr lang="en-US" altLang="zh-TW" sz="3600" b="1" smtClean="0">
                <a:solidFill>
                  <a:schemeClr val="hlink"/>
                </a:solidFill>
              </a:rPr>
              <a:t>(</a:t>
            </a:r>
            <a:r>
              <a:rPr lang="zh-TW" altLang="en-US" sz="3600" b="1" smtClean="0">
                <a:solidFill>
                  <a:schemeClr val="hlink"/>
                </a:solidFill>
              </a:rPr>
              <a:t>一</a:t>
            </a:r>
            <a:r>
              <a:rPr lang="en-US" altLang="zh-TW" sz="3600" b="1" smtClean="0">
                <a:solidFill>
                  <a:schemeClr val="hlink"/>
                </a:solidFill>
              </a:rPr>
              <a:t>)</a:t>
            </a:r>
            <a:endParaRPr lang="en-US" altLang="zh-TW" sz="3600" smtClean="0">
              <a:solidFill>
                <a:schemeClr val="hlink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3300" smtClean="0"/>
              <a:t> </a:t>
            </a:r>
            <a:r>
              <a:rPr lang="zh-TW" altLang="en-US" sz="3300" smtClean="0">
                <a:latin typeface="標楷體" pitchFamily="65" charset="-120"/>
                <a:ea typeface="標楷體" pitchFamily="65" charset="-120"/>
              </a:rPr>
              <a:t>確定自己對房子的喜愛程度</a:t>
            </a:r>
            <a:r>
              <a:rPr lang="zh-TW" altLang="en-US" sz="33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，不要殺了價，房東也同意降價後又不租了，徒讓自己的信用破產。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33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判斷房東對自己的滿意程度，藉由房東與自己的對談狀況，如是否主動遊說、態度是否積極等來</a:t>
            </a:r>
            <a:r>
              <a:rPr lang="zh-TW" altLang="en-US" sz="3300" smtClean="0">
                <a:latin typeface="標楷體" pitchFamily="65" charset="-120"/>
                <a:ea typeface="標楷體" pitchFamily="65" charset="-120"/>
              </a:rPr>
              <a:t>判斷房東對自己的滿意度。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3300" smtClean="0">
                <a:latin typeface="標楷體" pitchFamily="65" charset="-120"/>
                <a:ea typeface="標楷體" pitchFamily="65" charset="-120"/>
              </a:rPr>
              <a:t>充分瞭解房子的狀況</a:t>
            </a:r>
            <a:r>
              <a:rPr lang="zh-TW" altLang="en-US" sz="33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，仔細檢查各種設備是否有瑕疵，附近的行情等等，作為議價之籌碼。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B027F722-A732-4ACD-9D66-5A3ED713E5CF}" type="slidenum">
              <a:rPr lang="en-US" altLang="zh-TW" smtClean="0">
                <a:latin typeface="Arial Black" pitchFamily="34" charset="0"/>
              </a:rPr>
              <a:pPr/>
              <a:t>23</a:t>
            </a:fld>
            <a:endParaRPr lang="en-US" altLang="zh-TW" smtClean="0">
              <a:latin typeface="Arial Black" pitchFamily="34" charset="0"/>
            </a:endParaRPr>
          </a:p>
        </p:txBody>
      </p:sp>
      <p:pic>
        <p:nvPicPr>
          <p:cNvPr id="25603" name="Picture 2" descr="MCBD19969_0000[1]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3663" y="5445125"/>
            <a:ext cx="13985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92075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hlink"/>
                </a:solidFill>
              </a:rPr>
              <a:t>議價前應掌握的原則</a:t>
            </a:r>
            <a:r>
              <a:rPr lang="en-US" altLang="zh-TW" sz="3600" b="1" smtClean="0">
                <a:solidFill>
                  <a:schemeClr val="hlink"/>
                </a:solidFill>
              </a:rPr>
              <a:t>(</a:t>
            </a:r>
            <a:r>
              <a:rPr lang="zh-TW" altLang="en-US" sz="3600" b="1" smtClean="0">
                <a:solidFill>
                  <a:schemeClr val="hlink"/>
                </a:solidFill>
              </a:rPr>
              <a:t>二</a:t>
            </a:r>
            <a:r>
              <a:rPr lang="en-US" altLang="zh-TW" sz="3600" b="1" smtClean="0">
                <a:solidFill>
                  <a:schemeClr val="hlink"/>
                </a:solidFill>
              </a:rPr>
              <a:t>)</a:t>
            </a:r>
            <a:endParaRPr lang="en-US" altLang="zh-TW" sz="3600" smtClean="0">
              <a:solidFill>
                <a:schemeClr val="hlink"/>
              </a:solidFill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229600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9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9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衡量自己的預算底線，事先訂定自己可以接受的租金底線，以免租到了超過自己經濟負荷的房子。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900" smtClean="0">
                <a:latin typeface="標楷體" pitchFamily="65" charset="-120"/>
                <a:ea typeface="標楷體" pitchFamily="65" charset="-120"/>
              </a:rPr>
              <a:t>態度謙和</a:t>
            </a:r>
            <a:r>
              <a:rPr lang="zh-TW" altLang="en-US" sz="29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，表明自己生活單純，從未遲交過房租，或會主動愛惜房子等，對房東來說這都是想要積極爭取的好房客。 </a:t>
            </a:r>
            <a:endParaRPr lang="zh-TW" altLang="en-US" sz="2900" b="1" smtClean="0">
              <a:solidFill>
                <a:srgbClr val="33993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900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切記：並不是每一次租屋時，房客都有條件跟房東殺價，請房客根據自己所處情況，謹慎衡量，小心判斷。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DFE4929D-1737-4939-ABB6-DE3D37B40B66}" type="slidenum">
              <a:rPr lang="en-US" altLang="zh-TW" smtClean="0">
                <a:latin typeface="Arial Black" pitchFamily="34" charset="0"/>
              </a:rPr>
              <a:pPr/>
              <a:t>24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341438"/>
            <a:ext cx="3168650" cy="1027112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hlink"/>
                </a:solidFill>
              </a:rPr>
              <a:t>＊議價秘訣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7991475" cy="2735263"/>
          </a:xfrm>
        </p:spPr>
        <p:txBody>
          <a:bodyPr/>
          <a:lstStyle/>
          <a:p>
            <a:pPr marL="2517775" indent="-2517775" eaLnBrk="1" hangingPunct="1">
              <a:buFont typeface="Wingdings" pitchFamily="2" charset="2"/>
              <a:buNone/>
            </a:pPr>
            <a:r>
              <a:rPr lang="zh-TW" altLang="en-US" b="1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一、哀兵型：我們會是好房客，但我們的金錢並不多。</a:t>
            </a:r>
          </a:p>
          <a:p>
            <a:pPr marL="2517775" indent="-2517775" eaLnBrk="1" hangingPunct="1">
              <a:buFont typeface="Wingdings" pitchFamily="2" charset="2"/>
              <a:buNone/>
            </a:pPr>
            <a:r>
              <a:rPr lang="zh-TW" altLang="en-US" b="1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二、知己知彼型：彷彿自己是一位租屋行情 </a:t>
            </a:r>
          </a:p>
          <a:p>
            <a:pPr marL="2517775" indent="-2517775" eaLnBrk="1" hangingPunct="1">
              <a:buFont typeface="Wingdings" pitchFamily="2" charset="2"/>
              <a:buNone/>
            </a:pPr>
            <a:r>
              <a:rPr lang="zh-TW" altLang="en-US" b="1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                專家</a:t>
            </a:r>
            <a:r>
              <a:rPr lang="zh-TW" altLang="en-US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 。</a:t>
            </a:r>
          </a:p>
        </p:txBody>
      </p:sp>
      <p:pic>
        <p:nvPicPr>
          <p:cNvPr id="26629" name="Picture 4" descr="MCj02865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22396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A7DE314B-C5CD-43BB-9F48-AE72DC47F0FB}" type="slidenum">
              <a:rPr lang="en-US" altLang="zh-TW" smtClean="0">
                <a:latin typeface="Arial Black" pitchFamily="34" charset="0"/>
              </a:rPr>
              <a:pPr/>
              <a:t>25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1027113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hlink"/>
                </a:solidFill>
              </a:rPr>
              <a:t>＊議價秘訣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b="1" smtClean="0">
                <a:solidFill>
                  <a:srgbClr val="FF6600"/>
                </a:solidFill>
              </a:rPr>
              <a:t>一、哀兵型：我們會是好房客，但我們的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b="1" smtClean="0">
                <a:solidFill>
                  <a:srgbClr val="FF6600"/>
                </a:solidFill>
              </a:rPr>
              <a:t>                         金錢並不多。</a:t>
            </a:r>
            <a:r>
              <a:rPr lang="zh-TW" altLang="en-US" smtClean="0">
                <a:solidFill>
                  <a:srgbClr val="FF6600"/>
                </a:solidFill>
              </a:rPr>
              <a:t> </a:t>
            </a:r>
          </a:p>
          <a:p>
            <a:pPr eaLnBrk="1" hangingPunct="1"/>
            <a:r>
              <a:rPr lang="zh-TW" altLang="en-US" smtClean="0">
                <a:solidFill>
                  <a:srgbClr val="339933"/>
                </a:solidFill>
                <a:ea typeface="標楷體" pitchFamily="65" charset="-120"/>
              </a:rPr>
              <a:t>根據一些租屋經驗豐富的房客表示，帶著誠懇的態度是最佳的議價方法。事實上，多數的房東並不只想租個好價錢而已，每個房東都希望能找到一個好房客，大家相敬如賓，以和為貴，以免日後發生租屋糾紛，給雙方帶來不必要的麻煩和困擾。</a:t>
            </a:r>
            <a:r>
              <a:rPr lang="zh-TW" altLang="en-US" smtClean="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7653" name="Picture 4" descr="MCj02865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12239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18C8534E-428A-40BD-B809-A2FDECEBB0AB}" type="slidenum">
              <a:rPr lang="en-US" altLang="zh-TW" smtClean="0">
                <a:latin typeface="Arial Black" pitchFamily="34" charset="0"/>
              </a:rPr>
              <a:pPr/>
              <a:t>26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17688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表明自己要租屋的誠意：「學生身分，並無收入，但保證會好好照顧房子，且一定按時交租</a:t>
            </a:r>
            <a:r>
              <a:rPr lang="en-US" altLang="zh-TW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」。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我很好相處，交往背景單純，不會帶閒雜朋友回家。除了比較窮之外，其餘的我都可以配合您，</a:t>
            </a:r>
            <a:r>
              <a:rPr lang="en-US" altLang="zh-TW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若我租到的話，一定會愛惜您的房子。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學生，很單純，而且大多時間待在學校</a:t>
            </a:r>
            <a:r>
              <a:rPr lang="en-US" altLang="zh-TW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我很喜歡你的房子，但是預算不夠，不知您在租金上是否可有一點彈性 </a:t>
            </a:r>
            <a:r>
              <a:rPr lang="en-US" altLang="zh-TW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坦誠每月的收入狀況，與每個月所需支付的支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   出，呈顯出所剩無幾的情況。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39750" y="1125538"/>
            <a:ext cx="3241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>
                <a:solidFill>
                  <a:schemeClr val="hlink"/>
                </a:solidFill>
              </a:rPr>
              <a:t>議價小撇步</a:t>
            </a:r>
            <a:r>
              <a:rPr kumimoji="1" lang="en-US" altLang="zh-TW" sz="28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372453E9-26EE-4627-BECB-A53A15203BFE}" type="slidenum">
              <a:rPr lang="en-US" altLang="zh-TW" smtClean="0">
                <a:latin typeface="Arial Black" pitchFamily="34" charset="0"/>
              </a:rPr>
              <a:pPr/>
              <a:t>27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50825" y="1773238"/>
            <a:ext cx="822960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 b="1">
                <a:solidFill>
                  <a:srgbClr val="FF6600"/>
                </a:solidFill>
              </a:rPr>
              <a:t>二、知己知彼型：彷彿自己是一位租屋行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 b="1">
                <a:solidFill>
                  <a:srgbClr val="FF6600"/>
                </a:solidFill>
              </a:rPr>
              <a:t>                                情專家</a:t>
            </a:r>
            <a:r>
              <a:rPr kumimoji="1" lang="zh-TW" altLang="en-US" sz="2800">
                <a:solidFill>
                  <a:srgbClr val="FF6600"/>
                </a:solidFill>
              </a:rPr>
              <a:t> 。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/>
              <a:t>   </a:t>
            </a:r>
            <a:r>
              <a:rPr kumimoji="1" lang="zh-TW" altLang="en-US" sz="2800">
                <a:solidFill>
                  <a:srgbClr val="339933"/>
                </a:solidFill>
                <a:ea typeface="標楷體" pitchFamily="65" charset="-120"/>
              </a:rPr>
              <a:t>這種方法必須小心的使用，尤其是在僧多粥少（房客多、房東少）或房屋條件較佳的情況下，切記議價的過程不要過度強化使用，以免弄巧成拙。此種方法較適合於房東的房子並不是那麼多人想租的情況（即同時要競爭此屋的房客較少的情況）。</a:t>
            </a:r>
          </a:p>
        </p:txBody>
      </p:sp>
      <p:pic>
        <p:nvPicPr>
          <p:cNvPr id="29700" name="Picture 3" descr="MCSO02005_0000[1]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33" flipH="1">
            <a:off x="7524750" y="2133600"/>
            <a:ext cx="13319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95288" y="908050"/>
            <a:ext cx="82296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zh-TW" altLang="en-US" sz="3600" b="1">
                <a:solidFill>
                  <a:schemeClr val="hlink"/>
                </a:solidFill>
              </a:rPr>
              <a:t>＊議價秘訣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A8F20FA2-C271-4572-9DD3-E27BB95C92A6}" type="slidenum">
              <a:rPr lang="en-US" altLang="zh-TW" smtClean="0">
                <a:latin typeface="Arial Black" pitchFamily="34" charset="0"/>
              </a:rPr>
              <a:pPr/>
              <a:t>28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4741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30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找與房東投合的話題，多套交情。套交情的方式很多，像同鄉、同校的校友，相同的興趣嗜好（例如：同為某隊的球迷</a:t>
            </a:r>
            <a:r>
              <a:rPr lang="en-US" altLang="zh-TW" sz="30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0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）等等。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0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租金太高，不願意租：「太貴了，我並不急著搬家」。但此情況應衡量房東是否對你這個房客很滿意再提出較恰當。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000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你定的價錢是合理，我也會考慮，但如你可以再減一些，我就馬上決定把它租下來。</a:t>
            </a:r>
            <a:r>
              <a:rPr lang="zh-TW" altLang="en-US" sz="3000" smtClean="0"/>
              <a:t> </a:t>
            </a:r>
          </a:p>
        </p:txBody>
      </p:sp>
      <p:pic>
        <p:nvPicPr>
          <p:cNvPr id="30724" name="Picture 3" descr="MCj030452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16563"/>
            <a:ext cx="165576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MCj023870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00663"/>
            <a:ext cx="1657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MCj023870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829">
            <a:off x="7778750" y="5935663"/>
            <a:ext cx="863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468313" y="1125538"/>
            <a:ext cx="3241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>
                <a:solidFill>
                  <a:schemeClr val="hlink"/>
                </a:solidFill>
              </a:rPr>
              <a:t>議價小撇步</a:t>
            </a:r>
            <a:r>
              <a:rPr kumimoji="1" lang="en-US" altLang="zh-TW" sz="28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6948488" y="112553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校外租屋注意事項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667DDCB1-00A8-484F-855F-920539A3DFD5}" type="slidenum">
              <a:rPr lang="en-US" altLang="zh-TW" smtClean="0">
                <a:latin typeface="Arial Black" pitchFamily="34" charset="0"/>
              </a:rPr>
              <a:pPr/>
              <a:t>29</a:t>
            </a:fld>
            <a:endParaRPr lang="en-US" altLang="zh-TW" smtClean="0">
              <a:latin typeface="Arial Black" pitchFamily="34" charset="0"/>
            </a:endParaRPr>
          </a:p>
          <a:p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solidFill>
                  <a:srgbClr val="FFFF99"/>
                </a:solidFill>
                <a:ea typeface="SimHei" pitchFamily="2" charset="-122"/>
              </a:rPr>
              <a:t>常見租屋糾紛</a:t>
            </a:r>
          </a:p>
        </p:txBody>
      </p:sp>
      <p:pic>
        <p:nvPicPr>
          <p:cNvPr id="31748" name="Picture 6" descr="MMj035674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08500"/>
            <a:ext cx="2778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MCj029349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15843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5219700" y="119697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>
                <a:solidFill>
                  <a:schemeClr val="bg2"/>
                </a:solidFill>
              </a:rPr>
              <a:t>100</a:t>
            </a:r>
            <a:r>
              <a:rPr kumimoji="1" lang="zh-TW" altLang="en-US">
                <a:solidFill>
                  <a:schemeClr val="bg2"/>
                </a:solidFill>
              </a:rPr>
              <a:t>學年度校外租屋安全及注意事項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6D460C61-AD14-47D8-A8D5-6998DEE3E3E5}" type="slidenum">
              <a:rPr lang="en-US" altLang="zh-TW" smtClean="0">
                <a:latin typeface="Arial Black" pitchFamily="34" charset="0"/>
              </a:rPr>
              <a:pPr/>
              <a:t>3</a:t>
            </a:fld>
            <a:endParaRPr lang="en-US" altLang="zh-TW" smtClean="0">
              <a:latin typeface="Arial Black" pitchFamily="34" charset="0"/>
            </a:endParaRPr>
          </a:p>
          <a:p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solidFill>
                  <a:srgbClr val="FFFF66"/>
                </a:solidFill>
                <a:ea typeface="SimHei" pitchFamily="2" charset="-122"/>
              </a:rPr>
              <a:t>本校找屋管道與機制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4437063"/>
            <a:ext cx="6472238" cy="817562"/>
          </a:xfrm>
        </p:spPr>
        <p:txBody>
          <a:bodyPr/>
          <a:lstStyle/>
          <a:p>
            <a:pPr eaLnBrk="1" hangingPunct="1"/>
            <a:r>
              <a:rPr lang="zh-TW" altLang="en-US" sz="2800" b="1" smtClean="0">
                <a:solidFill>
                  <a:schemeClr val="hlink"/>
                </a:solidFill>
              </a:rPr>
              <a:t>如果有校外租屋需求，你可以</a:t>
            </a:r>
            <a:r>
              <a:rPr lang="en-US" altLang="zh-TW" sz="2800" b="1" smtClean="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219700" y="119697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>
                <a:solidFill>
                  <a:schemeClr val="bg2"/>
                </a:solidFill>
              </a:rPr>
              <a:t>100</a:t>
            </a:r>
            <a:r>
              <a:rPr kumimoji="1" lang="zh-TW" altLang="en-US">
                <a:solidFill>
                  <a:schemeClr val="bg2"/>
                </a:solidFill>
              </a:rPr>
              <a:t>學年度校外租屋安全及注意事項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2AC1BC29-43B4-494F-A5C2-8287958614EE}" type="slidenum">
              <a:rPr lang="en-US" altLang="zh-TW" smtClean="0">
                <a:latin typeface="Arial Black" pitchFamily="34" charset="0"/>
              </a:rPr>
              <a:pPr/>
              <a:t>30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5400675" cy="432117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房客留置物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提前終止契約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押訂金退還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修繕問題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恢復原狀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損害賠償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二房東捲款</a:t>
            </a:r>
          </a:p>
        </p:txBody>
      </p:sp>
      <p:pic>
        <p:nvPicPr>
          <p:cNvPr id="32772" name="Picture 5" descr="MCj03045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172878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68313" y="1125538"/>
            <a:ext cx="47164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>
                <a:solidFill>
                  <a:schemeClr val="hlink"/>
                </a:solidFill>
              </a:rPr>
              <a:t>保持冷靜，和平解決</a:t>
            </a:r>
            <a:r>
              <a:rPr kumimoji="1" lang="en-US" altLang="zh-TW" sz="28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948488" y="11255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常見租屋糾紛</a:t>
            </a:r>
          </a:p>
        </p:txBody>
      </p:sp>
      <p:pic>
        <p:nvPicPr>
          <p:cNvPr id="32775" name="Picture 10" descr="MCj023037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31686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37A50421-1730-4D4C-8A16-5BAE2E89059B}" type="slidenum">
              <a:rPr lang="en-US" altLang="zh-TW" smtClean="0">
                <a:latin typeface="Arial Black" pitchFamily="34" charset="0"/>
              </a:rPr>
              <a:pPr/>
              <a:t>31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solidFill>
                  <a:srgbClr val="339933"/>
                </a:solidFill>
                <a:ea typeface="標楷體" pitchFamily="65" charset="-120"/>
              </a:rPr>
              <a:t>常見的問題有房客留置物、提前終止契約、押訂金退還、修繕問題、恢復原狀、損害賠償、二房東捲款</a:t>
            </a:r>
            <a:r>
              <a:rPr lang="en-US" altLang="zh-TW" sz="2800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b="1" smtClean="0">
                <a:solidFill>
                  <a:srgbClr val="339933"/>
                </a:solidFill>
                <a:ea typeface="標楷體" pitchFamily="65" charset="-120"/>
              </a:rPr>
              <a:t>等問題。</a:t>
            </a:r>
            <a:br>
              <a:rPr lang="zh-TW" altLang="en-US" sz="2800" b="1" smtClean="0">
                <a:solidFill>
                  <a:srgbClr val="339933"/>
                </a:solidFill>
                <a:ea typeface="標楷體" pitchFamily="65" charset="-120"/>
              </a:rPr>
            </a:br>
            <a:r>
              <a:rPr lang="zh-TW" altLang="en-US" sz="2800" b="1" smtClean="0">
                <a:solidFill>
                  <a:srgbClr val="339933"/>
                </a:solidFill>
                <a:ea typeface="標楷體" pitchFamily="65" charset="-120"/>
              </a:rPr>
              <a:t/>
            </a:r>
            <a:br>
              <a:rPr lang="zh-TW" altLang="en-US" sz="2800" b="1" smtClean="0">
                <a:solidFill>
                  <a:srgbClr val="339933"/>
                </a:solidFill>
                <a:ea typeface="標楷體" pitchFamily="65" charset="-120"/>
              </a:rPr>
            </a:br>
            <a:r>
              <a:rPr lang="zh-TW" altLang="en-US" sz="2800" b="1" smtClean="0">
                <a:solidFill>
                  <a:srgbClr val="339933"/>
                </a:solidFill>
                <a:ea typeface="標楷體" pitchFamily="65" charset="-120"/>
              </a:rPr>
              <a:t>建議第一步就是要雙方面對面溝通協調，理性討論解決方式。當彼此無法達成共識時，可選擇請學校師長出面溝通協調、或向當地縣市政府的聯合服務中心及各區公所、戶政事務所尋求免費的法律諮詢服務，或向崔媽媽基金會申訴，或進行簡易訴訟程序。這些，都是當租客們遇到租屋糾紛時，可以直接求助的對象，不妨善加利用。</a:t>
            </a:r>
          </a:p>
        </p:txBody>
      </p:sp>
      <p:pic>
        <p:nvPicPr>
          <p:cNvPr id="33796" name="Picture 3" descr="MCj03045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565400"/>
            <a:ext cx="863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68313" y="1125538"/>
            <a:ext cx="47164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>
                <a:solidFill>
                  <a:schemeClr val="hlink"/>
                </a:solidFill>
              </a:rPr>
              <a:t>保持冷靜，和平解決</a:t>
            </a:r>
            <a:r>
              <a:rPr kumimoji="1" lang="en-US" altLang="zh-TW" sz="28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6948488" y="11255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常見租屋糾紛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6C96CDE3-D863-4B27-B767-D895BE024CAC}" type="slidenum">
              <a:rPr lang="en-US" altLang="zh-TW" smtClean="0">
                <a:latin typeface="Arial Black" pitchFamily="34" charset="0"/>
              </a:rPr>
              <a:pPr/>
              <a:t>32</a:t>
            </a:fld>
            <a:endParaRPr lang="en-US" altLang="zh-TW" smtClean="0">
              <a:latin typeface="Arial Black" pitchFamily="34" charset="0"/>
            </a:endParaRPr>
          </a:p>
          <a:p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solidFill>
                  <a:srgbClr val="FFFF99"/>
                </a:solidFill>
                <a:ea typeface="SimHei" pitchFamily="2" charset="-122"/>
              </a:rPr>
              <a:t>緊急通訊電話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83100" y="4292600"/>
            <a:ext cx="4660900" cy="9620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hlink"/>
                </a:solidFill>
              </a:rPr>
              <a:t>遇到緊急狀況時</a:t>
            </a:r>
            <a:r>
              <a:rPr lang="en-US" altLang="zh-TW" b="1" smtClean="0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34821" name="Picture 8" descr="MCj041227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193833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5219700" y="119697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>
                <a:solidFill>
                  <a:schemeClr val="bg2"/>
                </a:solidFill>
              </a:rPr>
              <a:t>100</a:t>
            </a:r>
            <a:r>
              <a:rPr kumimoji="1" lang="zh-TW" altLang="en-US">
                <a:solidFill>
                  <a:schemeClr val="bg2"/>
                </a:solidFill>
              </a:rPr>
              <a:t>學年度校外租屋安全及注意事項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816BBB81-B05B-436A-AC02-F438CE214C0A}" type="slidenum">
              <a:rPr lang="en-US" altLang="zh-TW" smtClean="0">
                <a:latin typeface="Arial Black" pitchFamily="34" charset="0"/>
              </a:rPr>
              <a:pPr/>
              <a:t>33</a:t>
            </a:fld>
            <a:endParaRPr lang="en-US" altLang="zh-TW" smtClean="0">
              <a:latin typeface="Arial Black" pitchFamily="34" charset="0"/>
            </a:endParaRPr>
          </a:p>
        </p:txBody>
      </p:sp>
      <p:graphicFrame>
        <p:nvGraphicFramePr>
          <p:cNvPr id="354859" name="Group 555"/>
          <p:cNvGraphicFramePr>
            <a:graphicFrameLocks noGrp="1"/>
          </p:cNvGraphicFramePr>
          <p:nvPr/>
        </p:nvGraphicFramePr>
        <p:xfrm>
          <a:off x="611188" y="1341438"/>
          <a:ext cx="7561262" cy="5029200"/>
        </p:xfrm>
        <a:graphic>
          <a:graphicData uri="http://schemas.openxmlformats.org/drawingml/2006/table">
            <a:tbl>
              <a:tblPr/>
              <a:tblGrid>
                <a:gridCol w="1471612"/>
                <a:gridCol w="2543175"/>
                <a:gridCol w="3546475"/>
              </a:tblGrid>
              <a:tr h="314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類別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細項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聯絡電話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15913">
                <a:tc row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學校部分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學校總機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8511-888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第一宿舍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8511-722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轉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1+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寢室號碼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(3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碼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)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第二宿舍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8511-722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轉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2+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寢室號碼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(3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碼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)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第五宿舍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8511-755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轉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5+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寢室號碼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(3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碼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)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大葉一舍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853-1721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轉 寢室號碼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(3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碼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)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936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教官執勤室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8511-119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守衛室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8511-888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轉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1150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1151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4325">
                <a:tc row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警察機關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警察局勤務指揮中心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110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消防局勤務指揮中心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119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護幼安全專線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113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村上派出所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852-5474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員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林派出所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832-0767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員林刑事局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832-0500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8355-795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大村消防隊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852-3495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  <p:sp>
        <p:nvSpPr>
          <p:cNvPr id="35893" name="Rectangle 541"/>
          <p:cNvSpPr>
            <a:spLocks noChangeArrowheads="1"/>
          </p:cNvSpPr>
          <p:nvPr/>
        </p:nvSpPr>
        <p:spPr bwMode="auto">
          <a:xfrm>
            <a:off x="2879725" y="981075"/>
            <a:ext cx="6264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kumimoji="1" lang="zh-TW" altLang="zh-TW" sz="2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E5EC4F3A-CA4A-4F6C-8747-7FEE67526153}" type="slidenum">
              <a:rPr lang="en-US" altLang="zh-TW" smtClean="0">
                <a:latin typeface="Arial Black" pitchFamily="34" charset="0"/>
              </a:rPr>
              <a:pPr/>
              <a:t>34</a:t>
            </a:fld>
            <a:endParaRPr lang="en-US" altLang="zh-TW" smtClean="0">
              <a:latin typeface="Arial Black" pitchFamily="34" charset="0"/>
            </a:endParaRPr>
          </a:p>
        </p:txBody>
      </p:sp>
      <p:graphicFrame>
        <p:nvGraphicFramePr>
          <p:cNvPr id="358537" name="Group 137"/>
          <p:cNvGraphicFramePr>
            <a:graphicFrameLocks noGrp="1"/>
          </p:cNvGraphicFramePr>
          <p:nvPr>
            <p:ph idx="1"/>
          </p:nvPr>
        </p:nvGraphicFramePr>
        <p:xfrm>
          <a:off x="395288" y="1989138"/>
          <a:ext cx="8229600" cy="3687762"/>
        </p:xfrm>
        <a:graphic>
          <a:graphicData uri="http://schemas.openxmlformats.org/drawingml/2006/table">
            <a:tbl>
              <a:tblPr/>
              <a:tblGrid>
                <a:gridCol w="2027237"/>
                <a:gridCol w="2840038"/>
                <a:gridCol w="3362325"/>
              </a:tblGrid>
              <a:tr h="335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類別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細項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聯絡電話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35251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hlinkClick r:id="rId2"/>
                        </a:rPr>
                        <a:t>醫院部分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彰 基 醫 院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（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04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）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723-8595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722-5132(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掛號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)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秀 傳 醫 院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（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04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）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7256166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722-0133(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掛號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)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員 生 醫 院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833-9595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轉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100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員林郭綜合醫院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(04)832-0152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員榮醫院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(04)832-6161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救護車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救護車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119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計程車中心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安定汽車行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8320050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8320053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一八一交通事業（股）公司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8333181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8333161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一九一交通事業（股）公司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8320191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8333191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335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永豐汽車行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(04) 8335886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  <p:sp>
        <p:nvSpPr>
          <p:cNvPr id="36906" name="Rectangle 136"/>
          <p:cNvSpPr>
            <a:spLocks noChangeArrowheads="1"/>
          </p:cNvSpPr>
          <p:nvPr/>
        </p:nvSpPr>
        <p:spPr bwMode="auto">
          <a:xfrm>
            <a:off x="2879725" y="1125538"/>
            <a:ext cx="62642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 b="1">
                <a:solidFill>
                  <a:schemeClr val="hlink"/>
                </a:solidFill>
              </a:rPr>
              <a:t>遇到緊急狀況時，可撥打電話</a:t>
            </a:r>
            <a:r>
              <a:rPr kumimoji="1"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50E75F66-522D-4C2C-8FE0-D0FCBFBA864D}" type="slidenum">
              <a:rPr lang="en-US" altLang="zh-TW" smtClean="0">
                <a:latin typeface="Arial Black" pitchFamily="34" charset="0"/>
              </a:rPr>
              <a:pPr/>
              <a:t>35</a:t>
            </a:fld>
            <a:endParaRPr lang="en-US" altLang="zh-TW" smtClean="0">
              <a:latin typeface="Arial Black" pitchFamily="34" charset="0"/>
            </a:endParaRPr>
          </a:p>
          <a:p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6000" smtClean="0">
                <a:solidFill>
                  <a:srgbClr val="FFFF66"/>
                </a:solidFill>
                <a:ea typeface="標楷體" pitchFamily="65" charset="-120"/>
              </a:rPr>
              <a:t>消防安全</a:t>
            </a:r>
          </a:p>
        </p:txBody>
      </p:sp>
      <p:pic>
        <p:nvPicPr>
          <p:cNvPr id="37892" name="Picture 6" descr="MCj031828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81525"/>
            <a:ext cx="38163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MCj029029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18161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MCj031828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750" y="5445125"/>
            <a:ext cx="1584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5219700" y="119697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>
                <a:solidFill>
                  <a:schemeClr val="bg2"/>
                </a:solidFill>
              </a:rPr>
              <a:t>100</a:t>
            </a:r>
            <a:r>
              <a:rPr kumimoji="1" lang="zh-TW" altLang="en-US">
                <a:solidFill>
                  <a:schemeClr val="bg2"/>
                </a:solidFill>
              </a:rPr>
              <a:t>學年度校外租屋安全及注意事項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D37C1E7-1BF4-49E6-86EE-3EEFEA6D9480}" type="slidenum">
              <a:rPr lang="en-US" altLang="zh-TW" smtClean="0">
                <a:latin typeface="Arial Black" pitchFamily="34" charset="0"/>
              </a:rPr>
              <a:pPr/>
              <a:t>36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056437" cy="3024187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標楷體" pitchFamily="65" charset="-120"/>
              </a:rPr>
              <a:t>火場逃生方向原則：往下。</a:t>
            </a:r>
          </a:p>
          <a:p>
            <a:pPr eaLnBrk="1" hangingPunct="1"/>
            <a:r>
              <a:rPr lang="zh-TW" altLang="en-US" sz="2800" smtClean="0">
                <a:solidFill>
                  <a:srgbClr val="FF0000"/>
                </a:solidFill>
                <a:ea typeface="標楷體" pitchFamily="65" charset="-120"/>
              </a:rPr>
              <a:t>火災發生時一定要做的動作：關門</a:t>
            </a:r>
            <a:r>
              <a:rPr lang="zh-TW" altLang="en-US" sz="2800" smtClean="0">
                <a:solidFill>
                  <a:srgbClr val="FF0066"/>
                </a:solidFill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sz="2800" smtClean="0">
                <a:ea typeface="標楷體" pitchFamily="65" charset="-120"/>
              </a:rPr>
              <a:t>發現火災要大聲叫醒屋內的人。</a:t>
            </a:r>
          </a:p>
          <a:p>
            <a:pPr eaLnBrk="1" hangingPunct="1"/>
            <a:r>
              <a:rPr lang="zh-TW" altLang="en-US" sz="2800" smtClean="0">
                <a:ea typeface="標楷體" pitchFamily="65" charset="-120"/>
              </a:rPr>
              <a:t>看到火要立刻求援，不管火多小。</a:t>
            </a:r>
          </a:p>
        </p:txBody>
      </p:sp>
      <p:pic>
        <p:nvPicPr>
          <p:cNvPr id="38916" name="Picture 11" descr="MCj031924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3933825"/>
            <a:ext cx="1397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8"/>
          <p:cNvSpPr>
            <a:spLocks noChangeArrowheads="1"/>
          </p:cNvSpPr>
          <p:nvPr/>
        </p:nvSpPr>
        <p:spPr bwMode="auto">
          <a:xfrm>
            <a:off x="179388" y="1125538"/>
            <a:ext cx="46799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 b="1">
                <a:solidFill>
                  <a:schemeClr val="hlink"/>
                </a:solidFill>
              </a:rPr>
              <a:t>遇到火警時，你應該</a:t>
            </a:r>
            <a:r>
              <a:rPr kumimoji="1"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38918" name="Rectangle 20"/>
          <p:cNvSpPr>
            <a:spLocks noChangeArrowheads="1"/>
          </p:cNvSpPr>
          <p:nvPr/>
        </p:nvSpPr>
        <p:spPr bwMode="auto">
          <a:xfrm>
            <a:off x="7380288" y="11255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消防安全</a:t>
            </a:r>
          </a:p>
        </p:txBody>
      </p:sp>
      <p:pic>
        <p:nvPicPr>
          <p:cNvPr id="139285" name="Picture 21" descr="低姿爬行消防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3600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22"/>
          <p:cNvSpPr txBox="1">
            <a:spLocks noChangeArrowheads="1"/>
          </p:cNvSpPr>
          <p:nvPr/>
        </p:nvSpPr>
        <p:spPr bwMode="auto">
          <a:xfrm>
            <a:off x="3924300" y="4941888"/>
            <a:ext cx="3313113" cy="8858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2600">
                <a:solidFill>
                  <a:srgbClr val="FF0000"/>
                </a:solidFill>
              </a:rPr>
              <a:t>←</a:t>
            </a:r>
            <a:r>
              <a:rPr lang="zh-TW" altLang="en-US" sz="2600">
                <a:solidFill>
                  <a:srgbClr val="FF0000"/>
                </a:solidFill>
              </a:rPr>
              <a:t>火場中應以低姿爬行</a:t>
            </a:r>
            <a:r>
              <a:rPr lang="en-US" altLang="zh-TW" sz="2600">
                <a:solidFill>
                  <a:srgbClr val="FF0000"/>
                </a:solidFill>
              </a:rPr>
              <a:t>(</a:t>
            </a:r>
            <a:r>
              <a:rPr lang="zh-TW" altLang="en-US" sz="2600">
                <a:solidFill>
                  <a:srgbClr val="FF0000"/>
                </a:solidFill>
              </a:rPr>
              <a:t>沿牆壁</a:t>
            </a:r>
            <a:r>
              <a:rPr lang="en-US" altLang="zh-TW" sz="260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5137A18-F55E-49B2-89C4-9485FC369A6E}" type="slidenum">
              <a:rPr lang="en-US" altLang="zh-TW" smtClean="0">
                <a:latin typeface="Arial Black" pitchFamily="34" charset="0"/>
              </a:rPr>
              <a:pPr/>
              <a:t>37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8862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標楷體" pitchFamily="65" charset="-120"/>
              </a:rPr>
              <a:t>到安全的地方報警。</a:t>
            </a:r>
          </a:p>
          <a:p>
            <a:pPr eaLnBrk="1" hangingPunct="1"/>
            <a:r>
              <a:rPr lang="zh-TW" altLang="en-US" sz="2800" smtClean="0">
                <a:ea typeface="標楷體" pitchFamily="65" charset="-120"/>
              </a:rPr>
              <a:t>火災時以逃生、報案、滅火為主。</a:t>
            </a:r>
          </a:p>
          <a:p>
            <a:pPr eaLnBrk="1" hangingPunct="1"/>
            <a:r>
              <a:rPr lang="zh-TW" altLang="en-US" sz="2800" smtClean="0">
                <a:solidFill>
                  <a:srgbClr val="FF0000"/>
                </a:solidFill>
                <a:ea typeface="標楷體" pitchFamily="65" charset="-120"/>
              </a:rPr>
              <a:t>火災時應垂直逃生、水平避難。</a:t>
            </a:r>
          </a:p>
          <a:p>
            <a:pPr eaLnBrk="1" hangingPunct="1"/>
            <a:r>
              <a:rPr kumimoji="0" lang="zh-TW" altLang="en-US" sz="2800" smtClean="0">
                <a:ea typeface="標楷體" pitchFamily="65" charset="-120"/>
              </a:rPr>
              <a:t>避難時記得關門、塞門縫，避免濃煙與火勢進入</a:t>
            </a:r>
            <a:r>
              <a:rPr lang="zh-TW" altLang="en-US" sz="2800" smtClean="0">
                <a:ea typeface="標楷體" pitchFamily="65" charset="-120"/>
              </a:rPr>
              <a:t>並靠窗等待消防隊救援</a:t>
            </a:r>
            <a:r>
              <a:rPr kumimoji="0" lang="zh-TW" altLang="en-US" sz="2800" smtClean="0">
                <a:ea typeface="標楷體" pitchFamily="65" charset="-120"/>
              </a:rPr>
              <a:t>。</a:t>
            </a: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250825" y="1268413"/>
            <a:ext cx="46799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>
                <a:solidFill>
                  <a:schemeClr val="hlink"/>
                </a:solidFill>
              </a:rPr>
              <a:t>遇到火警時，你應該</a:t>
            </a:r>
            <a:r>
              <a:rPr kumimoji="1" lang="en-US" altLang="zh-TW" sz="28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7380288" y="11255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消防安全</a:t>
            </a:r>
          </a:p>
        </p:txBody>
      </p:sp>
      <p:pic>
        <p:nvPicPr>
          <p:cNvPr id="39942" name="Picture 9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76327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4B135789-F789-4733-8E2F-99749133BCAA}" type="slidenum">
              <a:rPr lang="en-US" altLang="zh-TW" smtClean="0">
                <a:latin typeface="Arial Black" pitchFamily="34" charset="0"/>
              </a:rPr>
              <a:pPr/>
              <a:t>38</a:t>
            </a:fld>
            <a:endParaRPr lang="en-US" altLang="zh-TW" smtClean="0">
              <a:latin typeface="Arial Black" pitchFamily="34" charset="0"/>
            </a:endParaRPr>
          </a:p>
        </p:txBody>
      </p:sp>
      <p:pic>
        <p:nvPicPr>
          <p:cNvPr id="40963" name="Picture 4" descr="adam20070628case011"/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66813"/>
            <a:ext cx="8064500" cy="528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7380288" y="11255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消防安全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785354A5-C8F4-4F42-AB2B-F6CE36559604}" type="slidenum">
              <a:rPr lang="en-US" altLang="zh-TW" smtClean="0">
                <a:latin typeface="Arial Black" pitchFamily="34" charset="0"/>
              </a:rPr>
              <a:pPr/>
              <a:t>39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9600" cy="38862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瓦斯必須置於通風處避免燃燒不完全產生一氧化碳而中毒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最好有</a:t>
            </a:r>
            <a:r>
              <a:rPr lang="zh-TW" altLang="en-US" b="1" smtClean="0">
                <a:ea typeface="標楷體" pitchFamily="65" charset="-120"/>
              </a:rPr>
              <a:t>火警偵測器</a:t>
            </a:r>
            <a:r>
              <a:rPr lang="zh-TW" altLang="en-US" smtClean="0">
                <a:ea typeface="標楷體" pitchFamily="65" charset="-120"/>
              </a:rPr>
              <a:t>的設備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電器品小心使用</a:t>
            </a:r>
          </a:p>
        </p:txBody>
      </p:sp>
      <p:pic>
        <p:nvPicPr>
          <p:cNvPr id="41988" name="Picture 17" descr="MCj033908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13325"/>
            <a:ext cx="14398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1" descr="MCj035977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155733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2" descr="MCj028695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4415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4" descr="icon6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6" descr="MCj0297803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4400"/>
            <a:ext cx="11541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27"/>
          <p:cNvSpPr>
            <a:spLocks noChangeArrowheads="1"/>
          </p:cNvSpPr>
          <p:nvPr/>
        </p:nvSpPr>
        <p:spPr bwMode="auto">
          <a:xfrm>
            <a:off x="1116013" y="1196975"/>
            <a:ext cx="39592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>
                <a:solidFill>
                  <a:schemeClr val="hlink"/>
                </a:solidFill>
              </a:rPr>
              <a:t>你應該要留意</a:t>
            </a:r>
            <a:r>
              <a:rPr kumimoji="1" lang="en-US" altLang="zh-TW" sz="28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41994" name="Rectangle 28"/>
          <p:cNvSpPr>
            <a:spLocks noChangeArrowheads="1"/>
          </p:cNvSpPr>
          <p:nvPr/>
        </p:nvSpPr>
        <p:spPr bwMode="auto">
          <a:xfrm>
            <a:off x="7380288" y="11255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消防安全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83A728D3-D6C7-465C-8B28-1BCF58E600B8}" type="slidenum">
              <a:rPr lang="en-US" altLang="zh-TW" smtClean="0">
                <a:latin typeface="Arial Black" pitchFamily="34" charset="0"/>
              </a:rPr>
              <a:pPr/>
              <a:t>4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256088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本校以關懷、服務同學為目標，為便利本校學子迅速搜尋學校鄰近區域內房屋出租資訊，特委託電算中心開發住宿租屋資訊系統，免費提供房東刊登招租資訊與學生找尋房子之訊息。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  網頁路徑：「大葉大學」→「行政單位」→「學務處」→「</a:t>
            </a:r>
            <a:r>
              <a:rPr lang="zh-TW" altLang="en-US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  <a:hlinkClick r:id="rId2"/>
              </a:rPr>
              <a:t>生活與住宿輔導組</a:t>
            </a:r>
            <a:r>
              <a:rPr lang="zh-TW" altLang="en-US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」→  「</a:t>
            </a:r>
            <a:r>
              <a:rPr lang="zh-TW" altLang="en-US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  <a:hlinkClick r:id="rId3"/>
              </a:rPr>
              <a:t>校外</a:t>
            </a:r>
            <a:r>
              <a:rPr lang="zh-TW" altLang="en-US" b="1" smtClean="0">
                <a:solidFill>
                  <a:srgbClr val="8E7FE7"/>
                </a:solidFill>
                <a:latin typeface="標楷體" pitchFamily="65" charset="-120"/>
                <a:ea typeface="標楷體" pitchFamily="65" charset="-120"/>
                <a:hlinkClick r:id="rId3"/>
              </a:rPr>
              <a:t>賃</a:t>
            </a:r>
            <a:r>
              <a:rPr lang="zh-TW" altLang="en-US" b="1" smtClean="0">
                <a:solidFill>
                  <a:srgbClr val="8E7FE7"/>
                </a:solidFill>
                <a:latin typeface="標楷體" pitchFamily="65" charset="-120"/>
                <a:ea typeface="標楷體" pitchFamily="65" charset="-120"/>
              </a:rPr>
              <a:t>居</a:t>
            </a:r>
            <a:r>
              <a:rPr lang="zh-TW" altLang="en-US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」→「</a:t>
            </a:r>
            <a:r>
              <a:rPr lang="zh-TW" altLang="en-US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  <a:hlinkClick r:id="rId4"/>
              </a:rPr>
              <a:t>租屋資訊</a:t>
            </a:r>
            <a:r>
              <a:rPr lang="zh-TW" altLang="en-US" b="1" u="sng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查詢</a:t>
            </a:r>
            <a:r>
              <a:rPr lang="zh-TW" altLang="en-US" b="1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」。</a:t>
            </a:r>
            <a:r>
              <a:rPr lang="zh-TW" altLang="en-US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請有需要的同學善加利用！</a:t>
            </a:r>
            <a:r>
              <a:rPr lang="zh-TW" altLang="en-US" smtClean="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79388" y="1125538"/>
            <a:ext cx="6003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 b="1">
                <a:solidFill>
                  <a:schemeClr val="hlink"/>
                </a:solidFill>
              </a:rPr>
              <a:t>如果有校外租屋需求，你可以</a:t>
            </a:r>
            <a:r>
              <a:rPr kumimoji="1"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6149" name="Picture 4" descr="MCj042716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125" y="5229225"/>
            <a:ext cx="1584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6659563" y="1052513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本校找屋管道與機制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9E9A4705-B7F8-4085-8CE3-8D7C336F5602}" type="slidenum">
              <a:rPr lang="en-US" altLang="zh-TW" smtClean="0">
                <a:latin typeface="Arial Black" pitchFamily="34" charset="0"/>
              </a:rPr>
              <a:pPr/>
              <a:t>40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57338"/>
            <a:ext cx="3455988" cy="1008062"/>
          </a:xfrm>
        </p:spPr>
        <p:txBody>
          <a:bodyPr/>
          <a:lstStyle/>
          <a:p>
            <a:pPr eaLnBrk="1" hangingPunct="1"/>
            <a:r>
              <a:rPr lang="zh-TW" altLang="en-US" sz="2000" b="1" smtClean="0"/>
              <a:t>室內聞到瓦斯臭味，立即做以下應變措施：　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924175"/>
            <a:ext cx="3168650" cy="2663825"/>
          </a:xfrm>
        </p:spPr>
        <p:txBody>
          <a:bodyPr/>
          <a:lstStyle/>
          <a:p>
            <a:pPr marL="623888" indent="-6238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  ‧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關閉瓦斯開關。 </a:t>
            </a:r>
          </a:p>
          <a:p>
            <a:pPr marL="623888" indent="-6238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60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打開門窗。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 　</a:t>
            </a:r>
          </a:p>
          <a:p>
            <a:pPr marL="623888" indent="-6238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不要開啟任何電器產品。</a:t>
            </a:r>
          </a:p>
          <a:p>
            <a:pPr marL="623888" indent="-6238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阻止瓦斯外洩。　</a:t>
            </a:r>
          </a:p>
          <a:p>
            <a:pPr marL="623888" indent="-6238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打電話通知瓦斯公司或消防隊。</a:t>
            </a:r>
          </a:p>
        </p:txBody>
      </p:sp>
      <p:sp>
        <p:nvSpPr>
          <p:cNvPr id="43013" name="Rectangle 12"/>
          <p:cNvSpPr>
            <a:spLocks noChangeArrowheads="1"/>
          </p:cNvSpPr>
          <p:nvPr/>
        </p:nvSpPr>
        <p:spPr bwMode="auto">
          <a:xfrm>
            <a:off x="250825" y="1052513"/>
            <a:ext cx="29876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>
                <a:solidFill>
                  <a:schemeClr val="hlink"/>
                </a:solidFill>
              </a:rPr>
              <a:t>緊急應變</a:t>
            </a:r>
            <a:r>
              <a:rPr kumimoji="1" lang="en-US" altLang="zh-TW" sz="2800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7380288" y="11255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消防安全</a:t>
            </a:r>
          </a:p>
        </p:txBody>
      </p:sp>
      <p:pic>
        <p:nvPicPr>
          <p:cNvPr id="43015" name="Picture 15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493077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9DF39CF1-AF36-43E5-AD4C-E229A2C00D6A}" type="slidenum">
              <a:rPr lang="en-US" altLang="zh-TW" smtClean="0">
                <a:latin typeface="Arial Black" pitchFamily="34" charset="0"/>
              </a:rPr>
              <a:pPr/>
              <a:t>41</a:t>
            </a:fld>
            <a:endParaRPr lang="en-US" altLang="zh-TW" smtClean="0">
              <a:latin typeface="Arial Black" pitchFamily="34" charset="0"/>
            </a:endParaRPr>
          </a:p>
        </p:txBody>
      </p:sp>
      <p:pic>
        <p:nvPicPr>
          <p:cNvPr id="44035" name="Picture 25" descr="open_t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99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33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0"/>
            <a:ext cx="4451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9FB3C32E-6465-4C18-A9AD-AF9EF977AEBF}" type="slidenum">
              <a:rPr lang="en-US" altLang="zh-TW" smtClean="0">
                <a:latin typeface="Arial Black" pitchFamily="34" charset="0"/>
              </a:rPr>
              <a:pPr/>
              <a:t>42</a:t>
            </a:fld>
            <a:endParaRPr lang="en-US" altLang="zh-TW" smtClean="0">
              <a:latin typeface="Arial Black" pitchFamily="34" charset="0"/>
            </a:endParaRPr>
          </a:p>
          <a:p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solidFill>
                  <a:srgbClr val="FFFF99"/>
                </a:solidFill>
                <a:ea typeface="SimHei" pitchFamily="2" charset="-122"/>
              </a:rPr>
              <a:t>統計數據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06925" y="4221163"/>
            <a:ext cx="4537075" cy="7461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accent1"/>
                </a:solidFill>
              </a:rPr>
              <a:t>關於校外賃居</a:t>
            </a:r>
            <a:r>
              <a:rPr lang="en-US" altLang="zh-TW" b="1" smtClean="0">
                <a:solidFill>
                  <a:schemeClr val="accent1"/>
                </a:solidFill>
              </a:rPr>
              <a:t>‧‧‧</a:t>
            </a:r>
          </a:p>
        </p:txBody>
      </p:sp>
      <p:pic>
        <p:nvPicPr>
          <p:cNvPr id="45061" name="Picture 6" descr="MCj041641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173355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5219700" y="119697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>
                <a:solidFill>
                  <a:schemeClr val="bg2"/>
                </a:solidFill>
              </a:rPr>
              <a:t>100</a:t>
            </a:r>
            <a:r>
              <a:rPr kumimoji="1" lang="zh-TW" altLang="en-US">
                <a:solidFill>
                  <a:schemeClr val="bg2"/>
                </a:solidFill>
              </a:rPr>
              <a:t>學年度校外租屋安全及注意事項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A4157553-7C08-4AAA-8644-03644C961307}" type="slidenum">
              <a:rPr lang="en-US" altLang="zh-TW" smtClean="0">
                <a:latin typeface="Arial Black" pitchFamily="34" charset="0"/>
              </a:rPr>
              <a:pPr/>
              <a:t>43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35975" cy="2374900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中華醫事技術學院學生一氧化碳中毒 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屋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死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文化大學學生租屋處發生火警造成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人死亡。</a:t>
            </a:r>
            <a:endParaRPr kumimoji="0"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3000" smtClean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不讓歷史重演，我們應該要提高警覺並擁有正確良好的消防觀念</a:t>
            </a:r>
            <a:r>
              <a:rPr kumimoji="0" lang="en-US" altLang="zh-TW" sz="3000" smtClean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‧‧‧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45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/>
              <a:t>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45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/>
              <a:t>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45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/>
              <a:t> 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45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/>
              <a:t> 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45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/>
              <a:t> 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45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/>
              <a:t> </a:t>
            </a:r>
          </a:p>
        </p:txBody>
      </p:sp>
      <p:pic>
        <p:nvPicPr>
          <p:cNvPr id="46090" name="Picture 10" descr="MCPE01584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1500" y="4365625"/>
            <a:ext cx="32385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50825" y="1196975"/>
            <a:ext cx="33131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 b="1">
                <a:solidFill>
                  <a:schemeClr val="hlink"/>
                </a:solidFill>
              </a:rPr>
              <a:t>珍惜生命</a:t>
            </a:r>
            <a:r>
              <a:rPr kumimoji="1"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7380288" y="11255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統計數據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BAC0DC02-9993-4A5B-AC35-48BEAA9A56DB}" type="slidenum">
              <a:rPr lang="en-US" altLang="zh-TW" smtClean="0">
                <a:latin typeface="Arial Black" pitchFamily="34" charset="0"/>
              </a:rPr>
              <a:pPr/>
              <a:t>44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105275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標楷體" pitchFamily="65" charset="-120"/>
              </a:rPr>
              <a:t>親愛的同學們，你是否已經開始注意到，租屋時有哪些應注意的事項呢？雖然「價錢便宜」、「交通方便」、「位置適中」、「購物便利」等項目都很重要，然而</a:t>
            </a:r>
            <a:r>
              <a:rPr lang="zh-TW" altLang="en-US" sz="2800" b="1" smtClean="0">
                <a:solidFill>
                  <a:srgbClr val="FF0000"/>
                </a:solidFill>
                <a:ea typeface="標楷體" pitchFamily="65" charset="-120"/>
              </a:rPr>
              <a:t>你更不能忽略攸關「生死大事」的「消防」及「安全」設備等問題。</a:t>
            </a:r>
            <a:r>
              <a:rPr lang="zh-TW" altLang="en-US" sz="2800" smtClean="0">
                <a:ea typeface="標楷體" pitchFamily="65" charset="-120"/>
              </a:rPr>
              <a:t>因為，惟有在先考慮人身安全保障的前提下，居住的生活品質才會有其意義。</a:t>
            </a:r>
          </a:p>
        </p:txBody>
      </p:sp>
      <p:pic>
        <p:nvPicPr>
          <p:cNvPr id="47108" name="Picture 9" descr="MCj043033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4188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3" descr="MCj029294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13325"/>
            <a:ext cx="1547812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7380288" y="11255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統計數據</a:t>
            </a:r>
          </a:p>
        </p:txBody>
      </p:sp>
      <p:sp>
        <p:nvSpPr>
          <p:cNvPr id="47111" name="Rectangle 15"/>
          <p:cNvSpPr>
            <a:spLocks noChangeArrowheads="1"/>
          </p:cNvSpPr>
          <p:nvPr/>
        </p:nvSpPr>
        <p:spPr bwMode="auto">
          <a:xfrm>
            <a:off x="250825" y="1196975"/>
            <a:ext cx="2987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 b="1">
                <a:solidFill>
                  <a:schemeClr val="hlink"/>
                </a:solidFill>
              </a:rPr>
              <a:t>安全為先</a:t>
            </a:r>
            <a:r>
              <a:rPr kumimoji="1"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CB381CD-FEC6-4B29-A41C-B4EEE8C86D72}" type="slidenum">
              <a:rPr lang="en-US" altLang="zh-TW" smtClean="0">
                <a:latin typeface="Arial Black" pitchFamily="34" charset="0"/>
              </a:rPr>
              <a:pPr/>
              <a:t>45</a:t>
            </a:fld>
            <a:endParaRPr lang="en-US" altLang="zh-TW" smtClean="0">
              <a:latin typeface="Arial Black" pitchFamily="34" charset="0"/>
            </a:endParaRPr>
          </a:p>
          <a:p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4813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16238" y="1989138"/>
            <a:ext cx="6227762" cy="2209800"/>
          </a:xfrm>
        </p:spPr>
        <p:txBody>
          <a:bodyPr/>
          <a:lstStyle/>
          <a:p>
            <a:pPr algn="ctr" eaLnBrk="1" hangingPunct="1"/>
            <a:r>
              <a:rPr lang="zh-TW" altLang="en-US" sz="4000" smtClean="0">
                <a:solidFill>
                  <a:srgbClr val="FFFF66"/>
                </a:solidFill>
                <a:ea typeface="標楷體" pitchFamily="65" charset="-120"/>
              </a:rPr>
              <a:t>敬祝各位同學校外賃居都能平安且愉快！</a:t>
            </a:r>
            <a:br>
              <a:rPr lang="zh-TW" altLang="en-US" sz="4000" smtClean="0">
                <a:solidFill>
                  <a:srgbClr val="FFFF66"/>
                </a:solidFill>
                <a:ea typeface="標楷體" pitchFamily="65" charset="-120"/>
              </a:rPr>
            </a:br>
            <a:r>
              <a:rPr lang="zh-TW" altLang="en-US" sz="4000" smtClean="0">
                <a:solidFill>
                  <a:srgbClr val="FFFF66"/>
                </a:solidFill>
                <a:ea typeface="標楷體" pitchFamily="65" charset="-120"/>
              </a:rPr>
              <a:t/>
            </a:r>
            <a:br>
              <a:rPr lang="zh-TW" altLang="en-US" sz="4000" smtClean="0">
                <a:solidFill>
                  <a:srgbClr val="FFFF66"/>
                </a:solidFill>
                <a:ea typeface="標楷體" pitchFamily="65" charset="-120"/>
              </a:rPr>
            </a:br>
            <a:r>
              <a:rPr lang="zh-TW" altLang="en-US" sz="2400" smtClean="0">
                <a:solidFill>
                  <a:srgbClr val="99FFCC"/>
                </a:solidFill>
                <a:ea typeface="標楷體" pitchFamily="65" charset="-120"/>
              </a:rPr>
              <a:t>大葉大學 學生事務處生活與住宿輔導組 敬製</a:t>
            </a:r>
          </a:p>
        </p:txBody>
      </p:sp>
      <p:pic>
        <p:nvPicPr>
          <p:cNvPr id="48132" name="Picture 17" descr="MCj041887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75163"/>
            <a:ext cx="23050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8" descr="MCj041887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59288"/>
            <a:ext cx="24479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0" descr="MCj041888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21200"/>
            <a:ext cx="19446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23"/>
          <p:cNvSpPr txBox="1">
            <a:spLocks noChangeArrowheads="1"/>
          </p:cNvSpPr>
          <p:nvPr/>
        </p:nvSpPr>
        <p:spPr bwMode="auto">
          <a:xfrm>
            <a:off x="3676650" y="6521450"/>
            <a:ext cx="546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1600">
                <a:solidFill>
                  <a:schemeClr val="hlink"/>
                </a:solidFill>
              </a:rPr>
              <a:t>以上資料參考：崔媽媽基金會、消防署、各大專院校網頁等</a:t>
            </a:r>
          </a:p>
        </p:txBody>
      </p:sp>
      <p:pic>
        <p:nvPicPr>
          <p:cNvPr id="48136" name="Picture 24" descr="MCj031133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4479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25"/>
          <p:cNvSpPr>
            <a:spLocks noChangeArrowheads="1"/>
          </p:cNvSpPr>
          <p:nvPr/>
        </p:nvSpPr>
        <p:spPr bwMode="auto">
          <a:xfrm>
            <a:off x="5219700" y="119697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>
                <a:solidFill>
                  <a:schemeClr val="bg2"/>
                </a:solidFill>
              </a:rPr>
              <a:t>100</a:t>
            </a:r>
            <a:r>
              <a:rPr kumimoji="1" lang="zh-TW" altLang="en-US">
                <a:solidFill>
                  <a:schemeClr val="bg2"/>
                </a:solidFill>
              </a:rPr>
              <a:t>學年度校外租屋安全及注意事項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D87A9A98-286B-425C-B71D-8FE388B9C1E3}" type="slidenum">
              <a:rPr lang="en-US" altLang="zh-TW" smtClean="0">
                <a:latin typeface="Arial Black" pitchFamily="34" charset="0"/>
              </a:rPr>
              <a:pPr/>
              <a:t>5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50825" y="1557338"/>
            <a:ext cx="18732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b="1">
                <a:solidFill>
                  <a:schemeClr val="tx2"/>
                </a:solidFill>
              </a:rPr>
              <a:t>網頁路徑：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b="1">
                <a:solidFill>
                  <a:schemeClr val="tx2"/>
                </a:solidFill>
              </a:rPr>
              <a:t>「大葉大學」→「行政單位」→「學務處」→「生活與住宿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b="1">
                <a:solidFill>
                  <a:schemeClr val="tx2"/>
                </a:solidFill>
              </a:rPr>
              <a:t>    輔導組」→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b="1">
                <a:solidFill>
                  <a:schemeClr val="tx2"/>
                </a:solidFill>
              </a:rPr>
              <a:t>「校外賃居」→ 「租屋資訊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b="1">
                <a:solidFill>
                  <a:schemeClr val="tx2"/>
                </a:solidFill>
              </a:rPr>
              <a:t>    查詢」。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6659563" y="1052513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本校找屋管道與機制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412875"/>
            <a:ext cx="6418262" cy="5111750"/>
          </a:xfrm>
        </p:spPr>
      </p:pic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2484438" y="4437063"/>
            <a:ext cx="719137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H="1">
            <a:off x="6804025" y="4581525"/>
            <a:ext cx="1657350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64071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63127CB8-DA82-4E00-8217-7841CF1B5DF3}" type="slidenum">
              <a:rPr lang="en-US" altLang="zh-TW" smtClean="0">
                <a:latin typeface="Arial Black" pitchFamily="34" charset="0"/>
              </a:rPr>
              <a:pPr/>
              <a:t>6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請同學在找到租屋，請於開學後一週內至本校學生綜合資料卡網頁，異動更新個人住宿資料。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網頁路徑：「大葉大學」→「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iCare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系統」→「個人資料」→「學生綜合資料卡」→「綜合資料卡修改」→「住宿資料」→點選「住宿狀況」，輸入「現住地址」及「房東電話」→「儲存」。</a:t>
            </a:r>
            <a:r>
              <a:rPr lang="zh-TW" altLang="en-US" smtClean="0"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1125538"/>
            <a:ext cx="5464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TW" altLang="en-US" sz="2800" b="1">
                <a:solidFill>
                  <a:schemeClr val="hlink"/>
                </a:solidFill>
              </a:rPr>
              <a:t>找到租屋處後，</a:t>
            </a:r>
            <a:r>
              <a:rPr kumimoji="1" lang="zh-TW" altLang="en-US" sz="2800" b="1">
                <a:solidFill>
                  <a:schemeClr val="hlink"/>
                </a:solidFill>
              </a:rPr>
              <a:t>你應該</a:t>
            </a:r>
            <a:r>
              <a:rPr kumimoji="1"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8197" name="Picture 4" descr="MCj031264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16319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6659563" y="1052513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本校找屋管道與機制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8DE4FD27-682D-4F1B-A985-17E19DD06DC2}" type="slidenum">
              <a:rPr lang="en-US" altLang="zh-TW" smtClean="0">
                <a:latin typeface="Arial Black" pitchFamily="34" charset="0"/>
              </a:rPr>
              <a:pPr/>
              <a:t>7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125538"/>
            <a:ext cx="62642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800" b="1">
                <a:solidFill>
                  <a:schemeClr val="hlink"/>
                </a:solidFill>
              </a:rPr>
              <a:t>   </a:t>
            </a:r>
            <a:r>
              <a:rPr lang="zh-TW" altLang="en-US" sz="2800" b="1">
                <a:solidFill>
                  <a:schemeClr val="hlink"/>
                </a:solidFill>
              </a:rPr>
              <a:t>找到租屋後，請記得異動個人校外租屋資料</a:t>
            </a:r>
            <a:r>
              <a:rPr lang="en-US" altLang="zh-TW" sz="2800" b="1">
                <a:solidFill>
                  <a:schemeClr val="hlink"/>
                </a:solidFill>
              </a:rPr>
              <a:t>…</a:t>
            </a:r>
            <a:endParaRPr kumimoji="1" lang="en-US" altLang="zh-TW" sz="2800" b="1">
              <a:solidFill>
                <a:schemeClr val="hlink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659563" y="1052513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本校找屋管道與機制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79388" y="2349500"/>
            <a:ext cx="208915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1600" b="1"/>
              <a:t>網頁路徑：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1600" b="1"/>
              <a:t>「</a:t>
            </a:r>
            <a:r>
              <a:rPr kumimoji="1" lang="zh-TW" altLang="en-US" sz="1600" b="1">
                <a:hlinkClick r:id="rId2"/>
              </a:rPr>
              <a:t>大葉大學</a:t>
            </a:r>
            <a:r>
              <a:rPr kumimoji="1" lang="zh-TW" altLang="en-US" sz="1600" b="1"/>
              <a:t>」→「</a:t>
            </a:r>
            <a:r>
              <a:rPr kumimoji="1" lang="en-US" altLang="zh-TW" sz="1600" b="1">
                <a:hlinkClick r:id="rId3"/>
              </a:rPr>
              <a:t>iCare</a:t>
            </a:r>
            <a:r>
              <a:rPr kumimoji="1" lang="zh-TW" altLang="en-US" sz="1600" b="1">
                <a:hlinkClick r:id="rId3"/>
              </a:rPr>
              <a:t>系統</a:t>
            </a:r>
            <a:r>
              <a:rPr kumimoji="1" lang="zh-TW" altLang="en-US" sz="1600" b="1"/>
              <a:t>」→「個人資料」→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1600" b="1"/>
              <a:t>「學生綜合資料卡 →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1600" b="1"/>
              <a:t>「綜合資料卡修改→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1600" b="1"/>
              <a:t>  資料修正→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1600" b="1"/>
              <a:t>「儲存」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61912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89363"/>
            <a:ext cx="4752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2771775" y="3716338"/>
            <a:ext cx="12954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3563938" y="5589588"/>
            <a:ext cx="5327650" cy="4333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4716463" y="2997200"/>
            <a:ext cx="1871662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D338837F-7EB7-4BE2-A4C9-D8CD40A6493E}" type="slidenum">
              <a:rPr lang="en-US" altLang="zh-TW" smtClean="0">
                <a:latin typeface="Arial Black" pitchFamily="34" charset="0"/>
              </a:rPr>
              <a:pPr/>
              <a:t>8</a:t>
            </a:fld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17688"/>
            <a:ext cx="8229600" cy="4348162"/>
          </a:xfrm>
        </p:spPr>
        <p:txBody>
          <a:bodyPr/>
          <a:lstStyle/>
          <a:p>
            <a:pPr eaLnBrk="1" hangingPunct="1"/>
            <a:r>
              <a:rPr lang="zh-TW" altLang="en-US" smtClean="0"/>
              <a:t>本校訪視機制：</a:t>
            </a:r>
          </a:p>
          <a:p>
            <a:pPr eaLnBrk="1" hangingPunct="1">
              <a:buFont typeface="Wingdings" pitchFamily="2" charset="2"/>
              <a:buNone/>
            </a:pPr>
            <a:r>
              <a:rPr kumimoji="0" lang="zh-TW" altLang="en-US" smtClean="0"/>
              <a:t>   </a:t>
            </a:r>
            <a:r>
              <a:rPr kumimoji="0" lang="zh-TW" altLang="en-US" smtClean="0">
                <a:ea typeface="標楷體" pitchFamily="65" charset="-120"/>
              </a:rPr>
              <a:t>在學期中，教官、老師及住輔組同仁會至同學租屋處訪視，關心同學生活適應情形與租屋安全。</a:t>
            </a:r>
          </a:p>
          <a:p>
            <a:pPr eaLnBrk="1" hangingPunct="1">
              <a:buFont typeface="Wingdings" pitchFamily="2" charset="2"/>
              <a:buNone/>
            </a:pPr>
            <a:r>
              <a:rPr kumimoji="0" lang="zh-TW" altLang="en-US" smtClean="0"/>
              <a:t>   </a:t>
            </a:r>
            <a:r>
              <a:rPr kumimoji="0" lang="zh-TW" altLang="en-US" sz="2400" b="1" smtClean="0">
                <a:solidFill>
                  <a:srgbClr val="FF0066"/>
                </a:solidFill>
              </a:rPr>
              <a:t>若同學日後有機會接受訪視，</a:t>
            </a:r>
          </a:p>
          <a:p>
            <a:pPr eaLnBrk="1" hangingPunct="1">
              <a:buFont typeface="Wingdings" pitchFamily="2" charset="2"/>
              <a:buNone/>
            </a:pPr>
            <a:r>
              <a:rPr kumimoji="0" lang="zh-TW" altLang="en-US" sz="2400" b="1" smtClean="0">
                <a:solidFill>
                  <a:srgbClr val="FF0066"/>
                </a:solidFill>
              </a:rPr>
              <a:t>    敬請協助與配合，謝謝！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79388" y="1196975"/>
            <a:ext cx="2843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zh-TW" altLang="en-US" sz="2800" b="1">
                <a:solidFill>
                  <a:schemeClr val="hlink"/>
                </a:solidFill>
              </a:rPr>
              <a:t>另外提醒</a:t>
            </a:r>
            <a:r>
              <a:rPr kumimoji="1" lang="en-US" altLang="zh-TW" sz="2800" b="1">
                <a:solidFill>
                  <a:schemeClr val="hlink"/>
                </a:solidFill>
              </a:rPr>
              <a:t>‧‧‧</a:t>
            </a:r>
          </a:p>
        </p:txBody>
      </p:sp>
      <p:pic>
        <p:nvPicPr>
          <p:cNvPr id="10245" name="Picture 4" descr="MCj042605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1584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659563" y="1052513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>
                <a:solidFill>
                  <a:schemeClr val="bg2"/>
                </a:solidFill>
              </a:rPr>
              <a:t>本校找屋管道與機制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422D724D-4ADF-4125-A12A-6A3362410CAD}" type="slidenum">
              <a:rPr lang="en-US" altLang="zh-TW" smtClean="0">
                <a:latin typeface="Arial Black" pitchFamily="34" charset="0"/>
              </a:rPr>
              <a:pPr/>
              <a:t>9</a:t>
            </a:fld>
            <a:endParaRPr lang="en-US" altLang="zh-TW" smtClean="0">
              <a:latin typeface="Arial Black" pitchFamily="34" charset="0"/>
            </a:endParaRPr>
          </a:p>
          <a:p>
            <a:endParaRPr lang="en-US" altLang="zh-TW" smtClean="0">
              <a:latin typeface="Arial Black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FF66"/>
                </a:solidFill>
                <a:ea typeface="標楷體" pitchFamily="65" charset="-120"/>
              </a:rPr>
              <a:t>在您看屋前，請務必注意以下事項：</a:t>
            </a:r>
          </a:p>
        </p:txBody>
      </p:sp>
      <p:pic>
        <p:nvPicPr>
          <p:cNvPr id="11268" name="Picture 3" descr="icon6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652963"/>
            <a:ext cx="22336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MCj03113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4479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19700" y="119697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>
                <a:solidFill>
                  <a:schemeClr val="bg2"/>
                </a:solidFill>
              </a:rPr>
              <a:t>100</a:t>
            </a:r>
            <a:r>
              <a:rPr kumimoji="1" lang="zh-TW" altLang="en-US">
                <a:solidFill>
                  <a:schemeClr val="bg2"/>
                </a:solidFill>
              </a:rPr>
              <a:t>學年度校外租屋安全及注意事項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ts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rents</Template>
  <TotalTime>2</TotalTime>
  <Words>2709</Words>
  <Application>Microsoft Office PowerPoint</Application>
  <PresentationFormat>如螢幕大小 (4:3)</PresentationFormat>
  <Paragraphs>336</Paragraphs>
  <Slides>45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4" baseType="lpstr">
      <vt:lpstr>Arial</vt:lpstr>
      <vt:lpstr>新細明體</vt:lpstr>
      <vt:lpstr>Wingdings</vt:lpstr>
      <vt:lpstr>Arial Black</vt:lpstr>
      <vt:lpstr>Times New Roman</vt:lpstr>
      <vt:lpstr>MS Gothic</vt:lpstr>
      <vt:lpstr>SimHei</vt:lpstr>
      <vt:lpstr>標楷體</vt:lpstr>
      <vt:lpstr>rents</vt:lpstr>
      <vt:lpstr>校外租屋安全及注意事項 </vt:lpstr>
      <vt:lpstr>目    次</vt:lpstr>
      <vt:lpstr>本校找屋管道與機制</vt:lpstr>
      <vt:lpstr>PowerPoint 簡報</vt:lpstr>
      <vt:lpstr>PowerPoint 簡報</vt:lpstr>
      <vt:lpstr>PowerPoint 簡報</vt:lpstr>
      <vt:lpstr>PowerPoint 簡報</vt:lpstr>
      <vt:lpstr>PowerPoint 簡報</vt:lpstr>
      <vt:lpstr>在您看屋前，請務必注意以下事項：</vt:lpstr>
      <vt:lpstr>看屋時間</vt:lpstr>
      <vt:lpstr>PowerPoint 簡報</vt:lpstr>
      <vt:lpstr>一、地點選擇：</vt:lpstr>
      <vt:lpstr>二、安全設施之一：</vt:lpstr>
      <vt:lpstr>二、安全設施之二：</vt:lpstr>
      <vt:lpstr>三、租賃處生活管理：</vt:lpstr>
      <vt:lpstr>四、租賃契約注意事項之一：</vt:lpstr>
      <vt:lpstr>四、租賃契約注意事項之二：</vt:lpstr>
      <vt:lpstr>PowerPoint 簡報</vt:lpstr>
      <vt:lpstr>PowerPoint 簡報</vt:lpstr>
      <vt:lpstr>五、其他設備檢視：</vt:lpstr>
      <vt:lpstr>議價前應掌握的原則</vt:lpstr>
      <vt:lpstr>議價前應掌握的原則(一)</vt:lpstr>
      <vt:lpstr>議價前應掌握的原則(二)</vt:lpstr>
      <vt:lpstr>＊議價秘訣</vt:lpstr>
      <vt:lpstr>＊議價秘訣</vt:lpstr>
      <vt:lpstr>PowerPoint 簡報</vt:lpstr>
      <vt:lpstr>PowerPoint 簡報</vt:lpstr>
      <vt:lpstr>PowerPoint 簡報</vt:lpstr>
      <vt:lpstr>常見租屋糾紛</vt:lpstr>
      <vt:lpstr>PowerPoint 簡報</vt:lpstr>
      <vt:lpstr>PowerPoint 簡報</vt:lpstr>
      <vt:lpstr>緊急通訊電話</vt:lpstr>
      <vt:lpstr>PowerPoint 簡報</vt:lpstr>
      <vt:lpstr>PowerPoint 簡報</vt:lpstr>
      <vt:lpstr>消防安全</vt:lpstr>
      <vt:lpstr>PowerPoint 簡報</vt:lpstr>
      <vt:lpstr>PowerPoint 簡報</vt:lpstr>
      <vt:lpstr>PowerPoint 簡報</vt:lpstr>
      <vt:lpstr>PowerPoint 簡報</vt:lpstr>
      <vt:lpstr>室內聞到瓦斯臭味，立即做以下應變措施：　</vt:lpstr>
      <vt:lpstr>PowerPoint 簡報</vt:lpstr>
      <vt:lpstr>統計數據</vt:lpstr>
      <vt:lpstr>PowerPoint 簡報</vt:lpstr>
      <vt:lpstr>PowerPoint 簡報</vt:lpstr>
      <vt:lpstr>敬祝各位同學校外賃居都能平安且愉快！  大葉大學 學生事務處生活與住宿輔導組 敬製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校外租屋安全及注意事項 </dc:title>
  <dc:creator>victor0903</dc:creator>
  <cp:lastModifiedBy>victor0903</cp:lastModifiedBy>
  <cp:revision>1</cp:revision>
  <dcterms:created xsi:type="dcterms:W3CDTF">2014-04-14T00:42:03Z</dcterms:created>
  <dcterms:modified xsi:type="dcterms:W3CDTF">2014-04-14T00:44:10Z</dcterms:modified>
</cp:coreProperties>
</file>