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97" autoAdjust="0"/>
  </p:normalViewPr>
  <p:slideViewPr>
    <p:cSldViewPr snapToGrid="0" snapToObjects="1">
      <p:cViewPr>
        <p:scale>
          <a:sx n="150" d="100"/>
          <a:sy n="150" d="100"/>
        </p:scale>
        <p:origin x="-536" y="3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2EDD9-F7A6-D648-8F3F-1E7EC266ED5A}" type="datetimeFigureOut">
              <a:rPr kumimoji="1" lang="zh-TW" altLang="en-US" smtClean="0"/>
              <a:t>5/6/13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6A1B-92A3-3941-B1DC-C7078644D64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1478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6A1B-92A3-3941-B1DC-C7078644D64D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3123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267200"/>
            <a:ext cx="5657850" cy="2032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299200"/>
            <a:ext cx="5143500" cy="13208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429250" cy="51816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" y="914402"/>
            <a:ext cx="1371600" cy="721359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3100" y="914401"/>
            <a:ext cx="4286250" cy="6502400"/>
          </a:xfrm>
        </p:spPr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0"/>
            <a:ext cx="5657850" cy="406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368800"/>
            <a:ext cx="5657850" cy="22352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6604000"/>
            <a:ext cx="5143500" cy="1219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12801"/>
            <a:ext cx="2743200" cy="50231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1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1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64" y="812800"/>
            <a:ext cx="2743200" cy="853016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1772352"/>
            <a:ext cx="2743200" cy="4064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921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864" y="1665816"/>
            <a:ext cx="2743200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149" y="609600"/>
            <a:ext cx="3446201" cy="54863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609600"/>
            <a:ext cx="2005243" cy="54864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6646" y="3353263"/>
            <a:ext cx="5080000" cy="1191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6096000"/>
            <a:ext cx="5088636" cy="21336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930" y="609600"/>
            <a:ext cx="5657850" cy="38608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794" y="4673600"/>
            <a:ext cx="5543550" cy="107314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096000"/>
            <a:ext cx="5086350" cy="2133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914400"/>
            <a:ext cx="5657850" cy="5181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6300" y="8278369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8278369"/>
            <a:ext cx="36554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7583425"/>
            <a:ext cx="571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2930" y="0"/>
            <a:ext cx="5657850" cy="5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" y="8229600"/>
            <a:ext cx="5657850" cy="365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530226" y="4521200"/>
            <a:ext cx="5845173" cy="1464016"/>
          </a:xfrm>
        </p:spPr>
        <p:txBody>
          <a:bodyPr>
            <a:normAutofit/>
          </a:bodyPr>
          <a:lstStyle/>
          <a:p>
            <a:endParaRPr lang="en-US" altLang="zh-TW" sz="1400" dirty="0" smtClean="0">
              <a:latin typeface="+mj-ea"/>
              <a:ea typeface="+mj-ea"/>
            </a:endParaRPr>
          </a:p>
          <a:p>
            <a:r>
              <a:rPr lang="zh-TW" altLang="zh-TW" sz="1400" dirty="0" smtClean="0">
                <a:ea typeface="BiauKai"/>
                <a:cs typeface="BiauKai"/>
              </a:rPr>
              <a:t>校</a:t>
            </a:r>
            <a:r>
              <a:rPr lang="zh-TW" altLang="zh-TW" sz="1400" dirty="0">
                <a:ea typeface="BiauKai"/>
                <a:cs typeface="BiauKai"/>
              </a:rPr>
              <a:t>內的助理和約聘僱人員是否適用勞基法？目前校方的勞動條件變動</a:t>
            </a:r>
            <a:r>
              <a:rPr lang="zh-TW" altLang="zh-TW" sz="1400" dirty="0" smtClean="0">
                <a:ea typeface="BiauKai"/>
                <a:cs typeface="BiauKai"/>
              </a:rPr>
              <a:t>，對於</a:t>
            </a:r>
            <a:r>
              <a:rPr lang="zh-TW" altLang="zh-TW" sz="1400" dirty="0">
                <a:ea typeface="BiauKai"/>
                <a:cs typeface="BiauKai"/>
              </a:rPr>
              <a:t>假期、加給是否會有影響？又該如何與校方反應協商呢</a:t>
            </a:r>
            <a:r>
              <a:rPr lang="en-US" altLang="zh-TW" sz="1400" dirty="0">
                <a:ea typeface="BiauKai"/>
                <a:cs typeface="BiauKai"/>
              </a:rPr>
              <a:t>?</a:t>
            </a:r>
            <a:r>
              <a:rPr lang="zh-TW" altLang="zh-TW" sz="1400" dirty="0">
                <a:ea typeface="BiauKai"/>
                <a:cs typeface="BiauKai"/>
              </a:rPr>
              <a:t>教師會</a:t>
            </a:r>
            <a:r>
              <a:rPr lang="zh-TW" altLang="zh-TW" sz="1400" dirty="0" smtClean="0">
                <a:ea typeface="BiauKai"/>
                <a:cs typeface="BiauKai"/>
              </a:rPr>
              <a:t>與高教</a:t>
            </a:r>
            <a:r>
              <a:rPr lang="zh-TW" altLang="zh-TW" sz="1400" dirty="0">
                <a:ea typeface="BiauKai"/>
                <a:cs typeface="BiauKai"/>
              </a:rPr>
              <a:t>工會合作，針對東華校內助理們說明如何確保自身權益的維護</a:t>
            </a:r>
            <a:r>
              <a:rPr lang="zh-TW" altLang="zh-TW" sz="1400" dirty="0" smtClean="0">
                <a:ea typeface="BiauKai"/>
                <a:cs typeface="BiauKai"/>
              </a:rPr>
              <a:t>，</a:t>
            </a:r>
            <a:r>
              <a:rPr lang="zh-TW" altLang="en-US" sz="1400" dirty="0" smtClean="0">
                <a:ea typeface="BiauKai"/>
                <a:cs typeface="BiauKai"/>
              </a:rPr>
              <a:t>以及</a:t>
            </a:r>
            <a:r>
              <a:rPr lang="zh-TW" altLang="zh-TW" sz="1400" dirty="0" smtClean="0">
                <a:ea typeface="BiauKai"/>
                <a:cs typeface="BiauKai"/>
              </a:rPr>
              <a:t>如何集結與校方</a:t>
            </a:r>
            <a:r>
              <a:rPr lang="zh-TW" altLang="en-US" sz="1400" dirty="0" smtClean="0">
                <a:ea typeface="BiauKai"/>
                <a:cs typeface="BiauKai"/>
              </a:rPr>
              <a:t>進行</a:t>
            </a:r>
            <a:r>
              <a:rPr lang="zh-TW" altLang="zh-TW" sz="1400" dirty="0" smtClean="0">
                <a:ea typeface="BiauKai"/>
                <a:cs typeface="BiauKai"/>
              </a:rPr>
              <a:t>溝通協商</a:t>
            </a:r>
            <a:r>
              <a:rPr lang="zh-TW" altLang="en-US" sz="1400" dirty="0" smtClean="0">
                <a:ea typeface="BiauKai"/>
                <a:cs typeface="BiauKai"/>
              </a:rPr>
              <a:t>以利工作權益保障。</a:t>
            </a:r>
            <a:r>
              <a:rPr lang="zh-TW" altLang="zh-TW" sz="1400" dirty="0" smtClean="0">
                <a:ea typeface="BiauKai"/>
                <a:cs typeface="BiauKai"/>
              </a:rPr>
              <a:t>歡</a:t>
            </a:r>
            <a:r>
              <a:rPr lang="zh-TW" altLang="zh-TW" sz="1400" dirty="0" smtClean="0">
                <a:ea typeface="BiauKai"/>
                <a:cs typeface="BiauKai"/>
              </a:rPr>
              <a:t>迎大家一起來聽、來討論、來分享，讓東華校</a:t>
            </a:r>
            <a:r>
              <a:rPr lang="zh-TW" altLang="zh-TW" sz="1400" dirty="0" smtClean="0">
                <a:ea typeface="BiauKai"/>
                <a:cs typeface="BiauKai"/>
              </a:rPr>
              <a:t>園</a:t>
            </a:r>
            <a:r>
              <a:rPr lang="zh-TW" altLang="en-US" sz="1400" dirty="0" smtClean="0">
                <a:ea typeface="BiauKai"/>
                <a:cs typeface="BiauKai"/>
              </a:rPr>
              <a:t>在互信互賴原則下</a:t>
            </a:r>
            <a:r>
              <a:rPr lang="zh-TW" altLang="en-US" sz="1400" dirty="0" smtClean="0">
                <a:ea typeface="BiauKai"/>
                <a:cs typeface="BiauKai"/>
              </a:rPr>
              <a:t>有</a:t>
            </a:r>
            <a:r>
              <a:rPr lang="zh-TW" altLang="zh-TW" sz="1400" dirty="0" smtClean="0">
                <a:ea typeface="BiauKai"/>
                <a:cs typeface="BiauKai"/>
              </a:rPr>
              <a:t>優</a:t>
            </a:r>
            <a:r>
              <a:rPr lang="zh-TW" altLang="zh-TW" sz="1400" dirty="0" smtClean="0">
                <a:ea typeface="BiauKai"/>
                <a:cs typeface="BiauKai"/>
              </a:rPr>
              <a:t>質的工作</a:t>
            </a:r>
            <a:r>
              <a:rPr lang="zh-TW" altLang="zh-TW" sz="1400" dirty="0" smtClean="0">
                <a:ea typeface="BiauKai"/>
                <a:cs typeface="BiauKai"/>
              </a:rPr>
              <a:t>環境！</a:t>
            </a:r>
            <a:endParaRPr lang="zh-TW" altLang="zh-TW" sz="1400" dirty="0">
              <a:ea typeface="BiauKai"/>
              <a:cs typeface="BiauKai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30226" y="5976032"/>
            <a:ext cx="624151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400" dirty="0" smtClean="0">
                <a:latin typeface="BiauKai"/>
                <a:ea typeface="BiauKai"/>
                <a:cs typeface="BiauKai"/>
              </a:rPr>
              <a:t>主持人：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張鑫隆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／</a:t>
            </a:r>
            <a:r>
              <a:rPr lang="en-US" altLang="zh-TW" sz="1400" dirty="0" smtClean="0">
                <a:latin typeface="BiauKai"/>
                <a:ea typeface="BiauKai"/>
                <a:cs typeface="BiauKai"/>
              </a:rPr>
              <a:t>國立東華大學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教師會理事（</a:t>
            </a:r>
            <a:r>
              <a:rPr lang="en-US" altLang="zh-TW" sz="1400" dirty="0" smtClean="0">
                <a:latin typeface="BiauKai"/>
                <a:ea typeface="BiauKai"/>
                <a:cs typeface="BiauKai"/>
              </a:rPr>
              <a:t>財經法律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研究所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助理教授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）</a:t>
            </a:r>
            <a:endParaRPr lang="zh-TW" altLang="zh-TW" sz="1400" b="1" dirty="0">
              <a:latin typeface="BiauKai"/>
              <a:ea typeface="BiauKai"/>
              <a:cs typeface="BiauKai"/>
            </a:endParaRPr>
          </a:p>
          <a:p>
            <a:endParaRPr kumimoji="1" lang="en-US" altLang="zh-TW" sz="1400" dirty="0" smtClean="0">
              <a:latin typeface="BiauKai"/>
              <a:ea typeface="BiauKai"/>
              <a:cs typeface="BiauKai"/>
            </a:endParaRPr>
          </a:p>
          <a:p>
            <a:r>
              <a:rPr kumimoji="1" lang="zh-TW" altLang="en-US" sz="1400" dirty="0" smtClean="0">
                <a:latin typeface="BiauKai"/>
                <a:ea typeface="BiauKai"/>
                <a:cs typeface="BiauKai"/>
              </a:rPr>
              <a:t>與談人：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陳政亮／高教工會理事、秘書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長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（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世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新大學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社會發展研究所副教授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）</a:t>
            </a:r>
            <a:endParaRPr lang="en-US" altLang="zh-TW" sz="1400" dirty="0">
              <a:latin typeface="BiauKai"/>
              <a:ea typeface="BiauKai"/>
              <a:cs typeface="BiauKai"/>
            </a:endParaRPr>
          </a:p>
          <a:p>
            <a:r>
              <a:rPr lang="en-US" altLang="zh-TW" sz="1400" dirty="0" smtClean="0">
                <a:latin typeface="BiauKai"/>
                <a:ea typeface="BiauKai"/>
                <a:cs typeface="BiauKai"/>
              </a:rPr>
              <a:t>            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蔡志杰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／高教工會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理事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、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副秘書長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（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曾</a:t>
            </a:r>
            <a:r>
              <a:rPr lang="zh-TW" altLang="zh-TW" sz="1400" dirty="0">
                <a:latin typeface="BiauKai"/>
                <a:ea typeface="BiauKai"/>
                <a:cs typeface="BiauKai"/>
              </a:rPr>
              <a:t>任世新大學約聘僱</a:t>
            </a:r>
            <a:r>
              <a:rPr lang="zh-TW" altLang="zh-TW" sz="1400" dirty="0" smtClean="0">
                <a:latin typeface="BiauKai"/>
                <a:ea typeface="BiauKai"/>
                <a:cs typeface="BiauKai"/>
              </a:rPr>
              <a:t>職員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）</a:t>
            </a:r>
            <a:endParaRPr lang="zh-TW" altLang="zh-TW" sz="1400" dirty="0">
              <a:latin typeface="BiauKai"/>
              <a:ea typeface="BiauKai"/>
              <a:cs typeface="BiauKai"/>
            </a:endParaRPr>
          </a:p>
          <a:p>
            <a:r>
              <a:rPr lang="zh-TW" altLang="zh-TW" sz="1400" dirty="0">
                <a:latin typeface="BiauKai"/>
                <a:ea typeface="BiauKai"/>
                <a:cs typeface="BiauKai"/>
              </a:rPr>
              <a:t>　　　　</a:t>
            </a:r>
            <a:endParaRPr kumimoji="1" lang="en-US" altLang="zh-TW" sz="1400" dirty="0" smtClean="0">
              <a:latin typeface="BiauKai"/>
              <a:ea typeface="BiauKai"/>
              <a:cs typeface="BiauKai"/>
            </a:endParaRPr>
          </a:p>
          <a:p>
            <a:r>
              <a:rPr kumimoji="1" lang="zh-TW" altLang="en-US" sz="1400" dirty="0" smtClean="0">
                <a:ea typeface="BiauKai"/>
                <a:cs typeface="BiauKai"/>
              </a:rPr>
              <a:t>時</a:t>
            </a:r>
            <a:r>
              <a:rPr kumimoji="1" lang="en-US" altLang="zh-TW" sz="1400" dirty="0" smtClean="0">
                <a:ea typeface="BiauKai"/>
                <a:cs typeface="BiauKai"/>
              </a:rPr>
              <a:t>    </a:t>
            </a:r>
            <a:r>
              <a:rPr kumimoji="1" lang="zh-TW" altLang="en-US" sz="1400" dirty="0" smtClean="0">
                <a:ea typeface="BiauKai"/>
                <a:cs typeface="BiauKai"/>
              </a:rPr>
              <a:t>間</a:t>
            </a:r>
            <a:r>
              <a:rPr kumimoji="1" lang="zh-TW" altLang="en-US" sz="1400" dirty="0">
                <a:ea typeface="BiauKai"/>
                <a:cs typeface="BiauKai"/>
              </a:rPr>
              <a:t>：</a:t>
            </a:r>
            <a:r>
              <a:rPr kumimoji="1" lang="en-US" altLang="zh-TW" sz="1400" dirty="0" smtClean="0">
                <a:ea typeface="BiauKai"/>
                <a:cs typeface="BiauKai"/>
              </a:rPr>
              <a:t>2013/5/8</a:t>
            </a:r>
            <a:r>
              <a:rPr kumimoji="1" lang="en-US" altLang="zh-TW" sz="1400" dirty="0">
                <a:ea typeface="BiauKai"/>
                <a:cs typeface="BiauKai"/>
              </a:rPr>
              <a:t> </a:t>
            </a:r>
            <a:r>
              <a:rPr kumimoji="1" lang="zh-TW" altLang="en-US" sz="1400" dirty="0" smtClean="0">
                <a:ea typeface="BiauKai"/>
                <a:cs typeface="BiauKai"/>
              </a:rPr>
              <a:t>（三）</a:t>
            </a:r>
            <a:r>
              <a:rPr kumimoji="1" lang="en-US" altLang="zh-TW" sz="1400" dirty="0" smtClean="0">
                <a:ea typeface="BiauKai"/>
                <a:cs typeface="BiauKai"/>
              </a:rPr>
              <a:t>17:30-19:30</a:t>
            </a:r>
          </a:p>
          <a:p>
            <a:r>
              <a:rPr kumimoji="1" lang="zh-TW" altLang="en-US" sz="1400" dirty="0" smtClean="0">
                <a:ea typeface="BiauKai"/>
                <a:cs typeface="BiauKai"/>
              </a:rPr>
              <a:t>地</a:t>
            </a:r>
            <a:r>
              <a:rPr kumimoji="1" lang="en-US" altLang="zh-TW" sz="1400" dirty="0" smtClean="0">
                <a:ea typeface="BiauKai"/>
                <a:cs typeface="BiauKai"/>
              </a:rPr>
              <a:t>    </a:t>
            </a:r>
            <a:r>
              <a:rPr kumimoji="1" lang="zh-TW" altLang="en-US" sz="1400" dirty="0" smtClean="0">
                <a:ea typeface="BiauKai"/>
                <a:cs typeface="BiauKai"/>
              </a:rPr>
              <a:t>點：</a:t>
            </a:r>
            <a:r>
              <a:rPr lang="zh-TW" altLang="zh-TW" sz="1400" dirty="0">
                <a:ea typeface="BiauKai"/>
                <a:cs typeface="BiauKai"/>
              </a:rPr>
              <a:t>環解中心</a:t>
            </a:r>
            <a:r>
              <a:rPr lang="en-US" altLang="zh-TW" sz="1400" dirty="0">
                <a:ea typeface="BiauKai"/>
                <a:cs typeface="BiauKai"/>
              </a:rPr>
              <a:t>C103</a:t>
            </a:r>
            <a:r>
              <a:rPr lang="zh-TW" altLang="zh-TW" sz="1400" dirty="0" smtClean="0">
                <a:ea typeface="BiauKai"/>
                <a:cs typeface="BiauKai"/>
              </a:rPr>
              <a:t>室</a:t>
            </a:r>
            <a:endParaRPr lang="en-US" altLang="zh-TW" sz="1400" dirty="0" smtClean="0">
              <a:ea typeface="BiauKai"/>
              <a:cs typeface="BiauKai"/>
            </a:endParaRPr>
          </a:p>
          <a:p>
            <a:endParaRPr lang="en-US" altLang="zh-TW" sz="1400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sz="1400" dirty="0" smtClean="0">
                <a:latin typeface="BiauKai"/>
                <a:ea typeface="BiauKai"/>
                <a:cs typeface="BiauKai"/>
              </a:rPr>
              <a:t>主辦單位</a:t>
            </a:r>
            <a:r>
              <a:rPr lang="en-US" altLang="zh-TW" sz="1400" dirty="0" smtClean="0">
                <a:latin typeface="BiauKai"/>
                <a:ea typeface="BiauKai"/>
                <a:cs typeface="BiauKai"/>
              </a:rPr>
              <a:t> </a:t>
            </a:r>
            <a:r>
              <a:rPr lang="zh-TW" altLang="en-US" sz="1400" dirty="0" smtClean="0">
                <a:latin typeface="BiauKai"/>
                <a:ea typeface="BiauKai"/>
                <a:cs typeface="BiauKai"/>
              </a:rPr>
              <a:t>：國立東華大學教師會</a:t>
            </a:r>
            <a:endParaRPr lang="en-US" altLang="zh-TW" sz="1400" dirty="0" smtClean="0">
              <a:latin typeface="BiauKai"/>
              <a:ea typeface="BiauKai"/>
              <a:cs typeface="BiauKai"/>
            </a:endParaRPr>
          </a:p>
          <a:p>
            <a:r>
              <a:rPr lang="zh-TW" altLang="en-US" sz="1400" dirty="0" smtClean="0">
                <a:latin typeface="BiauKai"/>
                <a:ea typeface="BiauKai"/>
                <a:cs typeface="BiauKai"/>
              </a:rPr>
              <a:t>合辦單位 ：臺灣高等教育產業工會</a:t>
            </a:r>
            <a:endParaRPr lang="zh-TW" altLang="zh-TW" sz="1400" dirty="0">
              <a:latin typeface="BiauKai"/>
              <a:ea typeface="BiauKai"/>
              <a:cs typeface="BiauKai"/>
            </a:endParaRPr>
          </a:p>
          <a:p>
            <a:endParaRPr kumimoji="1" lang="en-US" altLang="zh-TW" sz="1400" dirty="0" smtClean="0">
              <a:latin typeface="BiauKai"/>
              <a:ea typeface="BiauKai"/>
              <a:cs typeface="BiauKai"/>
            </a:endParaRPr>
          </a:p>
          <a:p>
            <a:endParaRPr kumimoji="1" lang="en-US" altLang="zh-TW" sz="1400" dirty="0" smtClean="0">
              <a:latin typeface="BiauKai"/>
              <a:ea typeface="BiauKai"/>
              <a:cs typeface="BiauKai"/>
            </a:endParaRPr>
          </a:p>
          <a:p>
            <a:endParaRPr kumimoji="1" lang="zh-TW" altLang="en-US" sz="14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30226" y="8066782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              </a:t>
            </a:r>
            <a:endParaRPr lang="en-US" altLang="zh-TW" dirty="0"/>
          </a:p>
          <a:p>
            <a:r>
              <a:rPr lang="zh-TW" altLang="zh-TW" sz="1400" dirty="0">
                <a:ea typeface="BiauKai"/>
                <a:cs typeface="BiauKai"/>
              </a:rPr>
              <a:t>備</a:t>
            </a:r>
            <a:r>
              <a:rPr lang="en-US" altLang="zh-TW" sz="1400" dirty="0">
                <a:ea typeface="BiauKai"/>
                <a:cs typeface="BiauKai"/>
              </a:rPr>
              <a:t>    </a:t>
            </a:r>
            <a:r>
              <a:rPr lang="zh-TW" altLang="zh-TW" sz="1400" dirty="0">
                <a:ea typeface="BiauKai"/>
                <a:cs typeface="BiauKai"/>
              </a:rPr>
              <a:t>註</a:t>
            </a:r>
            <a:r>
              <a:rPr lang="zh-TW" altLang="en-US" sz="1400" dirty="0" smtClean="0">
                <a:ea typeface="BiauKai"/>
                <a:cs typeface="BiauKai"/>
              </a:rPr>
              <a:t>：</a:t>
            </a:r>
            <a:r>
              <a:rPr lang="zh-TW" altLang="en-US" sz="1400" dirty="0">
                <a:ea typeface="BiauKai"/>
                <a:cs typeface="BiauKai"/>
              </a:rPr>
              <a:t>本活動無需</a:t>
            </a:r>
            <a:r>
              <a:rPr lang="zh-TW" altLang="en-US" sz="1400" dirty="0" smtClean="0">
                <a:ea typeface="BiauKai"/>
                <a:cs typeface="BiauKai"/>
              </a:rPr>
              <a:t>報名，</a:t>
            </a:r>
            <a:r>
              <a:rPr lang="zh-TW" altLang="zh-TW" sz="1400" dirty="0" smtClean="0">
                <a:ea typeface="BiauKai"/>
                <a:cs typeface="BiauKai"/>
              </a:rPr>
              <a:t>如</a:t>
            </a:r>
            <a:r>
              <a:rPr lang="zh-TW" altLang="zh-TW" sz="1400" dirty="0">
                <a:ea typeface="BiauKai"/>
                <a:cs typeface="BiauKai"/>
              </a:rPr>
              <a:t>您有任何問題，</a:t>
            </a:r>
            <a:r>
              <a:rPr lang="zh-TW" altLang="zh-TW" sz="1400" dirty="0" smtClean="0">
                <a:ea typeface="BiauKai"/>
                <a:cs typeface="BiauKai"/>
              </a:rPr>
              <a:t>可</a:t>
            </a:r>
            <a:r>
              <a:rPr lang="zh-TW" altLang="en-US" sz="1400" dirty="0" smtClean="0">
                <a:ea typeface="BiauKai"/>
                <a:cs typeface="BiauKai"/>
              </a:rPr>
              <a:t>寄信</a:t>
            </a:r>
            <a:r>
              <a:rPr lang="zh-TW" altLang="en-US" sz="1400" dirty="0">
                <a:ea typeface="BiauKai"/>
                <a:cs typeface="BiauKai"/>
              </a:rPr>
              <a:t>教師會</a:t>
            </a:r>
            <a:r>
              <a:rPr lang="zh-TW" altLang="zh-TW" sz="1400" dirty="0">
                <a:ea typeface="BiauKai"/>
                <a:cs typeface="BiauKai"/>
              </a:rPr>
              <a:t>信</a:t>
            </a:r>
            <a:r>
              <a:rPr lang="zh-TW" altLang="en-US" sz="1400" dirty="0">
                <a:ea typeface="BiauKai"/>
                <a:cs typeface="BiauKai"/>
              </a:rPr>
              <a:t>箱（</a:t>
            </a:r>
            <a:r>
              <a:rPr lang="en-US" altLang="zh-TW" sz="1400" dirty="0">
                <a:ea typeface="BiauKai"/>
                <a:cs typeface="BiauKai"/>
              </a:rPr>
              <a:t>ndhu.facultyunion@gmail.com </a:t>
            </a:r>
            <a:r>
              <a:rPr lang="zh-TW" altLang="en-US" sz="1400" dirty="0">
                <a:ea typeface="BiauKai"/>
                <a:cs typeface="BiauKai"/>
              </a:rPr>
              <a:t>）</a:t>
            </a:r>
            <a:r>
              <a:rPr lang="zh-TW" altLang="en-US" sz="1400" dirty="0" smtClean="0">
                <a:ea typeface="BiauKai"/>
                <a:cs typeface="BiauKai"/>
              </a:rPr>
              <a:t>或直接</a:t>
            </a:r>
            <a:r>
              <a:rPr lang="zh-TW" altLang="zh-TW" sz="1400" dirty="0" smtClean="0">
                <a:ea typeface="BiauKai"/>
                <a:cs typeface="BiauKai"/>
              </a:rPr>
              <a:t>聯繫教師會</a:t>
            </a:r>
            <a:r>
              <a:rPr lang="zh-TW" altLang="en-US" sz="1400" dirty="0" smtClean="0">
                <a:ea typeface="BiauKai"/>
                <a:cs typeface="BiauKai"/>
              </a:rPr>
              <a:t>吳宗泰</a:t>
            </a:r>
            <a:r>
              <a:rPr lang="zh-TW" altLang="zh-TW" sz="1400" dirty="0" smtClean="0">
                <a:ea typeface="BiauKai"/>
                <a:cs typeface="BiauKai"/>
              </a:rPr>
              <a:t>秘</a:t>
            </a:r>
            <a:r>
              <a:rPr lang="zh-TW" altLang="en-US" sz="1400" dirty="0" smtClean="0">
                <a:ea typeface="BiauKai"/>
                <a:cs typeface="BiauKai"/>
              </a:rPr>
              <a:t>書（</a:t>
            </a:r>
            <a:r>
              <a:rPr lang="en-US" altLang="zh-TW" sz="1400" dirty="0" smtClean="0">
                <a:ea typeface="BiauKai"/>
                <a:cs typeface="BiauKai"/>
              </a:rPr>
              <a:t>2654</a:t>
            </a:r>
            <a:r>
              <a:rPr lang="zh-TW" altLang="en-US" sz="1400" dirty="0" smtClean="0">
                <a:ea typeface="BiauKai"/>
                <a:cs typeface="BiauKai"/>
              </a:rPr>
              <a:t>）</a:t>
            </a:r>
            <a:endParaRPr kumimoji="1" lang="en-US" altLang="zh-TW" sz="1400" dirty="0">
              <a:ea typeface="BiauKai"/>
              <a:cs typeface="BiauKai"/>
            </a:endParaRPr>
          </a:p>
          <a:p>
            <a:endParaRPr kumimoji="1" lang="zh-TW" altLang="en-US" dirty="0"/>
          </a:p>
        </p:txBody>
      </p:sp>
      <p:pic>
        <p:nvPicPr>
          <p:cNvPr id="7" name="Picture 6" descr="368067484_476ebe732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90" y="55023"/>
            <a:ext cx="3125809" cy="3936787"/>
          </a:xfrm>
          <a:prstGeom prst="rect">
            <a:avLst/>
          </a:prstGeom>
        </p:spPr>
      </p:pic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177645" y="4052423"/>
            <a:ext cx="6680355" cy="564574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altLang="zh-TW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altLang="zh-TW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zh-TW" altLang="zh-TW" sz="2400" dirty="0" smtClean="0">
                <a:latin typeface="BiauKai"/>
                <a:ea typeface="BiauKai"/>
                <a:cs typeface="BiauKai"/>
              </a:rPr>
              <a:t>大學</a:t>
            </a:r>
            <a:r>
              <a:rPr lang="zh-TW" altLang="zh-TW" sz="2400" dirty="0">
                <a:latin typeface="BiauKai"/>
                <a:ea typeface="BiauKai"/>
                <a:cs typeface="BiauKai"/>
              </a:rPr>
              <a:t>助理適用勞基法之權益</a:t>
            </a:r>
            <a:r>
              <a:rPr lang="zh-TW" altLang="zh-TW" sz="2400" dirty="0" smtClean="0">
                <a:latin typeface="BiauKai"/>
                <a:ea typeface="BiauKai"/>
                <a:cs typeface="BiauKai"/>
              </a:rPr>
              <a:t>保護</a:t>
            </a:r>
            <a:r>
              <a:rPr lang="en-US" altLang="zh-TW" sz="2400" dirty="0" smtClean="0">
                <a:latin typeface="BiauKai"/>
                <a:ea typeface="BiauKai"/>
                <a:cs typeface="BiauKai"/>
              </a:rPr>
              <a:t>-</a:t>
            </a:r>
            <a:r>
              <a:rPr lang="zh-TW" altLang="zh-TW" sz="2400" dirty="0">
                <a:latin typeface="BiauKai"/>
                <a:ea typeface="BiauKai"/>
                <a:cs typeface="BiauKai"/>
              </a:rPr>
              <a:t>兼談協商</a:t>
            </a:r>
            <a:r>
              <a:rPr lang="zh-TW" altLang="zh-TW" sz="2400" dirty="0" smtClean="0">
                <a:latin typeface="BiauKai"/>
                <a:ea typeface="BiauKai"/>
                <a:cs typeface="BiauKai"/>
              </a:rPr>
              <a:t>動向</a:t>
            </a:r>
            <a:endParaRPr kumimoji="1" lang="zh-TW" altLang="en-US" sz="2400" dirty="0"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163995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新聞紙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新聞紙.thmx</Template>
  <TotalTime>261</TotalTime>
  <Words>128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新聞紙</vt:lpstr>
      <vt:lpstr>        大學助理適用勞基法之權益保護-兼談協商動向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讓我們來談校園主管的遴選辦法</dc:title>
  <dc:creator>Gua</dc:creator>
  <cp:lastModifiedBy>Jolan</cp:lastModifiedBy>
  <cp:revision>29</cp:revision>
  <dcterms:created xsi:type="dcterms:W3CDTF">2012-06-12T07:27:52Z</dcterms:created>
  <dcterms:modified xsi:type="dcterms:W3CDTF">2013-05-06T09:20:37Z</dcterms:modified>
</cp:coreProperties>
</file>